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media/image11.jpg" ContentType="image/jpeg"/>
  <Override PartName="/ppt/media/image1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52.jpg" ContentType="image/jpeg"/>
  <Override PartName="/ppt/media/image59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4"/>
    <p:sldMasterId id="2147484012" r:id="rId5"/>
    <p:sldMasterId id="2147484000" r:id="rId6"/>
  </p:sldMasterIdLst>
  <p:notesMasterIdLst>
    <p:notesMasterId r:id="rId138"/>
  </p:notesMasterIdLst>
  <p:handoutMasterIdLst>
    <p:handoutMasterId r:id="rId139"/>
  </p:handoutMasterIdLst>
  <p:sldIdLst>
    <p:sldId id="421" r:id="rId7"/>
    <p:sldId id="496" r:id="rId8"/>
    <p:sldId id="448" r:id="rId9"/>
    <p:sldId id="287" r:id="rId10"/>
    <p:sldId id="288" r:id="rId11"/>
    <p:sldId id="414" r:id="rId12"/>
    <p:sldId id="447" r:id="rId13"/>
    <p:sldId id="442" r:id="rId14"/>
    <p:sldId id="488" r:id="rId15"/>
    <p:sldId id="415" r:id="rId16"/>
    <p:sldId id="417" r:id="rId17"/>
    <p:sldId id="474" r:id="rId18"/>
    <p:sldId id="503" r:id="rId19"/>
    <p:sldId id="460" r:id="rId20"/>
    <p:sldId id="504" r:id="rId21"/>
    <p:sldId id="518" r:id="rId22"/>
    <p:sldId id="280" r:id="rId23"/>
    <p:sldId id="471" r:id="rId24"/>
    <p:sldId id="519" r:id="rId25"/>
    <p:sldId id="277" r:id="rId26"/>
    <p:sldId id="274" r:id="rId27"/>
    <p:sldId id="297" r:id="rId28"/>
    <p:sldId id="398" r:id="rId29"/>
    <p:sldId id="489" r:id="rId30"/>
    <p:sldId id="491" r:id="rId31"/>
    <p:sldId id="301" r:id="rId32"/>
    <p:sldId id="302" r:id="rId33"/>
    <p:sldId id="396" r:id="rId34"/>
    <p:sldId id="383" r:id="rId35"/>
    <p:sldId id="399" r:id="rId36"/>
    <p:sldId id="498" r:id="rId37"/>
    <p:sldId id="310" r:id="rId38"/>
    <p:sldId id="311" r:id="rId39"/>
    <p:sldId id="490" r:id="rId40"/>
    <p:sldId id="412" r:id="rId41"/>
    <p:sldId id="457" r:id="rId42"/>
    <p:sldId id="458" r:id="rId43"/>
    <p:sldId id="506" r:id="rId44"/>
    <p:sldId id="314" r:id="rId45"/>
    <p:sldId id="313" r:id="rId46"/>
    <p:sldId id="350" r:id="rId47"/>
    <p:sldId id="475" r:id="rId48"/>
    <p:sldId id="352" r:id="rId49"/>
    <p:sldId id="373" r:id="rId50"/>
    <p:sldId id="351" r:id="rId51"/>
    <p:sldId id="456" r:id="rId52"/>
    <p:sldId id="354" r:id="rId53"/>
    <p:sldId id="356" r:id="rId54"/>
    <p:sldId id="402" r:id="rId55"/>
    <p:sldId id="299" r:id="rId56"/>
    <p:sldId id="292" r:id="rId57"/>
    <p:sldId id="298" r:id="rId58"/>
    <p:sldId id="494" r:id="rId59"/>
    <p:sldId id="492" r:id="rId60"/>
    <p:sldId id="524" r:id="rId61"/>
    <p:sldId id="342" r:id="rId62"/>
    <p:sldId id="304" r:id="rId63"/>
    <p:sldId id="523" r:id="rId64"/>
    <p:sldId id="487" r:id="rId65"/>
    <p:sldId id="340" r:id="rId66"/>
    <p:sldId id="336" r:id="rId67"/>
    <p:sldId id="337" r:id="rId68"/>
    <p:sldId id="338" r:id="rId69"/>
    <p:sldId id="339" r:id="rId70"/>
    <p:sldId id="363" r:id="rId71"/>
    <p:sldId id="372" r:id="rId72"/>
    <p:sldId id="367" r:id="rId73"/>
    <p:sldId id="482" r:id="rId74"/>
    <p:sldId id="293" r:id="rId75"/>
    <p:sldId id="294" r:id="rId76"/>
    <p:sldId id="295" r:id="rId77"/>
    <p:sldId id="468" r:id="rId78"/>
    <p:sldId id="445" r:id="rId79"/>
    <p:sldId id="388" r:id="rId80"/>
    <p:sldId id="520" r:id="rId81"/>
    <p:sldId id="516" r:id="rId82"/>
    <p:sldId id="521" r:id="rId83"/>
    <p:sldId id="517" r:id="rId84"/>
    <p:sldId id="467" r:id="rId85"/>
    <p:sldId id="394" r:id="rId86"/>
    <p:sldId id="500" r:id="rId87"/>
    <p:sldId id="501" r:id="rId88"/>
    <p:sldId id="470" r:id="rId89"/>
    <p:sldId id="371" r:id="rId90"/>
    <p:sldId id="369" r:id="rId91"/>
    <p:sldId id="419" r:id="rId92"/>
    <p:sldId id="464" r:id="rId93"/>
    <p:sldId id="324" r:id="rId94"/>
    <p:sldId id="325" r:id="rId95"/>
    <p:sldId id="327" r:id="rId96"/>
    <p:sldId id="326" r:id="rId97"/>
    <p:sldId id="360" r:id="rId98"/>
    <p:sldId id="499" r:id="rId99"/>
    <p:sldId id="484" r:id="rId100"/>
    <p:sldId id="483" r:id="rId101"/>
    <p:sldId id="405" r:id="rId102"/>
    <p:sldId id="390" r:id="rId103"/>
    <p:sldId id="391" r:id="rId104"/>
    <p:sldId id="392" r:id="rId105"/>
    <p:sldId id="393" r:id="rId106"/>
    <p:sldId id="395" r:id="rId107"/>
    <p:sldId id="343" r:id="rId108"/>
    <p:sldId id="476" r:id="rId109"/>
    <p:sldId id="477" r:id="rId110"/>
    <p:sldId id="344" r:id="rId111"/>
    <p:sldId id="345" r:id="rId112"/>
    <p:sldId id="346" r:id="rId113"/>
    <p:sldId id="347" r:id="rId114"/>
    <p:sldId id="348" r:id="rId115"/>
    <p:sldId id="522" r:id="rId116"/>
    <p:sldId id="410" r:id="rId117"/>
    <p:sldId id="507" r:id="rId118"/>
    <p:sldId id="508" r:id="rId119"/>
    <p:sldId id="416" r:id="rId120"/>
    <p:sldId id="509" r:id="rId121"/>
    <p:sldId id="510" r:id="rId122"/>
    <p:sldId id="511" r:id="rId123"/>
    <p:sldId id="420" r:id="rId124"/>
    <p:sldId id="512" r:id="rId125"/>
    <p:sldId id="513" r:id="rId126"/>
    <p:sldId id="425" r:id="rId127"/>
    <p:sldId id="514" r:id="rId128"/>
    <p:sldId id="427" r:id="rId129"/>
    <p:sldId id="428" r:id="rId130"/>
    <p:sldId id="429" r:id="rId131"/>
    <p:sldId id="478" r:id="rId132"/>
    <p:sldId id="430" r:id="rId133"/>
    <p:sldId id="433" r:id="rId134"/>
    <p:sldId id="431" r:id="rId135"/>
    <p:sldId id="409" r:id="rId136"/>
    <p:sldId id="320" r:id="rId137"/>
  </p:sldIdLst>
  <p:sldSz cx="12192000" cy="6858000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jahr Bernhard" initials="GB" lastIdx="7" clrIdx="0">
    <p:extLst>
      <p:ext uri="{19B8F6BF-5375-455C-9EA6-DF929625EA0E}">
        <p15:presenceInfo xmlns:p15="http://schemas.microsoft.com/office/powerpoint/2012/main" userId="S-1-5-21-428616677-1996569088-1537874043-1072" providerId="AD"/>
      </p:ext>
    </p:extLst>
  </p:cmAuthor>
  <p:cmAuthor id="2" name="Gutjahr Bernhard" initials="GB [2]" lastIdx="1" clrIdx="1">
    <p:extLst>
      <p:ext uri="{19B8F6BF-5375-455C-9EA6-DF929625EA0E}">
        <p15:presenceInfo xmlns:p15="http://schemas.microsoft.com/office/powerpoint/2012/main" userId="S::Bernhard.Gutjahr@ooelfv.at::4b86e3c8-387e-46a3-86ce-e29d4ffd90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CBCB"/>
    <a:srgbClr val="B2B2B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7" autoAdjust="0"/>
    <p:restoredTop sz="99650" autoAdjust="0"/>
  </p:normalViewPr>
  <p:slideViewPr>
    <p:cSldViewPr>
      <p:cViewPr varScale="1">
        <p:scale>
          <a:sx n="122" d="100"/>
          <a:sy n="122" d="100"/>
        </p:scale>
        <p:origin x="1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2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14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handoutMaster" Target="handoutMasters/handoutMaster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6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35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" y="869950"/>
            <a:ext cx="616902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20675"/>
            <a:ext cx="4984962" cy="39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Klicken Sie,  um die Formate des Vorlagentextes zu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84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79768" y="4469164"/>
            <a:ext cx="5438140" cy="3656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038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04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52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818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588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73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78125" y="608013"/>
            <a:ext cx="4283075" cy="2409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</p:spPr>
        <p:txBody>
          <a:bodyPr/>
          <a:lstStyle/>
          <a:p>
            <a:fld id="{F26340A8-31EE-4529-A74A-2C2E5FAA9E53}" type="slidenum">
              <a:rPr lang="de-AT" smtClean="0"/>
              <a:pPr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539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74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49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  <a:noFill/>
        </p:spPr>
        <p:txBody>
          <a:bodyPr/>
          <a:lstStyle/>
          <a:p>
            <a:fld id="{5A607E8E-C836-4E3B-AD49-D5CAAD2F872E}" type="slidenum">
              <a:rPr lang="de-AT"/>
              <a:pPr/>
              <a:t>57</a:t>
            </a:fld>
            <a:endParaRPr lang="de-AT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608013"/>
            <a:ext cx="4283075" cy="24098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071" y="3433696"/>
            <a:ext cx="7469380" cy="32529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  <a:noFill/>
        </p:spPr>
        <p:txBody>
          <a:bodyPr/>
          <a:lstStyle/>
          <a:p>
            <a:fld id="{5A607E8E-C836-4E3B-AD49-D5CAAD2F872E}" type="slidenum">
              <a:rPr lang="de-AT"/>
              <a:pPr/>
              <a:t>58</a:t>
            </a:fld>
            <a:endParaRPr lang="de-AT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608013"/>
            <a:ext cx="4283075" cy="24098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071" y="3433696"/>
            <a:ext cx="7469380" cy="32529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78125" y="608013"/>
            <a:ext cx="4283075" cy="2409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</p:spPr>
        <p:txBody>
          <a:bodyPr/>
          <a:lstStyle/>
          <a:p>
            <a:fld id="{F26340A8-31EE-4529-A74A-2C2E5FAA9E53}" type="slidenum">
              <a:rPr lang="de-AT" smtClean="0"/>
              <a:pPr/>
              <a:t>65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223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68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4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1916833"/>
            <a:ext cx="1007516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364502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-145370" y="6197260"/>
            <a:ext cx="9985786" cy="688124"/>
          </a:xfrm>
          <a:prstGeom prst="rect">
            <a:avLst/>
          </a:prstGeom>
          <a:solidFill>
            <a:srgbClr val="CF4128"/>
          </a:solidFill>
        </p:spPr>
        <p:txBody>
          <a:bodyPr wrap="square" lIns="252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www.ooelfv.at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58228" y="6165304"/>
            <a:ext cx="2433772" cy="7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  <p:pic>
        <p:nvPicPr>
          <p:cNvPr id="10" name="Grafik 28">
            <a:extLst>
              <a:ext uri="{FF2B5EF4-FFF2-40B4-BE49-F238E27FC236}">
                <a16:creationId xmlns:a16="http://schemas.microsoft.com/office/drawing/2014/main" id="{354C1A5A-DD6D-4FDA-9E6A-E3413629D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65199"/>
            <a:ext cx="7777294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9">
            <a:extLst>
              <a:ext uri="{FF2B5EF4-FFF2-40B4-BE49-F238E27FC236}">
                <a16:creationId xmlns:a16="http://schemas.microsoft.com/office/drawing/2014/main" id="{660FBAE3-B928-4DA1-BB07-36BD4A13E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28" y="6237288"/>
            <a:ext cx="9313335" cy="647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de-DE" sz="2400" b="1">
                <a:solidFill>
                  <a:schemeClr val="bg1"/>
                </a:solidFill>
                <a:latin typeface="Arial" charset="0"/>
                <a:cs typeface="Arial" charset="0"/>
              </a:rPr>
              <a:t>www.ooelfv.at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80176D-E240-4C42-840A-A815204ACF61}"/>
              </a:ext>
            </a:extLst>
          </p:cNvPr>
          <p:cNvSpPr txBox="1"/>
          <p:nvPr userDrawn="1"/>
        </p:nvSpPr>
        <p:spPr>
          <a:xfrm>
            <a:off x="-116732" y="5661249"/>
            <a:ext cx="884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© Abteilung Warnung, Alarmierung</a:t>
            </a:r>
            <a:r>
              <a:rPr lang="de-AT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und Kommunikationstechnik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7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1A0FA-0AA7-4959-B2A0-B1820468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044B54-DF25-4979-911F-83B2FC56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12D0A9-A834-4B47-8FD9-46B14CB3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D3F1BA-5DFA-440D-972F-31DF3FC8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9F65E-00FD-49B5-8AAE-D0EEB607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519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E5E32-A847-4D11-895E-E78D6605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AA5-39B9-4E3F-A512-93B712E7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2E528-B511-4148-AC78-58086018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09C483-C8C4-4FAC-9F87-2C69EF3A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992875-D5EE-476C-BBDC-CD542F3C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B6FEA7-37D7-4E27-AA9C-5C353BCE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3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EC2AE-F121-4147-A8D1-EB8E6ABF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834087-767F-4810-9024-5EF3F7044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F6EB44-BF4B-4BF0-9EE3-D2647182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E3E980-C5DC-40B4-96C0-699C6257C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8256E-F865-4A38-859F-6760384F2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A0C6F4-D415-4C92-AA5D-97A219BB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AEF709-D771-4B1D-BF13-52D611E9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00E0DC-789B-43BF-9A07-A5013B66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28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68BEF-2DB1-4681-9F38-45EA38F9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4FA7F7-7873-4BE4-AC12-FB400E4B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C79F26-100F-4427-9521-4A23F1A3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B6B650-8ED6-4BAD-8635-C9D6D651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656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FA7274-6830-402D-BAD3-7FEF095A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F32C28-22DF-4101-A8AB-6DF3BEFF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E9B416-9391-44FD-B5AF-7F0A1196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973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2C2F8-596C-49FE-8C1D-060EE780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97D914-74D0-4735-A770-C4E011BF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9864F0-FFAD-41F3-A0CD-0AE031C2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7F840C-F303-4C48-941F-38197116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2E9E8E-7495-40A9-9481-5B3D035D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421601-A94A-4C0F-89FB-CB4F103A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560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C8A16-D7CA-4D92-8816-CA80951C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CC63C9-3B32-4C49-8D1C-5F4541E15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4192B6-5AA9-404A-9E54-7EAD91AE0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DEB913-F3BE-4812-AEE4-329A1CA0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C1B99F-C568-4D7E-826F-97BCEE13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2383D1-7651-4F5A-82A8-40278F85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918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8747E-5274-4C71-8BE5-6746F80F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A3368C-D529-4776-A472-25787468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419CB-7109-4C2B-B83A-4DC28ECD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3D9EDB-A31C-4AE3-9525-5F50AB3E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A821E3-07A0-447D-9434-3F8B453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726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8B1D52-A43E-4018-B83A-79EEF3514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D32ADA-89F9-4F84-A998-34AD0A150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9B8F98-C980-4DEB-A6F4-C7DDB360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F81C63-92E6-4596-A3AE-24363FBF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D3FB17-6FDF-470F-A250-C3D780D1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868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BDF60-42DB-4F5B-A93D-2275E64C4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C6964C-87CF-4C1A-8D0A-8A8A0970F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749FFF-DB05-4071-887B-DC31785F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DE94D-ED67-4CD8-95D0-277C584F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F79BED-1161-4341-8577-00FBA9BA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007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24680" y="0"/>
            <a:ext cx="11521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25"/>
            <a:ext cx="6994363" cy="62122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1916833"/>
            <a:ext cx="1007516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364502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24680" y="6197260"/>
            <a:ext cx="9985786" cy="688124"/>
          </a:xfrm>
          <a:prstGeom prst="rect">
            <a:avLst/>
          </a:prstGeom>
          <a:solidFill>
            <a:srgbClr val="CF4128"/>
          </a:solidFill>
        </p:spPr>
        <p:txBody>
          <a:bodyPr wrap="square" lIns="252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www.ooelfv.at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9758228" y="6165304"/>
            <a:ext cx="2433772" cy="7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2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FDB3E-0EE9-47FF-A253-A85303CF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803BB7-645A-49CB-9E6A-DFCB35AC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A1E0D-6206-4F4B-A820-38689B3F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5EED11-18B0-4F63-9CC1-029D7EB7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6D62E-8B9A-421D-8CE3-68B3E784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383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F6A86-8838-4C9B-B457-A3CA4752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5B11B-5822-43A6-938D-577570268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809BDD-F8FF-4C44-86D4-35231672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EAB386-C1C5-45BB-BF12-D9CFDC83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BF6BD-4D69-4F97-A84F-5EBBEE2C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7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46DF1-1EC2-46A2-B45F-35BBA957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73F1A-FDAC-4D0D-9F01-460943CBC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CD1994-D2D0-4C8F-9D8C-B3F2D6C5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7F8F45-DEA3-42B9-87D1-CF52E9B7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7899A2-3110-4F7D-BBF8-995D0680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2A7744-6446-4158-BA85-6F20A6DB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29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4D6EA-B783-462A-BA63-3EBD28E3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BA69F-464D-4B6E-99FD-F852C8E5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2C6A97-CB4A-4CE9-A8CE-9683643D3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52929C-938D-49B7-900C-74FDD0FC8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F205A7-51C8-4E26-8580-F7E0BD79C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A9C9D0-C526-46C9-AADF-58173041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41339F-A8B8-472B-94B8-32749BDB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FB92D8-8F4D-4BB5-BF46-87A49B75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6223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A7D2E-5114-47CA-80F6-FEA4A1DD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C64E7F-4A0E-497F-8CE6-D5511348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BE9203-7F41-45FC-8075-F5D940FE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510998-B249-48BD-A47B-CD2955A5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7817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2B9912-CEE0-4292-B1B9-7467BC3B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A9B6BA-041F-4383-A97C-D9D9A801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E572F-2BD6-42F3-B65E-32F34A8A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042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B4220-71AE-4318-AA5C-394A2D8A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782CAB-9175-4CE8-A135-2F6DADF6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0AC977-0936-425E-94A7-58B95F4A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AD7D66-A42D-49FC-81CA-DE1DFB97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0FC9B6-0FB7-44DC-B88E-0D45089C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D77D1B-C56B-4569-8BC7-03F10CA9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4592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FAD88-505B-47FC-97A1-0B0C9F2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99E08A-4810-465F-912D-BECEAE6FD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88A2ED-A844-4AC4-8189-DD7C45AC5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BF21F8-6414-4383-B225-ED2B4D7D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5463C-6B25-4E91-9652-CAE7E09E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2D6162-6B18-403A-826F-AE2376C6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867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AB941-E74F-40AB-BAB7-7C5421F8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9BA4C4-A540-4B44-9259-507FA68C9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8C1457-D0D8-4BC0-A743-4CEA9C5C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6FF614-B69E-4753-8F41-9FAC9FA7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B1FEF-4C76-486F-9FEB-CE4578F6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45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1E2B84-B4D6-4474-88AF-2AD05FF06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6D974A-54E8-4624-B803-DA0C7624D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59A654-DD42-45BD-B02C-7A4287A5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D18FCB-81AC-4FF1-83A7-58FDDA54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03DBBD-C337-4BCE-A728-E59299CA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063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138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67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66" y="274638"/>
            <a:ext cx="10753195" cy="1143000"/>
          </a:xfrm>
          <a:prstGeom prst="rect">
            <a:avLst/>
          </a:prstGeom>
        </p:spPr>
        <p:txBody>
          <a:bodyPr/>
          <a:lstStyle>
            <a:lvl1pPr algn="l" defTabSz="936000" rtl="0" eaLnBrk="0" fontAlgn="base" hangingPunct="0">
              <a:spcBef>
                <a:spcPct val="20000"/>
              </a:spcBef>
              <a:spcAft>
                <a:spcPct val="0"/>
              </a:spcAft>
              <a:defRPr lang="de-A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67" y="1600200"/>
            <a:ext cx="5212160" cy="4637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A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6836501" y="1600200"/>
            <a:ext cx="5212160" cy="4637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A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794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61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114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0B972-39F5-408F-9397-88EA61AF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7F7C13-A1B4-4F64-9483-7E4829376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2DEF13-A06A-4F34-B3D8-C2199FF0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817AB-BFF9-43EF-B9E8-58790DAB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F80DD7-1A75-4DAD-8BDB-1F0F9548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755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87725-7D0E-4221-A10E-F3674F60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C579EB-6B1C-4090-9463-EC017B549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7C5B5B-70B6-494D-B6EB-DA30ABF1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32E686-860E-4993-824D-9ED945F3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96986-08E7-44FD-AB50-7DE7B740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47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83499" y="1600201"/>
            <a:ext cx="99989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2947500" y="2938500"/>
            <a:ext cx="6867000" cy="972000"/>
          </a:xfrm>
          <a:prstGeom prst="rect">
            <a:avLst/>
          </a:prstGeom>
          <a:solidFill>
            <a:srgbClr val="CF4128"/>
          </a:solidFill>
        </p:spPr>
        <p:txBody>
          <a:bodyPr wrap="square" lIns="180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www.ooelfv.at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24" r:id="rId2"/>
    <p:sldLayoutId id="2147483994" r:id="rId3"/>
    <p:sldLayoutId id="2147483997" r:id="rId4"/>
    <p:sldLayoutId id="2147483999" r:id="rId5"/>
    <p:sldLayoutId id="2147483975" r:id="rId6"/>
    <p:sldLayoutId id="214748399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F412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A6F3738-944C-4553-9589-D2CB0852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158B4B-8DB4-4689-82AD-7BF1B3C4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8BED4-3C9D-4EA9-87E3-B8D42E616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113C-9EBD-427F-87BF-D875EF22B4A2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FD584-69D2-4F99-9E6F-59ACEB738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2E6E77-6348-4C5C-99B8-51242A056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59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27ED54-513E-44CA-A785-DA7FDF5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073605-372A-4B3E-93B3-08CB61A5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C2914-A76D-4B01-8A30-942886CD1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EA04-1205-43B8-B923-83E056423A69}" type="datetimeFigureOut">
              <a:rPr lang="de-AT" smtClean="0"/>
              <a:t>22.03.2021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BB9596-9C24-49CB-826B-A39EF947B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A10B91-D35E-4979-949A-00F4C1195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50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jpeg"/><Relationship Id="rId4" Type="http://schemas.openxmlformats.org/officeDocument/2006/relationships/image" Target="../media/image103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jpeg"/><Relationship Id="rId4" Type="http://schemas.openxmlformats.org/officeDocument/2006/relationships/image" Target="../media/image111.jpe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36.jpeg"/><Relationship Id="rId4" Type="http://schemas.microsoft.com/office/2007/relationships/hdphoto" Target="../media/hdphoto6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funk@ooelfv.a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funk@ooelfv.a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4441" y="725363"/>
            <a:ext cx="10075168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e-AT" sz="3000" dirty="0"/>
              <a:t>Digitaler Bündelfunk </a:t>
            </a:r>
            <a:br>
              <a:rPr lang="de-AT" sz="3000" dirty="0"/>
            </a:br>
            <a:r>
              <a:rPr lang="de-AT" sz="3000" dirty="0"/>
              <a:t>BOS Austria</a:t>
            </a:r>
            <a:br>
              <a:rPr lang="de-AT" sz="3000" dirty="0"/>
            </a:br>
            <a:r>
              <a:rPr lang="de-AT" sz="3000" dirty="0"/>
              <a:t>Grundschulung Bezirk SCHÄRDING </a:t>
            </a:r>
          </a:p>
        </p:txBody>
      </p:sp>
      <p:pic>
        <p:nvPicPr>
          <p:cNvPr id="4100" name="Picture 4" descr="D:\Dropbox\Digitalfunk\Motorola F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3429001"/>
            <a:ext cx="2983837" cy="18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tertitel 2"/>
          <p:cNvSpPr txBox="1">
            <a:spLocks/>
          </p:cNvSpPr>
          <p:nvPr/>
        </p:nvSpPr>
        <p:spPr bwMode="auto">
          <a:xfrm>
            <a:off x="1847528" y="2420888"/>
            <a:ext cx="3096815" cy="147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B</a:t>
            </a:r>
            <a:r>
              <a:rPr lang="de-AT" altLang="de-DE" sz="2700" dirty="0">
                <a:solidFill>
                  <a:prstClr val="black"/>
                </a:solidFill>
              </a:rPr>
              <a:t>ehörden und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O</a:t>
            </a:r>
            <a:r>
              <a:rPr lang="de-AT" altLang="de-DE" sz="2700" dirty="0">
                <a:solidFill>
                  <a:prstClr val="black"/>
                </a:solidFill>
              </a:rPr>
              <a:t>rganisationen mit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S</a:t>
            </a:r>
            <a:r>
              <a:rPr lang="de-AT" altLang="de-DE" sz="2700" dirty="0">
                <a:solidFill>
                  <a:prstClr val="black"/>
                </a:solidFill>
              </a:rPr>
              <a:t>icherheitsaufgaben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de-AT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80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Wiki Digitalfunk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Aktuelle Informationen</a:t>
            </a:r>
          </a:p>
          <a:p>
            <a:r>
              <a:rPr lang="de-AT" dirty="0"/>
              <a:t>Downloads</a:t>
            </a:r>
          </a:p>
          <a:p>
            <a:r>
              <a:rPr lang="de-AT" dirty="0"/>
              <a:t>FAQ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 auf der Homepage des LFK unter „Wiki“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040" y="2102932"/>
            <a:ext cx="2250248" cy="2766228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4943872" y="3825044"/>
            <a:ext cx="1368152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1800"/>
          </a:p>
        </p:txBody>
      </p:sp>
    </p:spTree>
    <p:extLst>
      <p:ext uri="{BB962C8B-B14F-4D97-AF65-F5344CB8AC3E}">
        <p14:creationId xmlns:p14="http://schemas.microsoft.com/office/powerpoint/2010/main" val="37767378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Antennen KFZ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Neufahrzeuge: Kombiantennen mit GPS-Sockel und Tetra-Strahler verwenden! 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Nachrüstungen</a:t>
            </a:r>
          </a:p>
          <a:p>
            <a:pPr lvl="1"/>
            <a:r>
              <a:rPr lang="de-AT" dirty="0"/>
              <a:t>oft durch Tausch Antennenstab möglich</a:t>
            </a:r>
          </a:p>
          <a:p>
            <a:pPr lvl="1"/>
            <a:r>
              <a:rPr lang="de-AT" dirty="0"/>
              <a:t>GPS Empfänger auf Armaturenbrett oder Windschutzscheibe</a:t>
            </a:r>
          </a:p>
        </p:txBody>
      </p:sp>
    </p:spTree>
    <p:extLst>
      <p:ext uri="{BB962C8B-B14F-4D97-AF65-F5344CB8AC3E}">
        <p14:creationId xmlns:p14="http://schemas.microsoft.com/office/powerpoint/2010/main" val="17274148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16632"/>
            <a:ext cx="7499176" cy="1143000"/>
          </a:xfrm>
        </p:spPr>
        <p:txBody>
          <a:bodyPr/>
          <a:lstStyle/>
          <a:p>
            <a:r>
              <a:rPr lang="de-AT" dirty="0"/>
              <a:t>Geräteverlust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1235894"/>
            <a:ext cx="9145016" cy="5001419"/>
          </a:xfrm>
        </p:spPr>
        <p:txBody>
          <a:bodyPr>
            <a:normAutofit lnSpcReduction="10000"/>
          </a:bodyPr>
          <a:lstStyle/>
          <a:p>
            <a:r>
              <a:rPr lang="de-AT" dirty="0"/>
              <a:t>Verlorene Geräte sofort melden, es wird über LFK vorübergehend gesperrt</a:t>
            </a:r>
          </a:p>
          <a:p>
            <a:pPr lvl="1"/>
            <a:r>
              <a:rPr lang="de-AT" dirty="0"/>
              <a:t>Wird es wieder gefunden, so kann es wieder aktiviert werden</a:t>
            </a:r>
          </a:p>
          <a:p>
            <a:pPr marL="457200" lvl="1" indent="0">
              <a:buNone/>
            </a:pPr>
            <a:endParaRPr lang="de-AT" sz="1100" dirty="0"/>
          </a:p>
          <a:p>
            <a:r>
              <a:rPr lang="de-AT" dirty="0"/>
              <a:t>Bei totalem Verlust (</a:t>
            </a:r>
            <a:r>
              <a:rPr lang="de-AT" dirty="0" err="1"/>
              <a:t>z.B</a:t>
            </a:r>
            <a:r>
              <a:rPr lang="de-AT" dirty="0"/>
              <a:t>: Diebstahl, in das Wasser gefallen) wird das Gerät dauerhaft aus dem Netz entfernt – Verlustanzeige notwendig</a:t>
            </a:r>
          </a:p>
          <a:p>
            <a:endParaRPr lang="de-AT" sz="1100" dirty="0"/>
          </a:p>
          <a:p>
            <a:r>
              <a:rPr lang="de-AT" b="1" dirty="0">
                <a:solidFill>
                  <a:srgbClr val="FF0000"/>
                </a:solidFill>
              </a:rPr>
              <a:t>Verantwortung über die Geräte liegt bei der jeweiligen Feuerwehr!!!</a:t>
            </a:r>
          </a:p>
        </p:txBody>
      </p:sp>
    </p:spTree>
    <p:extLst>
      <p:ext uri="{BB962C8B-B14F-4D97-AF65-F5344CB8AC3E}">
        <p14:creationId xmlns:p14="http://schemas.microsoft.com/office/powerpoint/2010/main" val="39226601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Einsatztaktik Digitalfunk </a:t>
            </a:r>
            <a:br>
              <a:rPr lang="de-AT" dirty="0"/>
            </a:br>
            <a:br>
              <a:rPr lang="de-AT" dirty="0"/>
            </a:br>
            <a:r>
              <a:rPr lang="de-AT" dirty="0"/>
              <a:t>Beispiel Brandeinsatz</a:t>
            </a:r>
          </a:p>
        </p:txBody>
      </p:sp>
    </p:spTree>
    <p:extLst>
      <p:ext uri="{BB962C8B-B14F-4D97-AF65-F5344CB8AC3E}">
        <p14:creationId xmlns:p14="http://schemas.microsoft.com/office/powerpoint/2010/main" val="324398155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533362"/>
            <a:ext cx="3888431" cy="5127886"/>
          </a:xfrm>
        </p:spPr>
        <p:txBody>
          <a:bodyPr/>
          <a:lstStyle/>
          <a:p>
            <a:pPr algn="l"/>
            <a:r>
              <a:rPr lang="de-DE" dirty="0"/>
              <a:t>Einsatzablauf</a:t>
            </a:r>
            <a:br>
              <a:rPr lang="de-DE" dirty="0"/>
            </a:br>
            <a:r>
              <a:rPr lang="de-DE" dirty="0"/>
              <a:t>am WAS</a:t>
            </a:r>
            <a:br>
              <a:rPr lang="de-DE" dirty="0"/>
            </a:br>
            <a:r>
              <a:rPr lang="de-DE" dirty="0"/>
              <a:t>unverändert!</a:t>
            </a:r>
            <a:br>
              <a:rPr lang="de-DE" dirty="0"/>
            </a:br>
            <a:br>
              <a:rPr lang="de-DE" dirty="0"/>
            </a:br>
            <a:r>
              <a:rPr lang="de-DE" sz="2800" dirty="0">
                <a:solidFill>
                  <a:schemeClr val="tx1"/>
                </a:solidFill>
              </a:rPr>
              <a:t>Nur das erst Ausrückende Fahrzeug macht die Ausfahrtsmeldung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– siehe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Alarmierungsordnung Punkt 1.3</a:t>
            </a:r>
            <a:endParaRPr lang="de-DE" b="0" dirty="0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 r="7916" b="7601"/>
          <a:stretch/>
        </p:blipFill>
        <p:spPr>
          <a:xfrm>
            <a:off x="4583832" y="46750"/>
            <a:ext cx="521517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42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692696"/>
            <a:ext cx="5112568" cy="1178804"/>
          </a:xfrm>
        </p:spPr>
        <p:txBody>
          <a:bodyPr/>
          <a:lstStyle/>
          <a:p>
            <a:r>
              <a:rPr lang="de-DE" dirty="0"/>
              <a:t>Einsatzablauf </a:t>
            </a:r>
            <a:br>
              <a:rPr lang="de-DE" dirty="0"/>
            </a:br>
            <a:r>
              <a:rPr lang="de-DE" dirty="0"/>
              <a:t>Digitalfunk</a:t>
            </a:r>
          </a:p>
        </p:txBody>
      </p:sp>
      <p:sp>
        <p:nvSpPr>
          <p:cNvPr id="7" name="Inhaltsplatzhalter 6"/>
          <p:cNvSpPr txBox="1">
            <a:spLocks/>
          </p:cNvSpPr>
          <p:nvPr/>
        </p:nvSpPr>
        <p:spPr>
          <a:xfrm>
            <a:off x="1775520" y="2975167"/>
            <a:ext cx="598700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/>
              <a:t>Die Status 3 und 4 sind erst ab Ertüchtigung des Einsatzleitsystems verfügbar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t="16541" r="32550" b="22467"/>
          <a:stretch/>
        </p:blipFill>
        <p:spPr>
          <a:xfrm>
            <a:off x="8363161" y="44624"/>
            <a:ext cx="2269343" cy="5760640"/>
          </a:xfrm>
          <a:prstGeom prst="rect">
            <a:avLst/>
          </a:prstGeom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C4C4D382-0EF8-4206-8EF7-FCB3F2EC4243}"/>
              </a:ext>
            </a:extLst>
          </p:cNvPr>
          <p:cNvSpPr txBox="1">
            <a:spLocks/>
          </p:cNvSpPr>
          <p:nvPr/>
        </p:nvSpPr>
        <p:spPr>
          <a:xfrm>
            <a:off x="1775520" y="5081630"/>
            <a:ext cx="612068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>
                <a:highlight>
                  <a:srgbClr val="FFFF00"/>
                </a:highlight>
              </a:rPr>
              <a:t>Unverändert: LAGEMELDUNG  machen!</a:t>
            </a:r>
          </a:p>
        </p:txBody>
      </p:sp>
    </p:spTree>
    <p:extLst>
      <p:ext uri="{BB962C8B-B14F-4D97-AF65-F5344CB8AC3E}">
        <p14:creationId xmlns:p14="http://schemas.microsoft.com/office/powerpoint/2010/main" val="23313511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683409" y="2780928"/>
            <a:ext cx="3096344" cy="23762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Gleichschenkliges Dreieck 4"/>
          <p:cNvSpPr/>
          <p:nvPr/>
        </p:nvSpPr>
        <p:spPr>
          <a:xfrm>
            <a:off x="3143672" y="1556792"/>
            <a:ext cx="4104456" cy="122413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3899433" y="436510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889543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5789643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389943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578964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488954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5483609" y="2272535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4583509" y="2272535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9" y="2223498"/>
            <a:ext cx="487248" cy="46070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9" y="2252156"/>
            <a:ext cx="487248" cy="460706"/>
          </a:xfrm>
          <a:prstGeom prst="rect">
            <a:avLst/>
          </a:prstGeom>
        </p:spPr>
      </p:pic>
      <p:sp>
        <p:nvSpPr>
          <p:cNvPr id="19" name="Wolkenförmige Legende 18"/>
          <p:cNvSpPr/>
          <p:nvPr/>
        </p:nvSpPr>
        <p:spPr>
          <a:xfrm rot="17038332">
            <a:off x="5540104" y="2344652"/>
            <a:ext cx="1350791" cy="584521"/>
          </a:xfrm>
          <a:prstGeom prst="cloudCallout">
            <a:avLst>
              <a:gd name="adj1" fmla="val -39850"/>
              <a:gd name="adj2" fmla="val 212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r="8000" b="67062"/>
          <a:stretch/>
        </p:blipFill>
        <p:spPr>
          <a:xfrm flipH="1">
            <a:off x="5717435" y="2724962"/>
            <a:ext cx="620314" cy="972954"/>
          </a:xfrm>
          <a:prstGeom prst="rect">
            <a:avLst/>
          </a:prstGeom>
        </p:spPr>
      </p:pic>
      <p:sp>
        <p:nvSpPr>
          <p:cNvPr id="20" name="Wolkenförmige Legende 19"/>
          <p:cNvSpPr/>
          <p:nvPr/>
        </p:nvSpPr>
        <p:spPr>
          <a:xfrm rot="17038332">
            <a:off x="4547659" y="2419037"/>
            <a:ext cx="1350791" cy="584521"/>
          </a:xfrm>
          <a:prstGeom prst="cloudCallout">
            <a:avLst>
              <a:gd name="adj1" fmla="val -39850"/>
              <a:gd name="adj2" fmla="val 212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r="8000" b="67062"/>
          <a:stretch/>
        </p:blipFill>
        <p:spPr>
          <a:xfrm flipH="1">
            <a:off x="4805805" y="2724962"/>
            <a:ext cx="620314" cy="972954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9296484" y="465791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22662" y="2852936"/>
            <a:ext cx="2029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1 x KDOF</a:t>
            </a:r>
          </a:p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2 x TLF</a:t>
            </a:r>
          </a:p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4 x (K)LF</a:t>
            </a:r>
          </a:p>
        </p:txBody>
      </p:sp>
    </p:spTree>
    <p:extLst>
      <p:ext uri="{BB962C8B-B14F-4D97-AF65-F5344CB8AC3E}">
        <p14:creationId xmlns:p14="http://schemas.microsoft.com/office/powerpoint/2010/main" val="22878682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0" y="1484784"/>
            <a:ext cx="10166920" cy="5257800"/>
          </a:xfrm>
        </p:spPr>
        <p:txBody>
          <a:bodyPr>
            <a:normAutofit/>
          </a:bodyPr>
          <a:lstStyle/>
          <a:p>
            <a:r>
              <a:rPr lang="de-AT" dirty="0"/>
              <a:t>Einsatzleiter</a:t>
            </a:r>
          </a:p>
          <a:p>
            <a:pPr lvl="1"/>
            <a:r>
              <a:rPr lang="de-AT" dirty="0"/>
              <a:t>Führungsfunk - TMO</a:t>
            </a:r>
            <a:br>
              <a:rPr lang="de-AT" dirty="0"/>
            </a:br>
            <a:r>
              <a:rPr lang="de-AT" dirty="0"/>
              <a:t>Bezirk Haupt oder Bezirk </a:t>
            </a:r>
            <a:r>
              <a:rPr lang="de-AT" dirty="0" err="1"/>
              <a:t>Ausweich</a:t>
            </a:r>
            <a:r>
              <a:rPr lang="de-AT" dirty="0"/>
              <a:t> 1-5</a:t>
            </a:r>
          </a:p>
          <a:p>
            <a:pPr lvl="1"/>
            <a:r>
              <a:rPr lang="de-AT" dirty="0"/>
              <a:t>KDOF übernimmt ELST</a:t>
            </a:r>
            <a:br>
              <a:rPr lang="de-AT" dirty="0"/>
            </a:br>
            <a:r>
              <a:rPr lang="de-AT" dirty="0"/>
              <a:t>Führungsfunk -TMO</a:t>
            </a:r>
          </a:p>
          <a:p>
            <a:endParaRPr lang="de-AT" sz="1200" dirty="0"/>
          </a:p>
          <a:p>
            <a:r>
              <a:rPr lang="de-AT" dirty="0"/>
              <a:t>1. TLF übernimmt Innenangriff</a:t>
            </a:r>
          </a:p>
          <a:p>
            <a:pPr lvl="1"/>
            <a:r>
              <a:rPr lang="de-AT" dirty="0"/>
              <a:t>GRKDT übernimmt AS-Funk - DMO </a:t>
            </a:r>
            <a:br>
              <a:rPr lang="de-AT" dirty="0"/>
            </a:br>
            <a:r>
              <a:rPr lang="de-AT" dirty="0">
                <a:sym typeface="Wingdings" panose="05000000000000000000" pitchFamily="2" charset="2"/>
              </a:rPr>
              <a:t> Verantwortlich</a:t>
            </a:r>
            <a:endParaRPr lang="de-AT" dirty="0"/>
          </a:p>
          <a:p>
            <a:pPr lvl="1"/>
            <a:r>
              <a:rPr lang="de-AT" dirty="0"/>
              <a:t>ME kann Führungsfunk übernehmen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22531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 mit Einsatzabschnittsleiter (EAL)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7" y="1600200"/>
            <a:ext cx="8328950" cy="5257800"/>
          </a:xfrm>
        </p:spPr>
        <p:txBody>
          <a:bodyPr>
            <a:normAutofit/>
          </a:bodyPr>
          <a:lstStyle/>
          <a:p>
            <a:r>
              <a:rPr lang="de-AT" dirty="0"/>
              <a:t>2. TLF übernimmt Außenangriff</a:t>
            </a:r>
          </a:p>
          <a:p>
            <a:pPr lvl="1"/>
            <a:r>
              <a:rPr lang="de-AT" sz="2400" dirty="0"/>
              <a:t>GRKDT übernimmt Führungsfunk</a:t>
            </a:r>
          </a:p>
          <a:p>
            <a:pPr lvl="1"/>
            <a:r>
              <a:rPr lang="de-AT" sz="2400" dirty="0"/>
              <a:t>Mündliche Kommunikation mit Mannschaft</a:t>
            </a:r>
          </a:p>
          <a:p>
            <a:pPr lvl="1"/>
            <a:r>
              <a:rPr lang="de-AT" sz="2400" dirty="0"/>
              <a:t>AS-Trupp geht in Verantwortungsbereich </a:t>
            </a:r>
            <a:br>
              <a:rPr lang="de-AT" sz="2400" dirty="0"/>
            </a:br>
            <a:r>
              <a:rPr lang="de-AT" sz="2400" dirty="0"/>
              <a:t>1. TLF über.</a:t>
            </a:r>
          </a:p>
          <a:p>
            <a:pPr marL="457200" lvl="1" indent="0">
              <a:buNone/>
            </a:pPr>
            <a:endParaRPr lang="de-AT" sz="800" dirty="0"/>
          </a:p>
          <a:p>
            <a:pPr marL="0" indent="0">
              <a:buNone/>
            </a:pPr>
            <a:r>
              <a:rPr lang="de-AT" dirty="0">
                <a:solidFill>
                  <a:srgbClr val="FF0000"/>
                </a:solidFill>
              </a:rPr>
              <a:t>Wenn notwendig:</a:t>
            </a:r>
          </a:p>
          <a:p>
            <a:r>
              <a:rPr lang="de-AT" sz="2400" dirty="0"/>
              <a:t>1 x EAL für Wasserversorgung           </a:t>
            </a:r>
          </a:p>
          <a:p>
            <a:pPr lvl="1"/>
            <a:r>
              <a:rPr lang="de-AT" sz="2400" dirty="0"/>
              <a:t>EAL auf Bezirk </a:t>
            </a:r>
            <a:r>
              <a:rPr lang="de-AT" sz="2400" dirty="0" err="1"/>
              <a:t>Ausweich</a:t>
            </a:r>
            <a:r>
              <a:rPr lang="de-AT" sz="2400" dirty="0"/>
              <a:t> 1-5</a:t>
            </a:r>
          </a:p>
          <a:p>
            <a:pPr lvl="1"/>
            <a:r>
              <a:rPr lang="de-AT" sz="2400" dirty="0"/>
              <a:t>ME kann Führungsfunk übernehmen</a:t>
            </a:r>
          </a:p>
          <a:p>
            <a:pPr marL="0" indent="0"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13034697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9017501" y="2708920"/>
            <a:ext cx="1117740" cy="1080000"/>
            <a:chOff x="3765021" y="743145"/>
            <a:chExt cx="8712939" cy="841875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017677" y="3517797"/>
            <a:ext cx="1117740" cy="1080000"/>
            <a:chOff x="3765021" y="743145"/>
            <a:chExt cx="8712939" cy="841875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7" y="227415"/>
            <a:ext cx="1117740" cy="1080000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2879355" y="2072345"/>
            <a:ext cx="1117740" cy="1080000"/>
            <a:chOff x="3765021" y="743145"/>
            <a:chExt cx="8712939" cy="84187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1.TLF</a:t>
              </a: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815843" y="2300488"/>
            <a:ext cx="1117740" cy="1080000"/>
            <a:chOff x="3765021" y="743145"/>
            <a:chExt cx="8712939" cy="84187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089018" y="4327732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2.TLF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32" y="2033513"/>
            <a:ext cx="1117740" cy="108000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9017501" y="4326674"/>
            <a:ext cx="1117740" cy="1080000"/>
            <a:chOff x="3765021" y="743145"/>
            <a:chExt cx="8712939" cy="84187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017501" y="5135552"/>
            <a:ext cx="1117740" cy="1080000"/>
            <a:chOff x="3765021" y="743145"/>
            <a:chExt cx="8712939" cy="84187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3457593" y="3494848"/>
            <a:ext cx="1320041" cy="1099633"/>
            <a:chOff x="983335" y="2700899"/>
            <a:chExt cx="1320041" cy="109963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983335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1. Trupp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3350301"/>
            <a:ext cx="1086551" cy="814913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3457592" y="4560288"/>
            <a:ext cx="1320041" cy="1099633"/>
            <a:chOff x="983334" y="2700899"/>
            <a:chExt cx="1320041" cy="1099633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55" name="Textfeld 54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2. Trupp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3457592" y="5629390"/>
            <a:ext cx="1320041" cy="1099633"/>
            <a:chOff x="983334" y="2700899"/>
            <a:chExt cx="1320041" cy="1099633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61" name="Textfeld 60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3. Trupp</a:t>
              </a:r>
            </a:p>
          </p:txBody>
        </p:sp>
      </p:grpSp>
      <p:cxnSp>
        <p:nvCxnSpPr>
          <p:cNvPr id="66" name="Gerade Verbindung mit Pfeil 65"/>
          <p:cNvCxnSpPr>
            <a:stCxn id="3" idx="2"/>
            <a:endCxn id="5" idx="0"/>
          </p:cNvCxnSpPr>
          <p:nvPr/>
        </p:nvCxnSpPr>
        <p:spPr>
          <a:xfrm flipH="1">
            <a:off x="3438225" y="1307415"/>
            <a:ext cx="3324872" cy="76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3" idx="2"/>
            <a:endCxn id="9" idx="0"/>
          </p:cNvCxnSpPr>
          <p:nvPr/>
        </p:nvCxnSpPr>
        <p:spPr>
          <a:xfrm flipH="1">
            <a:off x="6374713" y="1307416"/>
            <a:ext cx="388384" cy="99307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11" idx="0"/>
          </p:cNvCxnSpPr>
          <p:nvPr/>
        </p:nvCxnSpPr>
        <p:spPr>
          <a:xfrm>
            <a:off x="6763098" y="1307415"/>
            <a:ext cx="1252505" cy="726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1" idx="2"/>
            <a:endCxn id="21" idx="1"/>
          </p:cNvCxnSpPr>
          <p:nvPr/>
        </p:nvCxnSpPr>
        <p:spPr>
          <a:xfrm>
            <a:off x="8015603" y="3113514"/>
            <a:ext cx="1001899" cy="1354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1" idx="2"/>
            <a:endCxn id="24" idx="1"/>
          </p:cNvCxnSpPr>
          <p:nvPr/>
        </p:nvCxnSpPr>
        <p:spPr>
          <a:xfrm>
            <a:off x="8015603" y="3113513"/>
            <a:ext cx="1002075" cy="9442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2"/>
            <a:endCxn id="18" idx="1"/>
          </p:cNvCxnSpPr>
          <p:nvPr/>
        </p:nvCxnSpPr>
        <p:spPr>
          <a:xfrm>
            <a:off x="8015603" y="3113514"/>
            <a:ext cx="1001899" cy="17531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2"/>
            <a:endCxn id="15" idx="1"/>
          </p:cNvCxnSpPr>
          <p:nvPr/>
        </p:nvCxnSpPr>
        <p:spPr>
          <a:xfrm>
            <a:off x="8015603" y="3113514"/>
            <a:ext cx="1001899" cy="2562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>
            <a:grpSpLocks noChangeAspect="1"/>
          </p:cNvGrpSpPr>
          <p:nvPr/>
        </p:nvGrpSpPr>
        <p:grpSpPr>
          <a:xfrm>
            <a:off x="8007494" y="227415"/>
            <a:ext cx="1117740" cy="1080000"/>
            <a:chOff x="3765021" y="743145"/>
            <a:chExt cx="8712939" cy="8418750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>
              <a:off x="4733894" y="3325183"/>
              <a:ext cx="6775138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KDO</a:t>
              </a:r>
            </a:p>
          </p:txBody>
        </p:sp>
      </p:grpSp>
      <p:cxnSp>
        <p:nvCxnSpPr>
          <p:cNvPr id="85" name="Gerade Verbindung mit Pfeil 84"/>
          <p:cNvCxnSpPr>
            <a:stCxn id="3" idx="3"/>
            <a:endCxn id="82" idx="1"/>
          </p:cNvCxnSpPr>
          <p:nvPr/>
        </p:nvCxnSpPr>
        <p:spPr>
          <a:xfrm>
            <a:off x="7321968" y="767415"/>
            <a:ext cx="6855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5" idx="2"/>
            <a:endCxn id="26" idx="3"/>
          </p:cNvCxnSpPr>
          <p:nvPr/>
        </p:nvCxnSpPr>
        <p:spPr>
          <a:xfrm rot="16200000" flipH="1">
            <a:off x="3247459" y="3343112"/>
            <a:ext cx="69678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stCxn id="5" idx="2"/>
            <a:endCxn id="56" idx="3"/>
          </p:cNvCxnSpPr>
          <p:nvPr/>
        </p:nvCxnSpPr>
        <p:spPr>
          <a:xfrm rot="16200000" flipH="1">
            <a:off x="2714739" y="3875832"/>
            <a:ext cx="176222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5" idx="2"/>
            <a:endCxn id="62" idx="3"/>
          </p:cNvCxnSpPr>
          <p:nvPr/>
        </p:nvCxnSpPr>
        <p:spPr>
          <a:xfrm rot="16200000" flipH="1">
            <a:off x="2180188" y="4410383"/>
            <a:ext cx="2831325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9" idx="2"/>
            <a:endCxn id="50" idx="1"/>
          </p:cNvCxnSpPr>
          <p:nvPr/>
        </p:nvCxnSpPr>
        <p:spPr>
          <a:xfrm rot="16200000" flipH="1">
            <a:off x="6285236" y="3469966"/>
            <a:ext cx="377269" cy="198312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83448" y="2852936"/>
            <a:ext cx="2936488" cy="394381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 rot="5400000">
            <a:off x="3956122" y="4451176"/>
            <a:ext cx="20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DMO</a:t>
            </a:r>
          </a:p>
          <a:p>
            <a:pPr algn="ctr"/>
            <a:r>
              <a:rPr lang="de-AT" dirty="0"/>
              <a:t>Direkt-Mode</a:t>
            </a:r>
          </a:p>
        </p:txBody>
      </p:sp>
      <p:sp>
        <p:nvSpPr>
          <p:cNvPr id="65" name="Ellipse 64"/>
          <p:cNvSpPr/>
          <p:nvPr/>
        </p:nvSpPr>
        <p:spPr>
          <a:xfrm rot="5400000">
            <a:off x="5059887" y="-2701362"/>
            <a:ext cx="2155903" cy="77073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3048269" y="250574"/>
            <a:ext cx="2493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TMO</a:t>
            </a:r>
          </a:p>
          <a:p>
            <a:pPr algn="ctr"/>
            <a:r>
              <a:rPr lang="de-AT" sz="2000" dirty="0"/>
              <a:t>Trunk-Mode</a:t>
            </a:r>
          </a:p>
          <a:p>
            <a:pPr algn="ctr"/>
            <a:r>
              <a:rPr lang="de-AT" sz="2000" dirty="0"/>
              <a:t>„Netzbetrieb“</a:t>
            </a:r>
          </a:p>
          <a:p>
            <a:pPr algn="ctr"/>
            <a:r>
              <a:rPr lang="de-AT" sz="2800" b="1" dirty="0">
                <a:solidFill>
                  <a:srgbClr val="FF0000"/>
                </a:solidFill>
              </a:rPr>
              <a:t>Bezirk Haupt</a:t>
            </a:r>
          </a:p>
        </p:txBody>
      </p:sp>
      <p:sp>
        <p:nvSpPr>
          <p:cNvPr id="68" name="Ellipse 67"/>
          <p:cNvSpPr/>
          <p:nvPr/>
        </p:nvSpPr>
        <p:spPr>
          <a:xfrm>
            <a:off x="7553761" y="2383318"/>
            <a:ext cx="2155903" cy="418103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Textfeld 69"/>
          <p:cNvSpPr txBox="1"/>
          <p:nvPr/>
        </p:nvSpPr>
        <p:spPr>
          <a:xfrm>
            <a:off x="7371320" y="4258389"/>
            <a:ext cx="2065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TMO</a:t>
            </a:r>
          </a:p>
          <a:p>
            <a:pPr algn="ctr"/>
            <a:r>
              <a:rPr lang="de-AT" sz="2000" dirty="0"/>
              <a:t>Trunk-Mode</a:t>
            </a:r>
          </a:p>
          <a:p>
            <a:pPr algn="ctr"/>
            <a:r>
              <a:rPr lang="de-AT" sz="2000" dirty="0"/>
              <a:t>„Netzbetrieb“</a:t>
            </a:r>
          </a:p>
          <a:p>
            <a:pPr algn="ctr"/>
            <a:r>
              <a:rPr lang="de-AT" b="1" dirty="0">
                <a:solidFill>
                  <a:srgbClr val="FF0000"/>
                </a:solidFill>
              </a:rPr>
              <a:t>Bezirk </a:t>
            </a:r>
            <a:r>
              <a:rPr lang="de-AT" b="1" dirty="0" err="1">
                <a:solidFill>
                  <a:srgbClr val="FF0000"/>
                </a:solidFill>
              </a:rPr>
              <a:t>Ausweich</a:t>
            </a:r>
            <a:r>
              <a:rPr lang="de-A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115996" y="1929026"/>
            <a:ext cx="137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Bei Bedarf:</a:t>
            </a:r>
            <a:br>
              <a:rPr lang="de-AT" sz="2000" dirty="0"/>
            </a:br>
            <a:r>
              <a:rPr lang="de-AT" sz="2000" dirty="0"/>
              <a:t> EAL</a:t>
            </a:r>
          </a:p>
        </p:txBody>
      </p:sp>
    </p:spTree>
    <p:extLst>
      <p:ext uri="{BB962C8B-B14F-4D97-AF65-F5344CB8AC3E}">
        <p14:creationId xmlns:p14="http://schemas.microsoft.com/office/powerpoint/2010/main" val="14616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9661233" y="2708920"/>
            <a:ext cx="1117740" cy="1080000"/>
            <a:chOff x="3765021" y="743145"/>
            <a:chExt cx="8712939" cy="841875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661409" y="3517797"/>
            <a:ext cx="1117740" cy="1080000"/>
            <a:chOff x="3765021" y="743145"/>
            <a:chExt cx="8712939" cy="841875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7" y="227415"/>
            <a:ext cx="1117740" cy="1080000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1415480" y="2072345"/>
            <a:ext cx="1117740" cy="1080000"/>
            <a:chOff x="3765021" y="743145"/>
            <a:chExt cx="8712939" cy="84187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1.TLF</a:t>
              </a: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810680" y="2052929"/>
            <a:ext cx="1117740" cy="1080000"/>
            <a:chOff x="3765021" y="743145"/>
            <a:chExt cx="8712939" cy="84187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2.TLF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64" y="2033513"/>
            <a:ext cx="1117740" cy="108000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9661233" y="4326674"/>
            <a:ext cx="1117740" cy="1080000"/>
            <a:chOff x="3765021" y="743145"/>
            <a:chExt cx="8712939" cy="84187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661233" y="5135552"/>
            <a:ext cx="1117740" cy="1080000"/>
            <a:chOff x="3765021" y="743145"/>
            <a:chExt cx="8712939" cy="84187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1993718" y="3494848"/>
            <a:ext cx="1320041" cy="1099633"/>
            <a:chOff x="983335" y="2700899"/>
            <a:chExt cx="1320041" cy="109963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983335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1. Trupp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3350301"/>
            <a:ext cx="1086551" cy="814913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1993717" y="4560288"/>
            <a:ext cx="1320041" cy="1099633"/>
            <a:chOff x="983334" y="2700899"/>
            <a:chExt cx="1320041" cy="1099633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55" name="Textfeld 54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2. Trupp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993717" y="5629390"/>
            <a:ext cx="1320041" cy="1099633"/>
            <a:chOff x="983334" y="2700899"/>
            <a:chExt cx="1320041" cy="1099633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61" name="Textfeld 60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3. Trupp</a:t>
              </a:r>
            </a:p>
          </p:txBody>
        </p:sp>
      </p:grpSp>
      <p:cxnSp>
        <p:nvCxnSpPr>
          <p:cNvPr id="66" name="Gerade Verbindung mit Pfeil 65"/>
          <p:cNvCxnSpPr>
            <a:stCxn id="3" idx="2"/>
            <a:endCxn id="5" idx="0"/>
          </p:cNvCxnSpPr>
          <p:nvPr/>
        </p:nvCxnSpPr>
        <p:spPr>
          <a:xfrm flipH="1">
            <a:off x="1974350" y="1307415"/>
            <a:ext cx="4788747" cy="76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3" idx="2"/>
            <a:endCxn id="9" idx="0"/>
          </p:cNvCxnSpPr>
          <p:nvPr/>
        </p:nvCxnSpPr>
        <p:spPr>
          <a:xfrm flipH="1">
            <a:off x="6369551" y="1307415"/>
            <a:ext cx="393547" cy="745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11" idx="0"/>
          </p:cNvCxnSpPr>
          <p:nvPr/>
        </p:nvCxnSpPr>
        <p:spPr>
          <a:xfrm>
            <a:off x="6763097" y="1307415"/>
            <a:ext cx="1896237" cy="726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1" idx="2"/>
            <a:endCxn id="21" idx="1"/>
          </p:cNvCxnSpPr>
          <p:nvPr/>
        </p:nvCxnSpPr>
        <p:spPr>
          <a:xfrm>
            <a:off x="8659335" y="3113514"/>
            <a:ext cx="1001899" cy="1354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1" idx="2"/>
            <a:endCxn id="24" idx="1"/>
          </p:cNvCxnSpPr>
          <p:nvPr/>
        </p:nvCxnSpPr>
        <p:spPr>
          <a:xfrm>
            <a:off x="8659335" y="3113513"/>
            <a:ext cx="1002075" cy="9442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2"/>
            <a:endCxn id="18" idx="1"/>
          </p:cNvCxnSpPr>
          <p:nvPr/>
        </p:nvCxnSpPr>
        <p:spPr>
          <a:xfrm>
            <a:off x="8659335" y="3113514"/>
            <a:ext cx="1001899" cy="17531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2"/>
            <a:endCxn id="15" idx="1"/>
          </p:cNvCxnSpPr>
          <p:nvPr/>
        </p:nvCxnSpPr>
        <p:spPr>
          <a:xfrm>
            <a:off x="8659335" y="3113514"/>
            <a:ext cx="1001899" cy="2562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>
            <a:grpSpLocks noChangeAspect="1"/>
          </p:cNvGrpSpPr>
          <p:nvPr/>
        </p:nvGrpSpPr>
        <p:grpSpPr>
          <a:xfrm>
            <a:off x="8007494" y="227415"/>
            <a:ext cx="1117740" cy="1080000"/>
            <a:chOff x="3765021" y="743145"/>
            <a:chExt cx="8712939" cy="8418750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>
              <a:off x="4733894" y="3325183"/>
              <a:ext cx="6775138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KDO</a:t>
              </a:r>
            </a:p>
          </p:txBody>
        </p:sp>
      </p:grpSp>
      <p:cxnSp>
        <p:nvCxnSpPr>
          <p:cNvPr id="85" name="Gerade Verbindung mit Pfeil 84"/>
          <p:cNvCxnSpPr>
            <a:stCxn id="3" idx="3"/>
            <a:endCxn id="82" idx="1"/>
          </p:cNvCxnSpPr>
          <p:nvPr/>
        </p:nvCxnSpPr>
        <p:spPr>
          <a:xfrm>
            <a:off x="7321968" y="767415"/>
            <a:ext cx="6855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5" idx="2"/>
            <a:endCxn id="26" idx="3"/>
          </p:cNvCxnSpPr>
          <p:nvPr/>
        </p:nvCxnSpPr>
        <p:spPr>
          <a:xfrm rot="16200000" flipH="1">
            <a:off x="1783584" y="3343112"/>
            <a:ext cx="69678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stCxn id="5" idx="2"/>
            <a:endCxn id="56" idx="3"/>
          </p:cNvCxnSpPr>
          <p:nvPr/>
        </p:nvCxnSpPr>
        <p:spPr>
          <a:xfrm rot="16200000" flipH="1">
            <a:off x="1250864" y="3875832"/>
            <a:ext cx="176222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5" idx="2"/>
            <a:endCxn id="62" idx="3"/>
          </p:cNvCxnSpPr>
          <p:nvPr/>
        </p:nvCxnSpPr>
        <p:spPr>
          <a:xfrm rot="16200000" flipH="1">
            <a:off x="716313" y="4410383"/>
            <a:ext cx="2831325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9" idx="2"/>
            <a:endCxn id="50" idx="1"/>
          </p:cNvCxnSpPr>
          <p:nvPr/>
        </p:nvCxnSpPr>
        <p:spPr>
          <a:xfrm rot="16200000" flipH="1">
            <a:off x="6158873" y="3343606"/>
            <a:ext cx="624828" cy="203475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199456" y="2852936"/>
            <a:ext cx="2936488" cy="394381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 rot="5400000">
            <a:off x="2442283" y="4466370"/>
            <a:ext cx="20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DMO</a:t>
            </a:r>
          </a:p>
          <a:p>
            <a:pPr algn="ctr"/>
            <a:r>
              <a:rPr lang="de-AT" dirty="0"/>
              <a:t>Direkt-Mode</a:t>
            </a:r>
          </a:p>
        </p:txBody>
      </p:sp>
      <p:sp>
        <p:nvSpPr>
          <p:cNvPr id="65" name="Ellipse 64"/>
          <p:cNvSpPr/>
          <p:nvPr/>
        </p:nvSpPr>
        <p:spPr>
          <a:xfrm rot="5400000">
            <a:off x="5059887" y="-2701362"/>
            <a:ext cx="2155903" cy="77073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3211371" y="455933"/>
            <a:ext cx="206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TMO</a:t>
            </a:r>
          </a:p>
          <a:p>
            <a:pPr algn="ctr"/>
            <a:r>
              <a:rPr lang="de-AT" dirty="0"/>
              <a:t>Trunk-Mode</a:t>
            </a:r>
          </a:p>
          <a:p>
            <a:pPr algn="ctr"/>
            <a:r>
              <a:rPr lang="de-AT" dirty="0"/>
              <a:t>„Netzbetrieb“</a:t>
            </a:r>
          </a:p>
          <a:p>
            <a:pPr algn="ctr"/>
            <a:r>
              <a:rPr lang="de-AT" dirty="0"/>
              <a:t>Bezirk Haupt</a:t>
            </a:r>
          </a:p>
        </p:txBody>
      </p:sp>
      <p:sp>
        <p:nvSpPr>
          <p:cNvPr id="68" name="Ellipse 67"/>
          <p:cNvSpPr/>
          <p:nvPr/>
        </p:nvSpPr>
        <p:spPr>
          <a:xfrm>
            <a:off x="8197493" y="2383318"/>
            <a:ext cx="2358077" cy="418103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3397893" y="483963"/>
            <a:ext cx="1953435" cy="1079531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2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Bezirk</a:t>
            </a:r>
          </a:p>
        </p:txBody>
      </p:sp>
      <p:sp>
        <p:nvSpPr>
          <p:cNvPr id="72" name="Abgerundetes Rechteck 71"/>
          <p:cNvSpPr/>
          <p:nvPr/>
        </p:nvSpPr>
        <p:spPr>
          <a:xfrm>
            <a:off x="3935760" y="4191065"/>
            <a:ext cx="1953435" cy="1376522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3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4" name="Abgerundetes Rechteck 73"/>
          <p:cNvSpPr/>
          <p:nvPr/>
        </p:nvSpPr>
        <p:spPr>
          <a:xfrm>
            <a:off x="6983870" y="3990094"/>
            <a:ext cx="1953435" cy="13765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3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9764068" y="1929026"/>
            <a:ext cx="137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Bei Bedarf:</a:t>
            </a:r>
            <a:br>
              <a:rPr lang="de-AT" sz="2000" dirty="0"/>
            </a:br>
            <a:r>
              <a:rPr lang="de-AT" sz="2000" dirty="0"/>
              <a:t> EAL</a:t>
            </a:r>
          </a:p>
        </p:txBody>
      </p:sp>
    </p:spTree>
    <p:extLst>
      <p:ext uri="{BB962C8B-B14F-4D97-AF65-F5344CB8AC3E}">
        <p14:creationId xmlns:p14="http://schemas.microsoft.com/office/powerpoint/2010/main" val="14162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Umstellung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sz="3200" dirty="0"/>
              <a:t>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sz="3200" dirty="0"/>
              <a:t>Digitalfunk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sz="2100" dirty="0">
                <a:solidFill>
                  <a:schemeClr val="tx1"/>
                </a:solidFill>
              </a:rPr>
              <a:t>in den ausgebauten Bezirken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3432" y="1700808"/>
            <a:ext cx="10729192" cy="4608512"/>
          </a:xfrm>
        </p:spPr>
        <p:txBody>
          <a:bodyPr>
            <a:noAutofit/>
          </a:bodyPr>
          <a:lstStyle/>
          <a:p>
            <a:r>
              <a:rPr lang="de-AT" sz="2400" dirty="0"/>
              <a:t>In Abstimmung mit BFKDO und LFKDO: Termin, ab dem alle Einsätze primär auf Digitalfunk abgewickelt werden</a:t>
            </a:r>
          </a:p>
          <a:p>
            <a:endParaRPr lang="de-AT" sz="2400" dirty="0"/>
          </a:p>
          <a:p>
            <a:r>
              <a:rPr lang="de-AT" sz="2400" dirty="0"/>
              <a:t>Absprachen mit Nachbarfeuerwehren, anderen BOS und Nachbarbezirken</a:t>
            </a:r>
          </a:p>
          <a:p>
            <a:endParaRPr lang="de-AT" sz="2400" dirty="0"/>
          </a:p>
          <a:p>
            <a:r>
              <a:rPr lang="de-AT" sz="2400" dirty="0"/>
              <a:t>Florian LFK und </a:t>
            </a:r>
            <a:r>
              <a:rPr lang="de-AT" sz="2400" dirty="0" err="1"/>
              <a:t>BWSt</a:t>
            </a:r>
            <a:r>
              <a:rPr lang="de-AT" sz="2400" dirty="0"/>
              <a:t> sind ab vereinbartem Zeitpunkt nur mehr per Digitalfunk erreichbar</a:t>
            </a:r>
          </a:p>
          <a:p>
            <a:endParaRPr lang="de-AT" sz="2400" dirty="0"/>
          </a:p>
          <a:p>
            <a:r>
              <a:rPr lang="de-AT" sz="2400" dirty="0"/>
              <a:t>Später Umrüstung Hochstandorte LFK auf DMO </a:t>
            </a:r>
            <a:r>
              <a:rPr lang="de-AT" sz="2400" dirty="0" err="1"/>
              <a:t>Notfunk</a:t>
            </a:r>
            <a:r>
              <a:rPr lang="de-AT" sz="2400" dirty="0"/>
              <a:t> im jeweiligen Ausbaubereich</a:t>
            </a:r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  <a:p>
            <a:pPr lvl="1"/>
            <a:endParaRPr lang="de-AT" sz="2400" u="sng" dirty="0"/>
          </a:p>
          <a:p>
            <a:pPr lvl="1"/>
            <a:endParaRPr lang="de-AT" sz="2400" dirty="0"/>
          </a:p>
          <a:p>
            <a:pPr lvl="1"/>
            <a:endParaRPr lang="de-AT" sz="2400" dirty="0"/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97888642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BDBF8-F244-40EF-BAF1-C7FE7FE5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549" y="2857500"/>
            <a:ext cx="9998901" cy="1143000"/>
          </a:xfrm>
        </p:spPr>
        <p:txBody>
          <a:bodyPr/>
          <a:lstStyle/>
          <a:p>
            <a:r>
              <a:rPr lang="de-AT" dirty="0"/>
              <a:t>Praktischer Teil</a:t>
            </a:r>
          </a:p>
        </p:txBody>
      </p:sp>
    </p:spTree>
    <p:extLst>
      <p:ext uri="{BB962C8B-B14F-4D97-AF65-F5344CB8AC3E}">
        <p14:creationId xmlns:p14="http://schemas.microsoft.com/office/powerpoint/2010/main" val="103323498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6" y="260649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Bitte kontrollieren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03512" y="1484784"/>
            <a:ext cx="9865096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 spc="-28" dirty="0">
                <a:ea typeface="+mj-ea"/>
              </a:rPr>
              <a:t>Kontrollieren: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Gürtelclip vorhanden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Kennzeichnungsring rot vorhanden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ISSI-Etikette am Funkgerät stimmt mit dem Alias im Display überein</a:t>
            </a:r>
          </a:p>
          <a:p>
            <a:pPr marL="357188" lvl="1" indent="-268288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b="1" spc="-28" dirty="0"/>
              <a:t>Achtung: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Den silbernen Aufkleber am Funkgerät nicht entfernen oder überkleben!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Funkgeräte nicht „zusammentauschen“, jedes Funkgeräte ist genau der Feuerwehr zugewiesen!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de-DE" sz="2400" b="1" spc="-28" dirty="0">
              <a:solidFill>
                <a:srgbClr val="CF4128"/>
              </a:solidFill>
              <a:ea typeface="+mj-ea"/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000" b="1" spc="-28" dirty="0">
                <a:solidFill>
                  <a:srgbClr val="CF4128"/>
                </a:solidFill>
                <a:ea typeface="+mj-ea"/>
              </a:rPr>
            </a:br>
            <a:endParaRPr lang="de-DE" sz="4000" b="1" spc="-28" dirty="0">
              <a:solidFill>
                <a:srgbClr val="CF4128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832716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Einschalten/ Ausschalten des Handfunkgerätes MTP 3550 </a:t>
            </a:r>
            <a:endParaRPr lang="de-DE" sz="16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5231905" y="1484784"/>
            <a:ext cx="2068617" cy="5184576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6600058" y="4005064"/>
            <a:ext cx="1656183" cy="115212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 txBox="1">
            <a:spLocks/>
          </p:cNvSpPr>
          <p:nvPr/>
        </p:nvSpPr>
        <p:spPr>
          <a:xfrm>
            <a:off x="8191230" y="3645024"/>
            <a:ext cx="3010343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Taste ca. 3 sec. Drücken</a:t>
            </a:r>
            <a:endParaRPr lang="de-DE" sz="2000" spc="-28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76855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706090"/>
          </a:xfrm>
        </p:spPr>
        <p:txBody>
          <a:bodyPr/>
          <a:lstStyle/>
          <a:p>
            <a:r>
              <a:rPr lang="de-DE" dirty="0"/>
              <a:t>Tastensperre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052737"/>
            <a:ext cx="7499176" cy="5073427"/>
          </a:xfrm>
        </p:spPr>
        <p:txBody>
          <a:bodyPr>
            <a:normAutofit/>
          </a:bodyPr>
          <a:lstStyle/>
          <a:p>
            <a:r>
              <a:rPr lang="de-AT" sz="2800" dirty="0"/>
              <a:t>Sperren/ Entsperren durch Drücken der Taste </a:t>
            </a:r>
            <a:r>
              <a:rPr lang="de-AT" sz="2800" b="1" dirty="0">
                <a:solidFill>
                  <a:srgbClr val="FF0000"/>
                </a:solidFill>
              </a:rPr>
              <a:t>Menü</a:t>
            </a:r>
            <a:r>
              <a:rPr lang="de-AT" sz="2800" dirty="0"/>
              <a:t> und danach </a:t>
            </a:r>
            <a:r>
              <a:rPr lang="de-AT" sz="2800" b="1" dirty="0">
                <a:solidFill>
                  <a:srgbClr val="FF0000"/>
                </a:solidFill>
              </a:rPr>
              <a:t>Stern.</a:t>
            </a:r>
            <a:endParaRPr lang="de-AT" sz="2800" dirty="0">
              <a:solidFill>
                <a:srgbClr val="FF0000"/>
              </a:solidFill>
            </a:endParaRPr>
          </a:p>
          <a:p>
            <a:r>
              <a:rPr lang="de-AT" sz="2800" dirty="0"/>
              <a:t>Auto. Tastensperre, Änderung unter Menüpunkt Sicherheit möglich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6347" y="3281299"/>
            <a:ext cx="3248981" cy="24367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9920" y="3281299"/>
            <a:ext cx="3248981" cy="24367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3804" y="3280987"/>
            <a:ext cx="3246479" cy="24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6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Beschreibung Display Handfunkgerät MTP 3550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9401"/>
          <a:stretch/>
        </p:blipFill>
        <p:spPr>
          <a:xfrm rot="5400000">
            <a:off x="2578733" y="2337756"/>
            <a:ext cx="4322192" cy="319231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007769" y="3501008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Ellipse 7"/>
          <p:cNvSpPr/>
          <p:nvPr/>
        </p:nvSpPr>
        <p:spPr>
          <a:xfrm>
            <a:off x="3960149" y="3552186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535392" y="3789040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3487772" y="3840218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38056" y="4199526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3490436" y="4250704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597033" y="2993176"/>
            <a:ext cx="4491293" cy="1883459"/>
            <a:chOff x="7038821" y="2477647"/>
            <a:chExt cx="4203067" cy="1883459"/>
          </a:xfrm>
        </p:grpSpPr>
        <p:sp>
          <p:nvSpPr>
            <p:cNvPr id="16" name="Rechteck 15"/>
            <p:cNvSpPr/>
            <p:nvPr/>
          </p:nvSpPr>
          <p:spPr>
            <a:xfrm>
              <a:off x="7281448" y="2477647"/>
              <a:ext cx="396044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dirty="0"/>
                <a:t>Ausgewählte Ordner</a:t>
              </a:r>
            </a:p>
            <a:p>
              <a:endParaRPr lang="de-AT" dirty="0"/>
            </a:p>
            <a:p>
              <a:r>
                <a:rPr lang="de-AT" dirty="0"/>
                <a:t>Ausgewählte Sprechgruppe</a:t>
              </a:r>
            </a:p>
            <a:p>
              <a:endParaRPr lang="de-AT" dirty="0"/>
            </a:p>
            <a:p>
              <a:r>
                <a:rPr lang="de-AT" dirty="0"/>
                <a:t>Alias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041651" y="3960996"/>
              <a:ext cx="25981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7055544" y="4025853"/>
              <a:ext cx="245918" cy="2557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7041651" y="2524912"/>
              <a:ext cx="2744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7055543" y="2589770"/>
              <a:ext cx="246649" cy="2396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7038821" y="3240546"/>
              <a:ext cx="2744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3" name="Ellipse 22"/>
            <p:cNvSpPr/>
            <p:nvPr/>
          </p:nvSpPr>
          <p:spPr>
            <a:xfrm>
              <a:off x="7052712" y="3305403"/>
              <a:ext cx="257030" cy="2868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26457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Heimatgruppe einstellen: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2000" b="1" spc="-28" dirty="0"/>
              <a:t>= Startgruppe nach dem Einschalten</a:t>
            </a:r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81602" y="5733256"/>
            <a:ext cx="7989979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-17463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Muss bei jedem Gerät bei der Erstinbetriebnahme einmalig eingestellt werden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5238159" y="1348518"/>
            <a:ext cx="2485514" cy="1864459"/>
            <a:chOff x="3714159" y="1348517"/>
            <a:chExt cx="2485514" cy="186445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0" t="19200" r="22700" b="19201"/>
            <a:stretch/>
          </p:blipFill>
          <p:spPr>
            <a:xfrm rot="5400000">
              <a:off x="4081338" y="1094641"/>
              <a:ext cx="1751157" cy="2485513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3789505" y="1348517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3714159" y="1471537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953985" y="1338799"/>
            <a:ext cx="2544104" cy="1907694"/>
            <a:chOff x="6429985" y="1338799"/>
            <a:chExt cx="2544104" cy="190769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0" t="17800" r="23750" b="22001"/>
            <a:stretch/>
          </p:blipFill>
          <p:spPr>
            <a:xfrm rot="5400000">
              <a:off x="6814559" y="1086963"/>
              <a:ext cx="1774956" cy="2544104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6531847" y="1338799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6456501" y="1461819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7901055" y="3763465"/>
            <a:ext cx="2511216" cy="1892286"/>
            <a:chOff x="6377055" y="3763465"/>
            <a:chExt cx="2511216" cy="1892286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00" t="19201" r="23750" b="19200"/>
            <a:stretch/>
          </p:blipFill>
          <p:spPr>
            <a:xfrm rot="5400000">
              <a:off x="6748030" y="3515510"/>
              <a:ext cx="1769266" cy="2511216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6472906" y="376346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0" name="Ellipse 19"/>
            <p:cNvSpPr/>
            <p:nvPr/>
          </p:nvSpPr>
          <p:spPr>
            <a:xfrm>
              <a:off x="6397560" y="3886485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166715" y="3732809"/>
            <a:ext cx="2427461" cy="1908319"/>
            <a:chOff x="3642714" y="3732808"/>
            <a:chExt cx="2427461" cy="1908319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00" t="16400" r="26900" b="19200"/>
            <a:stretch/>
          </p:blipFill>
          <p:spPr>
            <a:xfrm rot="5400000">
              <a:off x="3975964" y="3546917"/>
              <a:ext cx="1780079" cy="2408342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3718060" y="3732808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3642714" y="3855828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2420238" y="1331815"/>
            <a:ext cx="3747771" cy="2214587"/>
            <a:chOff x="896237" y="1331814"/>
            <a:chExt cx="3747771" cy="221458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0" t="17801" r="23750" b="16401"/>
            <a:stretch/>
          </p:blipFill>
          <p:spPr>
            <a:xfrm rot="5400000">
              <a:off x="1307742" y="1063387"/>
              <a:ext cx="1741439" cy="2557739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896237" y="3284791"/>
              <a:ext cx="37477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1100" dirty="0"/>
                <a:t>Mit der Pfeiltaste einmal nach unten drücken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72441" y="133181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4" name="Ellipse 23"/>
            <p:cNvSpPr/>
            <p:nvPr/>
          </p:nvSpPr>
          <p:spPr>
            <a:xfrm>
              <a:off x="897095" y="145483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411869" y="3746116"/>
            <a:ext cx="2592483" cy="1882267"/>
            <a:chOff x="887868" y="3746115"/>
            <a:chExt cx="2592483" cy="188226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0" t="20600" r="25850" b="17801"/>
            <a:stretch/>
          </p:blipFill>
          <p:spPr>
            <a:xfrm rot="5400000">
              <a:off x="1310615" y="3458645"/>
              <a:ext cx="1759246" cy="2580227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>
            <a:xfrm>
              <a:off x="963214" y="374611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887868" y="3869135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83301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 err="1">
                <a:solidFill>
                  <a:srgbClr val="CF4128"/>
                </a:solidFill>
                <a:ea typeface="+mj-ea"/>
              </a:rPr>
              <a:t>Homebutton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81602" y="4941168"/>
            <a:ext cx="7989979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 err="1">
                <a:ea typeface="+mj-ea"/>
              </a:rPr>
              <a:t>Homebutton</a:t>
            </a:r>
            <a:r>
              <a:rPr lang="de-DE" sz="2000" b="1" spc="-28" dirty="0">
                <a:ea typeface="+mj-ea"/>
              </a:rPr>
              <a:t>: </a:t>
            </a:r>
            <a:r>
              <a:rPr lang="de-DE" sz="2000" spc="-28" dirty="0">
                <a:ea typeface="+mj-ea"/>
              </a:rPr>
              <a:t>grünen Knopf  auf der linken Seite über der PTT länger drücken, Gerät schaltet auf Heimatgruppe</a:t>
            </a:r>
          </a:p>
          <a:p>
            <a:pPr marL="71438" lvl="1" indent="0" fontAlgn="auto">
              <a:spcAft>
                <a:spcPts val="0"/>
              </a:spcAft>
              <a:buNone/>
            </a:pPr>
            <a:endParaRPr lang="de-DE" sz="2000" spc="-28" dirty="0">
              <a:ea typeface="+mj-ea"/>
            </a:endParaRPr>
          </a:p>
          <a:p>
            <a:pPr marL="71438" lvl="1" indent="0" algn="ctr" fontAlgn="auto">
              <a:spcAft>
                <a:spcPts val="0"/>
              </a:spcAft>
              <a:buNone/>
            </a:pPr>
            <a:r>
              <a:rPr lang="de-DE" sz="2000" spc="-28" dirty="0">
                <a:ea typeface="+mj-ea"/>
              </a:rPr>
              <a:t>Heimatgruppe=FW-XX-HAUPT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076739"/>
            <a:ext cx="5112568" cy="34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567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Gruppe wählen im aktuellen Ordner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6367" r="26792"/>
          <a:stretch/>
        </p:blipFill>
        <p:spPr>
          <a:xfrm>
            <a:off x="5735960" y="1556792"/>
            <a:ext cx="1973336" cy="512101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447928" y="2420888"/>
            <a:ext cx="1274700" cy="12744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2264230" y="1719280"/>
            <a:ext cx="3327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Durch das Drehen des mittleren Drehschalter, können die Sprechgruppen </a:t>
            </a:r>
            <a:r>
              <a:rPr lang="de-AT" sz="2800" b="1" u="sng" dirty="0"/>
              <a:t>im Ordner </a:t>
            </a:r>
            <a:r>
              <a:rPr lang="de-AT" sz="2800" b="1" dirty="0"/>
              <a:t>ausgewählt werden.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02616462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37956"/>
            <a:ext cx="7499176" cy="1143000"/>
          </a:xfrm>
        </p:spPr>
        <p:txBody>
          <a:bodyPr/>
          <a:lstStyle/>
          <a:p>
            <a:r>
              <a:rPr lang="de-AT" dirty="0"/>
              <a:t>Ordner Wechsel im TMO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74513" y="770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3499167" y="893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101361" y="770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026015" y="893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468327" y="1628800"/>
            <a:ext cx="8171870" cy="5317880"/>
            <a:chOff x="768854" y="1359704"/>
            <a:chExt cx="8171870" cy="531788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9" t="13043" r="27329" b="11593"/>
            <a:stretch/>
          </p:blipFill>
          <p:spPr>
            <a:xfrm rot="5400000">
              <a:off x="6254011" y="901829"/>
              <a:ext cx="2228838" cy="314458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1" t="10999" r="29533" b="12972"/>
            <a:stretch/>
          </p:blipFill>
          <p:spPr>
            <a:xfrm rot="5400000">
              <a:off x="2773505" y="925951"/>
              <a:ext cx="2228838" cy="309634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1" t="14175" r="26595" b="15081"/>
            <a:stretch/>
          </p:blipFill>
          <p:spPr>
            <a:xfrm rot="5400000">
              <a:off x="2790939" y="3277570"/>
              <a:ext cx="2148516" cy="305089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4" t="15618" r="27208" b="18271"/>
            <a:stretch/>
          </p:blipFill>
          <p:spPr>
            <a:xfrm rot="5400000">
              <a:off x="6258769" y="3266122"/>
              <a:ext cx="2148517" cy="3073787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5" r="21268"/>
            <a:stretch/>
          </p:blipFill>
          <p:spPr>
            <a:xfrm>
              <a:off x="768854" y="1874042"/>
              <a:ext cx="1368152" cy="3429000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875039" y="575425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1799693" y="587727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5401887" y="575425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5326541" y="587727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Gerade Verbindung mit Pfeil 24"/>
          <p:cNvCxnSpPr/>
          <p:nvPr/>
        </p:nvCxnSpPr>
        <p:spPr>
          <a:xfrm>
            <a:off x="1991544" y="2708920"/>
            <a:ext cx="864096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570947" y="20421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2495601" y="216519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06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1938"/>
          <a:stretch/>
        </p:blipFill>
        <p:spPr>
          <a:xfrm>
            <a:off x="2474283" y="2165194"/>
            <a:ext cx="1224137" cy="3429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314854"/>
            <a:ext cx="7499176" cy="1143000"/>
          </a:xfrm>
        </p:spPr>
        <p:txBody>
          <a:bodyPr/>
          <a:lstStyle/>
          <a:p>
            <a:r>
              <a:rPr lang="de-AT" dirty="0"/>
              <a:t>Ordner Wechsel im DMO</a:t>
            </a:r>
          </a:p>
        </p:txBody>
      </p:sp>
      <p:sp>
        <p:nvSpPr>
          <p:cNvPr id="12" name="Rechteck 11"/>
          <p:cNvSpPr/>
          <p:nvPr/>
        </p:nvSpPr>
        <p:spPr>
          <a:xfrm>
            <a:off x="4156668" y="18448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4081322" y="196784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683516" y="18448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608170" y="196784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991544" y="2708920"/>
            <a:ext cx="598638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570947" y="196784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2495601" y="209086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0" t="19201" r="23750" b="17800"/>
          <a:stretch/>
        </p:blipFill>
        <p:spPr>
          <a:xfrm rot="5400000">
            <a:off x="7975562" y="2278182"/>
            <a:ext cx="2148517" cy="30213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9" t="20600" r="28795" b="23099"/>
          <a:stretch/>
        </p:blipFill>
        <p:spPr>
          <a:xfrm rot="5400000">
            <a:off x="4476131" y="2309813"/>
            <a:ext cx="2145094" cy="29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/>
              <a:t>Umstellung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sz="2400" dirty="0">
                <a:solidFill>
                  <a:schemeClr val="tx1"/>
                </a:solidFill>
              </a:rPr>
              <a:t>startet frühestens, wenn das Funknetz im Bezirk verfügbar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1" y="1600201"/>
            <a:ext cx="10166919" cy="4781127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GEP Liste wurde an AFK und BFK übergeben, nach Kontrolle zu Feuerwehr.</a:t>
            </a:r>
            <a:br>
              <a:rPr lang="de-AT" sz="2400" dirty="0"/>
            </a:br>
            <a:r>
              <a:rPr lang="de-AT" sz="2400" dirty="0"/>
              <a:t>Nach Kontrolle und allfälligen Korrekturen ist der Umfang der geförderten Geräte abgestimmt und somit </a:t>
            </a:r>
            <a:r>
              <a:rPr lang="de-AT" sz="2400" u="sng" dirty="0"/>
              <a:t>festgelegt</a:t>
            </a:r>
            <a:r>
              <a:rPr lang="de-AT" sz="2400" dirty="0"/>
              <a:t>!!!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„Expertenschulung“ für BFK, AFK, HAW, OAW,…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Ausgabe der drei Grundgeräte an die Feuerwehren durch das BFKDO</a:t>
            </a:r>
            <a:endParaRPr lang="de-AT" sz="16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Schulung für Feuerwehren per Video-Schulung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Start Bestellfenster im syBOS: Es müssen alle geförderten Geräte bestellt werden und allfällige zusätzlich Funkgeräte für Fahrzeuge außerhalb GEP. </a:t>
            </a:r>
            <a:r>
              <a:rPr lang="de-AT" sz="2400" b="1" dirty="0"/>
              <a:t>Nachbestellungen von Funkgeräten können erst im nächsten Bestellfenster für Funkgeräte (ca. Q3 2021) berücksichtigt werden!!!!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de-AT" sz="16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de-AT" sz="2400" dirty="0"/>
          </a:p>
          <a:p>
            <a:pPr>
              <a:spcBef>
                <a:spcPts val="1200"/>
              </a:spcBef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58304057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-99392"/>
            <a:ext cx="8255260" cy="1359024"/>
          </a:xfrm>
        </p:spPr>
        <p:txBody>
          <a:bodyPr/>
          <a:lstStyle/>
          <a:p>
            <a:r>
              <a:rPr lang="de-DE" dirty="0"/>
              <a:t>Sprechwunsch/Alarmierungsauftrag absenden – NUR IM TMO!!!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124744"/>
            <a:ext cx="7499176" cy="5184576"/>
          </a:xfrm>
        </p:spPr>
        <p:txBody>
          <a:bodyPr/>
          <a:lstStyle/>
          <a:p>
            <a:r>
              <a:rPr lang="de-AT" sz="2800" dirty="0"/>
              <a:t>Sprechwunsch (Taste 5)</a:t>
            </a:r>
          </a:p>
          <a:p>
            <a:r>
              <a:rPr lang="de-AT" sz="2800" dirty="0"/>
              <a:t>Alarmierungsauftrag (Taste 6)</a:t>
            </a:r>
          </a:p>
          <a:p>
            <a:pPr lvl="1"/>
            <a:r>
              <a:rPr lang="de-AT" sz="1800" dirty="0"/>
              <a:t>Drücken der Taste 5/6 für ca. 3 sec.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b="1" u="sng" dirty="0"/>
              <a:t>Florian LFK meldet sich</a:t>
            </a:r>
          </a:p>
          <a:p>
            <a:pPr lvl="2"/>
            <a:r>
              <a:rPr lang="de-AT" sz="1800" dirty="0">
                <a:solidFill>
                  <a:srgbClr val="FF0000"/>
                </a:solidFill>
              </a:rPr>
              <a:t>Mobilgerät=Rufname Fahrzeug/Florianstation </a:t>
            </a:r>
          </a:p>
          <a:p>
            <a:pPr lvl="2"/>
            <a:r>
              <a:rPr lang="de-AT" sz="1800" dirty="0">
                <a:solidFill>
                  <a:srgbClr val="FF0000"/>
                </a:solidFill>
              </a:rPr>
              <a:t>Handfunkgerät=Rufname Feuerwehr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649" y="4448168"/>
            <a:ext cx="2392699" cy="17945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2031" y="4449113"/>
            <a:ext cx="240026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31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Einzelruf im TMO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20601" r="31100" b="23400"/>
          <a:stretch/>
        </p:blipFill>
        <p:spPr>
          <a:xfrm rot="5400000">
            <a:off x="3415633" y="1001662"/>
            <a:ext cx="2193338" cy="30252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29001" r="38450" b="20600"/>
          <a:stretch/>
        </p:blipFill>
        <p:spPr>
          <a:xfrm rot="5400000">
            <a:off x="3383697" y="3549014"/>
            <a:ext cx="2304256" cy="30723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8" t="31590" r="42642" b="22210"/>
          <a:stretch/>
        </p:blipFill>
        <p:spPr>
          <a:xfrm rot="5400000">
            <a:off x="7320138" y="3501007"/>
            <a:ext cx="2304255" cy="316835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8472" y="1525220"/>
            <a:ext cx="2637566" cy="1978174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7150968" y="1443335"/>
            <a:ext cx="914400" cy="9144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6820584" y="621814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„Läutet“</a:t>
            </a:r>
            <a:endParaRPr lang="de-AT" sz="2800" dirty="0"/>
          </a:p>
        </p:txBody>
      </p:sp>
      <p:sp>
        <p:nvSpPr>
          <p:cNvPr id="12" name="Rechteck 11"/>
          <p:cNvSpPr/>
          <p:nvPr/>
        </p:nvSpPr>
        <p:spPr>
          <a:xfrm>
            <a:off x="2711624" y="623731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Gerät ausgeschalten</a:t>
            </a:r>
            <a:endParaRPr lang="de-AT" sz="2800" dirty="0"/>
          </a:p>
        </p:txBody>
      </p:sp>
      <p:sp>
        <p:nvSpPr>
          <p:cNvPr id="13" name="Rechteck 12"/>
          <p:cNvSpPr/>
          <p:nvPr/>
        </p:nvSpPr>
        <p:spPr>
          <a:xfrm>
            <a:off x="6433891" y="114683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Ellipse 13"/>
          <p:cNvSpPr/>
          <p:nvPr/>
        </p:nvSpPr>
        <p:spPr>
          <a:xfrm>
            <a:off x="6358545" y="126985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353378" y="115127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2278032" y="1274295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74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GPS Position am Funkgerät ablesen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13601" r="21651" b="13600"/>
          <a:stretch/>
        </p:blipFill>
        <p:spPr>
          <a:xfrm rot="5400000">
            <a:off x="5206315" y="3378583"/>
            <a:ext cx="1867638" cy="26976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19801" r="32150" b="14400"/>
          <a:stretch/>
        </p:blipFill>
        <p:spPr>
          <a:xfrm rot="5400000">
            <a:off x="5188419" y="1284589"/>
            <a:ext cx="1872208" cy="26664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5000" r="27950" b="20601"/>
          <a:stretch/>
        </p:blipFill>
        <p:spPr>
          <a:xfrm rot="5400000">
            <a:off x="8051685" y="1333154"/>
            <a:ext cx="1855334" cy="258622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888335" y="15755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4812989" y="169859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888335" y="369499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Ellipse 10"/>
          <p:cNvSpPr/>
          <p:nvPr/>
        </p:nvSpPr>
        <p:spPr>
          <a:xfrm>
            <a:off x="4812989" y="381801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2730205" y="1668134"/>
            <a:ext cx="1683457" cy="4219249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805551" y="154511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2730205" y="166813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761587" y="15755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Ellipse 18"/>
          <p:cNvSpPr/>
          <p:nvPr/>
        </p:nvSpPr>
        <p:spPr>
          <a:xfrm>
            <a:off x="7686241" y="169859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452236" y="2718938"/>
            <a:ext cx="1051476" cy="1646166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7841816" y="408035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Durch drücken von „Aktual.“, wird die Position immer aktualisiert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5375920" y="4808720"/>
            <a:ext cx="576064" cy="1797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6384032" y="4775332"/>
            <a:ext cx="792088" cy="213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677835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SDS versenden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51584" y="1600201"/>
            <a:ext cx="8208912" cy="4525963"/>
          </a:xfrm>
        </p:spPr>
        <p:txBody>
          <a:bodyPr>
            <a:normAutofit/>
          </a:bodyPr>
          <a:lstStyle/>
          <a:p>
            <a:r>
              <a:rPr lang="de-AT" dirty="0"/>
              <a:t>Ein versenden von SDS ist </a:t>
            </a:r>
            <a:r>
              <a:rPr lang="de-AT" u="sng" dirty="0"/>
              <a:t>nicht an die Gruppe möglich</a:t>
            </a:r>
            <a:r>
              <a:rPr lang="de-AT" dirty="0"/>
              <a:t>!!!!</a:t>
            </a:r>
          </a:p>
          <a:p>
            <a:endParaRPr lang="de-AT" dirty="0"/>
          </a:p>
          <a:p>
            <a:r>
              <a:rPr lang="de-AT" sz="2800" dirty="0"/>
              <a:t>Es kann immer nur eine SDS an ein Endgerät verschickt werden (ausgenommen Leitstelle)</a:t>
            </a:r>
          </a:p>
        </p:txBody>
      </p:sp>
    </p:spTree>
    <p:extLst>
      <p:ext uri="{BB962C8B-B14F-4D97-AF65-F5344CB8AC3E}">
        <p14:creationId xmlns:p14="http://schemas.microsoft.com/office/powerpoint/2010/main" val="218950950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SDS versenden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9201" r="27950" b="16400"/>
          <a:stretch/>
        </p:blipFill>
        <p:spPr>
          <a:xfrm rot="5400000">
            <a:off x="4084576" y="975928"/>
            <a:ext cx="1852264" cy="25819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t="23400" r="31101" b="12201"/>
          <a:stretch/>
        </p:blipFill>
        <p:spPr>
          <a:xfrm rot="5400000">
            <a:off x="7077247" y="935585"/>
            <a:ext cx="1852264" cy="26626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t="19201" r="29001" b="16401"/>
          <a:stretch/>
        </p:blipFill>
        <p:spPr>
          <a:xfrm rot="5400000">
            <a:off x="2749190" y="3365692"/>
            <a:ext cx="1817628" cy="26128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t="20600" r="27950" b="16401"/>
          <a:stretch/>
        </p:blipFill>
        <p:spPr>
          <a:xfrm rot="5400000">
            <a:off x="5486192" y="3340797"/>
            <a:ext cx="1834256" cy="266263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23400" r="35300" b="24800"/>
          <a:stretch/>
        </p:blipFill>
        <p:spPr>
          <a:xfrm rot="5400000">
            <a:off x="8274264" y="3322936"/>
            <a:ext cx="1800200" cy="266429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774788" y="12251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6699442" y="134816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7012" y="12251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Ellipse 11"/>
          <p:cNvSpPr/>
          <p:nvPr/>
        </p:nvSpPr>
        <p:spPr>
          <a:xfrm>
            <a:off x="3751666" y="134816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26931" y="36402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Ellipse 13"/>
          <p:cNvSpPr/>
          <p:nvPr/>
        </p:nvSpPr>
        <p:spPr>
          <a:xfrm>
            <a:off x="2351585" y="376329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147352" y="364277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Ellipse 15"/>
          <p:cNvSpPr/>
          <p:nvPr/>
        </p:nvSpPr>
        <p:spPr>
          <a:xfrm>
            <a:off x="5072006" y="376579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933750" y="36402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Ellipse 17"/>
          <p:cNvSpPr/>
          <p:nvPr/>
        </p:nvSpPr>
        <p:spPr>
          <a:xfrm>
            <a:off x="7858404" y="376329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8896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1504" y="350554"/>
            <a:ext cx="9998901" cy="1143000"/>
          </a:xfrm>
        </p:spPr>
        <p:txBody>
          <a:bodyPr/>
          <a:lstStyle/>
          <a:p>
            <a:r>
              <a:rPr lang="de-AT" dirty="0"/>
              <a:t>Repeater am Handfunkgerät Einschalten </a:t>
            </a:r>
            <a:br>
              <a:rPr lang="de-AT" dirty="0"/>
            </a:br>
            <a:r>
              <a:rPr lang="de-AT" sz="1600" dirty="0"/>
              <a:t>(nur mit der notwendigen DMO-Repeater Lizenz möglich!)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16401" r="20601" b="12201"/>
          <a:stretch/>
        </p:blipFill>
        <p:spPr>
          <a:xfrm rot="5400000">
            <a:off x="5425234" y="1238596"/>
            <a:ext cx="1872207" cy="25806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19201" r="18587" b="2401"/>
          <a:stretch/>
        </p:blipFill>
        <p:spPr>
          <a:xfrm rot="5400000">
            <a:off x="8198634" y="1218356"/>
            <a:ext cx="1872207" cy="26210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9201" r="27950" b="3800"/>
          <a:stretch/>
        </p:blipFill>
        <p:spPr>
          <a:xfrm rot="5400000">
            <a:off x="5450834" y="3701711"/>
            <a:ext cx="1829887" cy="25806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3071665" y="1616575"/>
            <a:ext cx="1683457" cy="421924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841816" y="408035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Es darf immer nur ein Repeater in Betrieb genommen werden !!!</a:t>
            </a:r>
            <a:endParaRPr lang="de-AT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723027" y="2636913"/>
            <a:ext cx="864096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987346" y="340303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/>
              <a:t>Diesen Menüpunkt gibt es nur dann, wenn die Lizenz Repeater programmiert wurde-kostenpflichtig</a:t>
            </a:r>
            <a:endParaRPr lang="de-AT" sz="1200" dirty="0"/>
          </a:p>
        </p:txBody>
      </p:sp>
      <p:sp>
        <p:nvSpPr>
          <p:cNvPr id="10" name="Rechteck 9"/>
          <p:cNvSpPr/>
          <p:nvPr/>
        </p:nvSpPr>
        <p:spPr>
          <a:xfrm>
            <a:off x="3147011" y="149355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3071665" y="161657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184626" y="14983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5109280" y="162138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965342" y="1496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889996" y="1619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79105" y="398588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Ellipse 16"/>
          <p:cNvSpPr/>
          <p:nvPr/>
        </p:nvSpPr>
        <p:spPr>
          <a:xfrm>
            <a:off x="5103759" y="410890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609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1725" y="764704"/>
            <a:ext cx="4392489" cy="35965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Einschalten/ Ausschalten</a:t>
            </a:r>
            <a:br>
              <a:rPr lang="de-DE" sz="3600" b="1" spc="-28" dirty="0">
                <a:solidFill>
                  <a:srgbClr val="CF4128"/>
                </a:solidFill>
                <a:ea typeface="+mj-ea"/>
              </a:rPr>
            </a:b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des Handfunkgerätes MTP 3550 </a:t>
            </a:r>
            <a:endParaRPr lang="de-DE" sz="16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5971599" y="221468"/>
            <a:ext cx="2572673" cy="644789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7668926" y="3537012"/>
            <a:ext cx="1656183" cy="115212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 txBox="1">
            <a:spLocks/>
          </p:cNvSpPr>
          <p:nvPr/>
        </p:nvSpPr>
        <p:spPr>
          <a:xfrm>
            <a:off x="9181657" y="2821750"/>
            <a:ext cx="3010343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Taste ca. 3 sec. Drücken</a:t>
            </a:r>
            <a:endParaRPr lang="de-DE" sz="2000" spc="-28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7673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3572" y="260648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Praxis mit dem Motorola </a:t>
            </a:r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MTM 5400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423592" y="40466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916833"/>
            <a:ext cx="6372200" cy="42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519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3572" y="260648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AT" sz="3600" b="1" dirty="0">
                <a:solidFill>
                  <a:srgbClr val="CF4128"/>
                </a:solidFill>
                <a:ea typeface="+mj-ea"/>
              </a:rPr>
              <a:t>Beschreibung Display Mobilgerät MTM 5400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423592" y="40466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r="18637" b="10163"/>
          <a:stretch/>
        </p:blipFill>
        <p:spPr>
          <a:xfrm>
            <a:off x="2453081" y="2226676"/>
            <a:ext cx="5184576" cy="345638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 rot="170363">
            <a:off x="3701184" y="4313260"/>
            <a:ext cx="9361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02472411</a:t>
            </a:r>
          </a:p>
        </p:txBody>
      </p:sp>
      <p:sp>
        <p:nvSpPr>
          <p:cNvPr id="7" name="Rechteck 6"/>
          <p:cNvSpPr/>
          <p:nvPr/>
        </p:nvSpPr>
        <p:spPr>
          <a:xfrm>
            <a:off x="3341370" y="3523008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Ellipse 7"/>
          <p:cNvSpPr/>
          <p:nvPr/>
        </p:nvSpPr>
        <p:spPr>
          <a:xfrm>
            <a:off x="3355262" y="3587865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35720" y="3775927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3349612" y="3840784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342797" y="4028846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3356689" y="4093703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38677" y="4295826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3352569" y="4360683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7715055" y="2676623"/>
            <a:ext cx="4200237" cy="2031325"/>
            <a:chOff x="7041651" y="2477647"/>
            <a:chExt cx="4200237" cy="2031325"/>
          </a:xfrm>
        </p:grpSpPr>
        <p:sp>
          <p:nvSpPr>
            <p:cNvPr id="18" name="Ellipse 17"/>
            <p:cNvSpPr/>
            <p:nvPr/>
          </p:nvSpPr>
          <p:spPr>
            <a:xfrm>
              <a:off x="7066509" y="4080402"/>
              <a:ext cx="246649" cy="2396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7041651" y="2477647"/>
              <a:ext cx="4200237" cy="2031325"/>
              <a:chOff x="7041651" y="2477647"/>
              <a:chExt cx="4200237" cy="2031325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7281448" y="2477647"/>
                <a:ext cx="396044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dirty="0"/>
                  <a:t>Ausgewählte Ordner</a:t>
                </a:r>
              </a:p>
              <a:p>
                <a:endParaRPr lang="de-AT" dirty="0"/>
              </a:p>
              <a:p>
                <a:r>
                  <a:rPr lang="de-AT" dirty="0"/>
                  <a:t>Ausgewählte Sprechgruppe</a:t>
                </a:r>
              </a:p>
              <a:p>
                <a:endParaRPr lang="de-AT" dirty="0"/>
              </a:p>
              <a:p>
                <a:r>
                  <a:rPr lang="de-AT" dirty="0"/>
                  <a:t>Alias</a:t>
                </a:r>
              </a:p>
              <a:p>
                <a:endParaRPr lang="de-AT" dirty="0"/>
              </a:p>
              <a:p>
                <a:r>
                  <a:rPr lang="de-AT" dirty="0"/>
                  <a:t>ISSI</a:t>
                </a:r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7052617" y="4015545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042383" y="3499177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7056275" y="3564034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7041651" y="2524913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7055543" y="2589770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7045160" y="3009358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7059052" y="3074215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993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1" r="27678" b="27113"/>
          <a:stretch/>
        </p:blipFill>
        <p:spPr>
          <a:xfrm>
            <a:off x="2943553" y="1845023"/>
            <a:ext cx="4608512" cy="165618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1100" r="26375" b="21650"/>
          <a:stretch/>
        </p:blipFill>
        <p:spPr>
          <a:xfrm>
            <a:off x="5228693" y="4011949"/>
            <a:ext cx="2455895" cy="184192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0050" r="34250" b="29000"/>
          <a:stretch/>
        </p:blipFill>
        <p:spPr>
          <a:xfrm>
            <a:off x="2591339" y="4021399"/>
            <a:ext cx="2465129" cy="184884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31490" r="25915" b="20959"/>
          <a:stretch/>
        </p:blipFill>
        <p:spPr>
          <a:xfrm>
            <a:off x="7856812" y="4030467"/>
            <a:ext cx="2399710" cy="18397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Repeater am Mobilfunkgerät aktivieren</a:t>
            </a:r>
          </a:p>
        </p:txBody>
      </p:sp>
      <p:sp>
        <p:nvSpPr>
          <p:cNvPr id="7" name="Rechteck 6"/>
          <p:cNvSpPr/>
          <p:nvPr/>
        </p:nvSpPr>
        <p:spPr>
          <a:xfrm>
            <a:off x="7826161" y="163205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Es darf immer nur ein Repeater in Betrieb genommen werden !!!</a:t>
            </a:r>
            <a:endParaRPr lang="de-AT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5056467" y="3144673"/>
            <a:ext cx="824568" cy="656437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539564" y="5853870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/>
              <a:t>Diesen Menüpunkt gibt es nur dann, wenn die Lizenz Repeater programmiert wurde-kostenpflichtig</a:t>
            </a:r>
            <a:endParaRPr lang="de-AT" sz="1200" dirty="0"/>
          </a:p>
        </p:txBody>
      </p:sp>
      <p:sp>
        <p:nvSpPr>
          <p:cNvPr id="10" name="Rechteck 9"/>
          <p:cNvSpPr/>
          <p:nvPr/>
        </p:nvSpPr>
        <p:spPr>
          <a:xfrm>
            <a:off x="3037972" y="172690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2962626" y="1849926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77933" y="392412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2602587" y="404714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330885" y="392730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5255539" y="4050325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983837" y="392412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Ellipse 16"/>
          <p:cNvSpPr/>
          <p:nvPr/>
        </p:nvSpPr>
        <p:spPr>
          <a:xfrm>
            <a:off x="7908491" y="404714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6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/>
              <a:t>Umstellung</a:t>
            </a:r>
            <a:r>
              <a:rPr lang="de-A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988840"/>
            <a:ext cx="9998901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LFK beschafft die bestellten Waren, Verschlüsselung und Programmierung der Funkgeräte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Kommissionierung der Bestellungen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Ausgabe der bestellten Funkgeräte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Umrüstungszeitraum</a:t>
            </a:r>
          </a:p>
          <a:p>
            <a:pPr marL="914400" lvl="1" indent="-5143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AT" sz="2000" dirty="0"/>
              <a:t>Rechtzeitig Termine mit Firmen und Hubrettungsgeräten sichern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Vollbetrieb im Bezirk Schärding</a:t>
            </a:r>
          </a:p>
          <a:p>
            <a:pPr marL="0" indent="0">
              <a:spcBef>
                <a:spcPts val="1200"/>
              </a:spcBef>
              <a:buNone/>
            </a:pPr>
            <a:endParaRPr lang="de-AT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endParaRPr lang="de-AT" sz="16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endParaRPr lang="de-AT" sz="2400" dirty="0"/>
          </a:p>
          <a:p>
            <a:pPr>
              <a:spcBef>
                <a:spcPts val="1200"/>
              </a:spcBef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9703238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166018"/>
            <a:ext cx="8208912" cy="4525963"/>
          </a:xfrm>
        </p:spPr>
        <p:txBody>
          <a:bodyPr/>
          <a:lstStyle/>
          <a:p>
            <a:endParaRPr lang="de-AT" dirty="0"/>
          </a:p>
          <a:p>
            <a:pPr marL="0" indent="0">
              <a:buNone/>
            </a:pPr>
            <a:r>
              <a:rPr lang="de-AT" dirty="0"/>
              <a:t>Schulungen, Übungen, erste Einsätze können jetzt starten…..</a:t>
            </a:r>
          </a:p>
          <a:p>
            <a:endParaRPr lang="de-AT" dirty="0"/>
          </a:p>
          <a:p>
            <a:r>
              <a:rPr lang="de-AT" dirty="0"/>
              <a:t>Viel Erfolg beim Einsatz mit dem neuen Digitalfunk!</a:t>
            </a:r>
          </a:p>
        </p:txBody>
      </p:sp>
    </p:spTree>
    <p:extLst>
      <p:ext uri="{BB962C8B-B14F-4D97-AF65-F5344CB8AC3E}">
        <p14:creationId xmlns:p14="http://schemas.microsoft.com/office/powerpoint/2010/main" val="167479755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2248" y="476673"/>
            <a:ext cx="7884257" cy="54935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de-DE" sz="7800" b="1" spc="-28" dirty="0">
              <a:solidFill>
                <a:srgbClr val="CF4128"/>
              </a:solidFill>
              <a:ea typeface="+mj-ea"/>
            </a:endParaRPr>
          </a:p>
          <a:p>
            <a:pPr marL="0" indent="0" algn="ctr">
              <a:buNone/>
            </a:pPr>
            <a:endParaRPr lang="de-DE" sz="7800" b="1" spc="-28" dirty="0">
              <a:solidFill>
                <a:srgbClr val="CF4128"/>
              </a:solidFill>
              <a:ea typeface="+mj-ea"/>
            </a:endParaRPr>
          </a:p>
          <a:p>
            <a:pPr marL="0" indent="0" algn="ctr">
              <a:buNone/>
            </a:pPr>
            <a:r>
              <a:rPr lang="de-DE" sz="7800" b="1" spc="-28" dirty="0">
                <a:solidFill>
                  <a:srgbClr val="CF4128"/>
                </a:solidFill>
                <a:ea typeface="+mj-ea"/>
              </a:rPr>
              <a:t>Danke für die Aufmerksamkeit</a:t>
            </a:r>
          </a:p>
          <a:p>
            <a:pPr marL="0" indent="0" algn="ctr">
              <a:buNone/>
            </a:pPr>
            <a:r>
              <a:rPr lang="de-DE" sz="7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1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/>
              <a:t>Umstellung</a:t>
            </a:r>
            <a:r>
              <a:rPr lang="de-A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96745" y="2087232"/>
            <a:ext cx="1016692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11"/>
            </a:pPr>
            <a:r>
              <a:rPr lang="de-AT" sz="2400" dirty="0"/>
              <a:t>Rückgabe falsch bestellter Artikel im Bezirk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Gesammelte Übergabe vom BFKDO SD an das LFK</a:t>
            </a:r>
          </a:p>
          <a:p>
            <a:pPr marL="914400" lvl="1" indent="-514350">
              <a:spcBef>
                <a:spcPts val="1200"/>
              </a:spcBef>
            </a:pPr>
            <a:endParaRPr lang="de-AT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11"/>
            </a:pPr>
            <a:r>
              <a:rPr lang="de-AT" sz="2400" dirty="0"/>
              <a:t>Analoggeräte abgeben, bessere Geräte werden einem guten Zweck zugeführt (Blacky: Albanien, Chalupar: </a:t>
            </a:r>
            <a:r>
              <a:rPr lang="de-AT" sz="2400" dirty="0" err="1"/>
              <a:t>Kenya</a:t>
            </a:r>
            <a:r>
              <a:rPr lang="de-AT" sz="2400" dirty="0"/>
              <a:t>, usw. )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Achtung: Analoggeräte dürfen nicht einfach weitergegeben werden!!!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Verkauf schwierig, Gebühren für private Nutzer! ….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Falls zutreffend: Liste verbleibender Analog-Funkgeräte in </a:t>
            </a:r>
            <a:r>
              <a:rPr lang="de-AT" sz="2000" dirty="0" err="1"/>
              <a:t>syBOS</a:t>
            </a:r>
            <a:r>
              <a:rPr lang="de-AT" sz="2000" dirty="0"/>
              <a:t> führen!</a:t>
            </a:r>
          </a:p>
          <a:p>
            <a:pPr marL="0" indent="0">
              <a:spcBef>
                <a:spcPts val="1200"/>
              </a:spcBef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8268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AABFA-9F1D-4556-A498-561D0E1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699" y="130622"/>
            <a:ext cx="9998901" cy="634082"/>
          </a:xfrm>
        </p:spPr>
        <p:txBody>
          <a:bodyPr/>
          <a:lstStyle/>
          <a:p>
            <a:r>
              <a:rPr lang="de-AT" dirty="0"/>
              <a:t>Zeitplan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453E092-ECD1-415C-A603-3EF73601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93" y="5469133"/>
            <a:ext cx="8582744" cy="20548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AT" sz="1500" b="1" dirty="0"/>
              <a:t>Gelb = Termine für Feuerwehren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1500" b="1" dirty="0">
                <a:solidFill>
                  <a:srgbClr val="FF0000"/>
                </a:solidFill>
              </a:rPr>
              <a:t>Alle Termine sind vorbehaltlich </a:t>
            </a:r>
            <a:r>
              <a:rPr lang="de-AT" sz="1500" b="1" dirty="0"/>
              <a:t>und können sich jederzeit aufgrund von Lieferschwierigkeiten mit Lieferanten, einer sich ändernden Covid-19 Lage, usw.  ändern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5BFCAE-D268-4F52-BC8C-48323B108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39" y="1183384"/>
            <a:ext cx="1074902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8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AABFA-9F1D-4556-A498-561D0E1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19" y="130622"/>
            <a:ext cx="9998901" cy="634082"/>
          </a:xfrm>
        </p:spPr>
        <p:txBody>
          <a:bodyPr/>
          <a:lstStyle/>
          <a:p>
            <a:r>
              <a:rPr lang="de-AT" dirty="0"/>
              <a:t>Ausgabe aller Funkgeräte und Artikel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B649461-2C9F-41D4-955B-CB3B45DB6023}"/>
              </a:ext>
            </a:extLst>
          </p:cNvPr>
          <p:cNvSpPr txBox="1">
            <a:spLocks/>
          </p:cNvSpPr>
          <p:nvPr/>
        </p:nvSpPr>
        <p:spPr>
          <a:xfrm>
            <a:off x="1583499" y="908720"/>
            <a:ext cx="9998901" cy="54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AT" dirty="0"/>
              <a:t>Ausgabe der gesamten Funkgeräte und Artikel erfolgt im Bezirk Schärding</a:t>
            </a:r>
            <a:endParaRPr lang="de-AT" b="1" dirty="0"/>
          </a:p>
          <a:p>
            <a:pPr fontAlgn="auto">
              <a:spcAft>
                <a:spcPts val="0"/>
              </a:spcAft>
            </a:pPr>
            <a:endParaRPr lang="de-AT" dirty="0"/>
          </a:p>
          <a:p>
            <a:pPr fontAlgn="auto">
              <a:spcAft>
                <a:spcPts val="0"/>
              </a:spcAft>
            </a:pPr>
            <a:r>
              <a:rPr lang="de-DE" dirty="0"/>
              <a:t>Für die Ausgabe wird vom LFK ein </a:t>
            </a:r>
            <a:r>
              <a:rPr lang="de-DE" dirty="0" err="1"/>
              <a:t>Bewerb</a:t>
            </a:r>
            <a:r>
              <a:rPr lang="de-DE" dirty="0"/>
              <a:t> im </a:t>
            </a:r>
            <a:r>
              <a:rPr lang="de-DE" dirty="0" err="1"/>
              <a:t>syBOS</a:t>
            </a:r>
            <a:r>
              <a:rPr lang="de-DE" dirty="0"/>
              <a:t> angelegt </a:t>
            </a:r>
            <a:r>
              <a:rPr lang="de-DE" sz="2400" dirty="0"/>
              <a:t>ca. 1 Woche vor der Übergabe</a:t>
            </a: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Eine Anmeldung für jede Feuerwehr ist erforderlich.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Bitte um pünktliche Einhaltung des ausgewählten Termin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550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940316" y="977721"/>
            <a:ext cx="2952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Ab diesem Zeitpunkt steht das Netz zur Verfügung, mit ersten Schulungsmaß-nahmen kann begonnen werden.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3B78B8E-8661-4BD0-8490-0E48142C2D16}"/>
              </a:ext>
            </a:extLst>
          </p:cNvPr>
          <p:cNvSpPr txBox="1"/>
          <p:nvPr/>
        </p:nvSpPr>
        <p:spPr>
          <a:xfrm>
            <a:off x="2855640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rPr>
              <a:t>Netzausbau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4F81995-26CB-4FB1-A8EF-E10A727CF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696" y="834971"/>
            <a:ext cx="4536504" cy="5746240"/>
          </a:xfrm>
        </p:spPr>
      </p:pic>
    </p:spTree>
    <p:extLst>
      <p:ext uri="{BB962C8B-B14F-4D97-AF65-F5344CB8AC3E}">
        <p14:creationId xmlns:p14="http://schemas.microsoft.com/office/powerpoint/2010/main" val="143445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2BC82-F242-4743-BA2E-FEE6B82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Stützpunkte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D598A6-2E34-4B6A-8243-9B45D37D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99" y="1556792"/>
            <a:ext cx="9998901" cy="5400600"/>
          </a:xfrm>
        </p:spPr>
        <p:txBody>
          <a:bodyPr>
            <a:normAutofit/>
          </a:bodyPr>
          <a:lstStyle/>
          <a:p>
            <a:r>
              <a:rPr lang="de-AT" dirty="0"/>
              <a:t>Die Umrüstung der Stützpunkte wird vom LFK erledigt!</a:t>
            </a:r>
          </a:p>
          <a:p>
            <a:endParaRPr lang="de-AT" dirty="0"/>
          </a:p>
          <a:p>
            <a:r>
              <a:rPr lang="de-AT" dirty="0"/>
              <a:t>Termin der Umrüstung wird nach Möglichkeit mit der Umrüstung im Bezirk eingetaktet</a:t>
            </a:r>
          </a:p>
          <a:p>
            <a:endParaRPr lang="de-AT" dirty="0"/>
          </a:p>
          <a:p>
            <a:r>
              <a:rPr lang="de-AT" dirty="0"/>
              <a:t>Funk und Umrüstung wird vom LFK durchgeführt, keine Kosten für Feuerwehr</a:t>
            </a:r>
          </a:p>
        </p:txBody>
      </p:sp>
    </p:spTree>
    <p:extLst>
      <p:ext uri="{BB962C8B-B14F-4D97-AF65-F5344CB8AC3E}">
        <p14:creationId xmlns:p14="http://schemas.microsoft.com/office/powerpoint/2010/main" val="362401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50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sz="6000" dirty="0"/>
              <a:t>Technik und Betrieb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70932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3C44D-78B2-4D8D-BFCD-E62E0D36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Willkommen!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29739-D08F-44C2-94A4-CF1115401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Das Team Funk vom LFK begrüßt euch herzlich zur Grundschulung Digitalfunk!</a:t>
            </a:r>
          </a:p>
          <a:p>
            <a:r>
              <a:rPr lang="de-AT" dirty="0"/>
              <a:t>Leider können wir nicht bei euch vor Ort sein</a:t>
            </a:r>
          </a:p>
          <a:p>
            <a:r>
              <a:rPr lang="de-AT" dirty="0"/>
              <a:t>Rückmeldungen sind über die Funktion Fragen/Antwort möglich</a:t>
            </a:r>
          </a:p>
          <a:p>
            <a:r>
              <a:rPr lang="de-AT" dirty="0"/>
              <a:t>Pree Philipp wird Chat und Verlauf betreuen</a:t>
            </a:r>
          </a:p>
          <a:p>
            <a:r>
              <a:rPr lang="de-AT" dirty="0"/>
              <a:t>Alexander Ortner betreut uns seitens IT</a:t>
            </a:r>
          </a:p>
          <a:p>
            <a:r>
              <a:rPr lang="de-AT" dirty="0"/>
              <a:t>Pause ist eingeplant </a:t>
            </a:r>
          </a:p>
        </p:txBody>
      </p:sp>
    </p:spTree>
    <p:extLst>
      <p:ext uri="{BB962C8B-B14F-4D97-AF65-F5344CB8AC3E}">
        <p14:creationId xmlns:p14="http://schemas.microsoft.com/office/powerpoint/2010/main" val="288169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314" y="18864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Unterschiede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analog/digital?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15480" y="1331641"/>
            <a:ext cx="9865096" cy="49770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AT" altLang="de-DE" sz="2800" dirty="0"/>
              <a:t>statt Kanälen werden Sprechgruppen verwendet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alle auf der gleichen Gruppe können miteinander reden – im ganzen Netz!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die Grundbedienung ist einfach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Die Netzabdeckung ist sehr gut sein (wie bereits in anderen Bundesländern und den „fertigen“ OÖ Bezirken)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Sprachqualität ist sehr gut!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AT" altLang="de-DE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16632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Was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kann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ich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damit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machen?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052736"/>
            <a:ext cx="9793088" cy="54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Österreichweite Verbindungen möglich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Organisationsübergreifende Kommunikation zu </a:t>
            </a:r>
            <a:r>
              <a:rPr lang="de-AT" altLang="de-DE" sz="2400" u="sng" dirty="0"/>
              <a:t>allen</a:t>
            </a:r>
            <a:r>
              <a:rPr lang="de-AT" altLang="de-DE" sz="2400" dirty="0"/>
              <a:t> anderen BOS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Status senden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DE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GPS Standort ermitteln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DE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Hubschrauber direkt anfunken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Reichweitenerhöhung durch Repeater (Tiefgarage, usw. ….)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Viele Gruppen verfügbar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000" dirty="0"/>
              <a:t>Haupt, </a:t>
            </a:r>
            <a:r>
              <a:rPr lang="de-AT" altLang="de-DE" sz="2000" dirty="0" err="1"/>
              <a:t>Ausweich</a:t>
            </a:r>
            <a:r>
              <a:rPr lang="de-AT" altLang="de-DE" sz="2000" dirty="0"/>
              <a:t> 1-5, </a:t>
            </a:r>
            <a:r>
              <a:rPr lang="de-AT" altLang="de-DE" sz="2000" dirty="0" err="1"/>
              <a:t>Sonder</a:t>
            </a:r>
            <a:r>
              <a:rPr lang="de-AT" altLang="de-DE" sz="2000" dirty="0"/>
              <a:t>, VERA, BOS, KHD, usw.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abhörsichere Sprach- und Datenübertragung, der genaue Gesprächspartner wird im Display angezeigt, SDS senden,…</a:t>
            </a:r>
            <a:endParaRPr lang="de-AT" altLang="de-DE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de-AT" altLang="de-DE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/>
              <a:t>Zwei Betriebsarten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559496" y="1412776"/>
            <a:ext cx="9793088" cy="4464496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sz="3300" b="1" dirty="0">
                <a:solidFill>
                  <a:srgbClr val="FF0000"/>
                </a:solidFill>
              </a:rPr>
              <a:t>TMO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trunked</a:t>
            </a:r>
            <a:r>
              <a:rPr lang="de-DE" dirty="0"/>
              <a:t> Mode - Netzmodus) </a:t>
            </a:r>
          </a:p>
          <a:p>
            <a:pPr marL="0" indent="0">
              <a:buNone/>
            </a:pPr>
            <a:r>
              <a:rPr lang="de-DE" dirty="0"/>
              <a:t>	Gerät ist im Funknetz eingebucht </a:t>
            </a:r>
          </a:p>
          <a:p>
            <a:pPr marL="0" indent="0">
              <a:buNone/>
            </a:pPr>
            <a:r>
              <a:rPr lang="de-DE" dirty="0"/>
              <a:t>	 = Normalbetrieb</a:t>
            </a:r>
          </a:p>
          <a:p>
            <a:endParaRPr lang="de-DE" dirty="0"/>
          </a:p>
          <a:p>
            <a:r>
              <a:rPr lang="de-DE" sz="3300" b="1" dirty="0">
                <a:solidFill>
                  <a:srgbClr val="00B050"/>
                </a:solidFill>
              </a:rPr>
              <a:t>DMO 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direct</a:t>
            </a:r>
            <a:r>
              <a:rPr lang="de-DE" dirty="0"/>
              <a:t> Mode - Direkt Modus)</a:t>
            </a:r>
          </a:p>
          <a:p>
            <a:pPr marL="0" indent="0">
              <a:buNone/>
            </a:pPr>
            <a:r>
              <a:rPr lang="de-DE" dirty="0"/>
              <a:t>	Kein Netz erforderlich !</a:t>
            </a:r>
            <a:br>
              <a:rPr lang="de-DE" dirty="0"/>
            </a:br>
            <a:r>
              <a:rPr lang="de-DE" dirty="0"/>
              <a:t>	(Funkbetrieb wie jetzt auf 2m Funk)</a:t>
            </a:r>
          </a:p>
        </p:txBody>
      </p:sp>
    </p:spTree>
    <p:extLst>
      <p:ext uri="{BB962C8B-B14F-4D97-AF65-F5344CB8AC3E}">
        <p14:creationId xmlns:p14="http://schemas.microsoft.com/office/powerpoint/2010/main" val="74836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67608" y="1772816"/>
            <a:ext cx="7499176" cy="2079104"/>
          </a:xfrm>
        </p:spPr>
        <p:txBody>
          <a:bodyPr/>
          <a:lstStyle/>
          <a:p>
            <a:r>
              <a:rPr lang="de-DE" dirty="0"/>
              <a:t>BOS Austria Netz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Netzmodus</a:t>
            </a:r>
            <a:br>
              <a:rPr lang="de-DE" dirty="0"/>
            </a:br>
            <a:br>
              <a:rPr lang="de-DE" dirty="0"/>
            </a:br>
            <a:r>
              <a:rPr lang="de-DE" sz="3100" dirty="0">
                <a:solidFill>
                  <a:srgbClr val="FF0000"/>
                </a:solidFill>
                <a:ea typeface="+mn-ea"/>
              </a:rPr>
              <a:t>(TMO: </a:t>
            </a:r>
            <a:r>
              <a:rPr lang="de-DE" sz="3100" dirty="0" err="1">
                <a:solidFill>
                  <a:srgbClr val="FF0000"/>
                </a:solidFill>
                <a:ea typeface="+mn-ea"/>
              </a:rPr>
              <a:t>Trunked</a:t>
            </a:r>
            <a:r>
              <a:rPr lang="de-DE" sz="3100" dirty="0">
                <a:solidFill>
                  <a:srgbClr val="FF0000"/>
                </a:solidFill>
                <a:ea typeface="+mn-ea"/>
              </a:rPr>
              <a:t> Mode Operation)</a:t>
            </a:r>
          </a:p>
        </p:txBody>
      </p:sp>
    </p:spTree>
    <p:extLst>
      <p:ext uri="{BB962C8B-B14F-4D97-AF65-F5344CB8AC3E}">
        <p14:creationId xmlns:p14="http://schemas.microsoft.com/office/powerpoint/2010/main" val="2980992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38463-A1C4-4339-BB91-EAC8F62D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99" y="116632"/>
            <a:ext cx="9998901" cy="1143000"/>
          </a:xfrm>
        </p:spPr>
        <p:txBody>
          <a:bodyPr/>
          <a:lstStyle/>
          <a:p>
            <a:r>
              <a:rPr lang="de-AT" dirty="0"/>
              <a:t>N</a:t>
            </a:r>
            <a:r>
              <a:rPr lang="de-DE" dirty="0"/>
              <a:t>och nicht verfügbare Sendeanlagen: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EEAA1-F889-4425-B709-4EB6A855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528786"/>
            <a:ext cx="10729191" cy="4708526"/>
          </a:xfrm>
        </p:spPr>
        <p:txBody>
          <a:bodyPr>
            <a:normAutofit/>
          </a:bodyPr>
          <a:lstStyle/>
          <a:p>
            <a:r>
              <a:rPr lang="de-AT" sz="2400" dirty="0"/>
              <a:t>In folgenden Bereichen ist die Errichtung der Sendeanlagen noch nicht abgeschlossen:</a:t>
            </a:r>
          </a:p>
          <a:p>
            <a:endParaRPr lang="de-AT" sz="2400" dirty="0"/>
          </a:p>
          <a:p>
            <a:pPr lvl="1"/>
            <a:r>
              <a:rPr lang="de-AT" sz="2000" dirty="0"/>
              <a:t>Es sind noch drei Standorte offen:</a:t>
            </a:r>
          </a:p>
          <a:p>
            <a:endParaRPr lang="de-DE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Bereich </a:t>
            </a:r>
            <a:r>
              <a:rPr lang="de-D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Ingling</a:t>
            </a:r>
            <a:endParaRPr lang="de-D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endParaRPr lang="de-DE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de-D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Haibach</a:t>
            </a:r>
          </a:p>
          <a:p>
            <a:pPr lvl="1"/>
            <a:endParaRPr lang="de-DE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de-D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Oberndobl</a:t>
            </a:r>
            <a:endParaRPr lang="de-DE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5609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620688"/>
            <a:ext cx="7499176" cy="868958"/>
          </a:xfrm>
        </p:spPr>
        <p:txBody>
          <a:bodyPr/>
          <a:lstStyle/>
          <a:p>
            <a:r>
              <a:rPr lang="de-DE" dirty="0"/>
              <a:t>Netzabdeckung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40632" y="2348880"/>
            <a:ext cx="104411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erfahrungsgemäß sehr gute Funkversorgung!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„Indoor“ Versorgung </a:t>
            </a:r>
            <a:r>
              <a:rPr lang="de-AT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 gesichert!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„Langläufer“ Stationen vorhanden!</a:t>
            </a:r>
          </a:p>
        </p:txBody>
      </p:sp>
    </p:spTree>
    <p:extLst>
      <p:ext uri="{BB962C8B-B14F-4D97-AF65-F5344CB8AC3E}">
        <p14:creationId xmlns:p14="http://schemas.microsoft.com/office/powerpoint/2010/main" val="407154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78" y="1650149"/>
            <a:ext cx="5425011" cy="4768964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1000" sy="10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561" y="-46184"/>
            <a:ext cx="7499176" cy="1143000"/>
          </a:xfrm>
        </p:spPr>
        <p:txBody>
          <a:bodyPr/>
          <a:lstStyle/>
          <a:p>
            <a:r>
              <a:rPr lang="de-AT" dirty="0"/>
              <a:t>Netzmodus (TMO)</a:t>
            </a:r>
          </a:p>
        </p:txBody>
      </p:sp>
      <p:sp>
        <p:nvSpPr>
          <p:cNvPr id="8" name="Ellipse 7"/>
          <p:cNvSpPr/>
          <p:nvPr/>
        </p:nvSpPr>
        <p:spPr>
          <a:xfrm>
            <a:off x="7320137" y="3945121"/>
            <a:ext cx="2814033" cy="2652231"/>
          </a:xfrm>
          <a:prstGeom prst="ellipse">
            <a:avLst/>
          </a:prstGeom>
          <a:solidFill>
            <a:srgbClr val="FFCC66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Ellipse 9"/>
          <p:cNvSpPr/>
          <p:nvPr/>
        </p:nvSpPr>
        <p:spPr>
          <a:xfrm>
            <a:off x="6958191" y="1500354"/>
            <a:ext cx="2303462" cy="230505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5952505" y="2863204"/>
            <a:ext cx="2735262" cy="2879725"/>
          </a:xfrm>
          <a:prstGeom prst="ellipse">
            <a:avLst/>
          </a:prstGeom>
          <a:solidFill>
            <a:srgbClr val="CCFF99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2701280" y="6021289"/>
            <a:ext cx="21955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50" b="1" dirty="0"/>
              <a:t>Schematische Darstellung!</a:t>
            </a:r>
          </a:p>
        </p:txBody>
      </p:sp>
      <p:pic>
        <p:nvPicPr>
          <p:cNvPr id="15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65797" y="2350114"/>
            <a:ext cx="341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518" y="4087167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78068" y="4927921"/>
            <a:ext cx="3429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345253" y="3728428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39694" y="4833112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40932" y="1088086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Gerade Verbindung mit Pfeil 23"/>
          <p:cNvCxnSpPr>
            <a:stCxn id="17" idx="0"/>
            <a:endCxn id="19" idx="2"/>
          </p:cNvCxnSpPr>
          <p:nvPr/>
        </p:nvCxnSpPr>
        <p:spPr>
          <a:xfrm flipV="1">
            <a:off x="8849519" y="4582503"/>
            <a:ext cx="603685" cy="34541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7709240" y="5198858"/>
            <a:ext cx="847845" cy="2575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5" idx="0"/>
            <a:endCxn id="23" idx="2"/>
          </p:cNvCxnSpPr>
          <p:nvPr/>
        </p:nvCxnSpPr>
        <p:spPr>
          <a:xfrm flipH="1" flipV="1">
            <a:off x="7948883" y="1940572"/>
            <a:ext cx="187571" cy="40954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73308" y="2238824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Gerade Verbindung mit Pfeil 53"/>
          <p:cNvCxnSpPr/>
          <p:nvPr/>
        </p:nvCxnSpPr>
        <p:spPr>
          <a:xfrm flipH="1" flipV="1">
            <a:off x="8307110" y="2695535"/>
            <a:ext cx="525194" cy="23617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2485256" y="1264692"/>
            <a:ext cx="2823864" cy="12282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2800" b="1" dirty="0"/>
              <a:t>MSO</a:t>
            </a:r>
          </a:p>
          <a:p>
            <a:pPr algn="ctr">
              <a:defRPr/>
            </a:pPr>
            <a:r>
              <a:rPr lang="de-AT" sz="1400" b="1" dirty="0"/>
              <a:t> (2x in Tirol)</a:t>
            </a:r>
          </a:p>
          <a:p>
            <a:pPr algn="ctr">
              <a:defRPr/>
            </a:pPr>
            <a:r>
              <a:rPr lang="de-AT" sz="1400" dirty="0">
                <a:solidFill>
                  <a:srgbClr val="333333"/>
                </a:solidFill>
              </a:rPr>
              <a:t>mobile </a:t>
            </a:r>
            <a:r>
              <a:rPr lang="de-AT" sz="1400" dirty="0" err="1">
                <a:solidFill>
                  <a:srgbClr val="333333"/>
                </a:solidFill>
              </a:rPr>
              <a:t>switching</a:t>
            </a:r>
            <a:r>
              <a:rPr lang="de-AT" sz="1400" dirty="0">
                <a:solidFill>
                  <a:srgbClr val="333333"/>
                </a:solidFill>
              </a:rPr>
              <a:t> </a:t>
            </a:r>
            <a:r>
              <a:rPr lang="de-AT" sz="1400" dirty="0" err="1">
                <a:solidFill>
                  <a:srgbClr val="333333"/>
                </a:solidFill>
              </a:rPr>
              <a:t>office</a:t>
            </a:r>
            <a:endParaRPr lang="de-AT" sz="1400" dirty="0">
              <a:solidFill>
                <a:srgbClr val="333333"/>
              </a:solidFill>
            </a:endParaRPr>
          </a:p>
        </p:txBody>
      </p:sp>
      <p:cxnSp>
        <p:nvCxnSpPr>
          <p:cNvPr id="61" name="Gewinkelte Verbindung 60"/>
          <p:cNvCxnSpPr>
            <a:stCxn id="59" idx="6"/>
          </p:cNvCxnSpPr>
          <p:nvPr/>
        </p:nvCxnSpPr>
        <p:spPr>
          <a:xfrm>
            <a:off x="5309120" y="1878795"/>
            <a:ext cx="2143316" cy="84164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winkelte Verbindung 64"/>
          <p:cNvCxnSpPr>
            <a:stCxn id="59" idx="5"/>
            <a:endCxn id="16" idx="1"/>
          </p:cNvCxnSpPr>
          <p:nvPr/>
        </p:nvCxnSpPr>
        <p:spPr>
          <a:xfrm rot="16200000" flipH="1">
            <a:off x="5024529" y="2184077"/>
            <a:ext cx="1990037" cy="2247943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winkelte Verbindung 64"/>
          <p:cNvCxnSpPr>
            <a:stCxn id="59" idx="4"/>
            <a:endCxn id="17" idx="1"/>
          </p:cNvCxnSpPr>
          <p:nvPr/>
        </p:nvCxnSpPr>
        <p:spPr>
          <a:xfrm rot="16200000" flipH="1">
            <a:off x="4961770" y="1428315"/>
            <a:ext cx="2651719" cy="4780880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86"/>
          <p:cNvSpPr txBox="1">
            <a:spLocks noChangeArrowheads="1"/>
          </p:cNvSpPr>
          <p:nvPr/>
        </p:nvSpPr>
        <p:spPr bwMode="auto">
          <a:xfrm>
            <a:off x="1309244" y="3212976"/>
            <a:ext cx="22664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dirty="0"/>
              <a:t>Der MSO koordiniert den Sprach- und Datenverkehr zwischen den Endgeräten und den Leitstellen über die Sendestellen</a:t>
            </a:r>
            <a:r>
              <a:rPr lang="de-AT" sz="1600" dirty="0"/>
              <a:t>.</a:t>
            </a:r>
          </a:p>
        </p:txBody>
      </p:sp>
      <p:sp>
        <p:nvSpPr>
          <p:cNvPr id="78" name="Pfeil nach unten 77"/>
          <p:cNvSpPr/>
          <p:nvPr/>
        </p:nvSpPr>
        <p:spPr>
          <a:xfrm rot="2018845">
            <a:off x="2948403" y="2513350"/>
            <a:ext cx="279190" cy="67917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9" name="Abgerundetes Rechteck 78"/>
          <p:cNvSpPr/>
          <p:nvPr/>
        </p:nvSpPr>
        <p:spPr>
          <a:xfrm>
            <a:off x="9180958" y="1212811"/>
            <a:ext cx="1296144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b="1" dirty="0"/>
              <a:t>LWZ </a:t>
            </a:r>
            <a:endParaRPr lang="de-AT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295800" y="925479"/>
            <a:ext cx="5030216" cy="439732"/>
            <a:chOff x="2771800" y="925479"/>
            <a:chExt cx="5030216" cy="43973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771800" y="925479"/>
              <a:ext cx="5030216" cy="379115"/>
              <a:chOff x="2771800" y="925479"/>
              <a:chExt cx="5030216" cy="379115"/>
            </a:xfrm>
          </p:grpSpPr>
          <p:cxnSp>
            <p:nvCxnSpPr>
              <p:cNvPr id="40" name="Gerader Verbinder 39"/>
              <p:cNvCxnSpPr/>
              <p:nvPr/>
            </p:nvCxnSpPr>
            <p:spPr>
              <a:xfrm flipH="1">
                <a:off x="2987824" y="925479"/>
                <a:ext cx="4392488" cy="68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/>
              <p:nvPr/>
            </p:nvCxnSpPr>
            <p:spPr>
              <a:xfrm flipH="1">
                <a:off x="2771800" y="929728"/>
                <a:ext cx="216024" cy="37486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/>
              <p:cNvCxnSpPr/>
              <p:nvPr/>
            </p:nvCxnSpPr>
            <p:spPr>
              <a:xfrm>
                <a:off x="7380312" y="925479"/>
                <a:ext cx="421704" cy="2873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ieren 3"/>
            <p:cNvGrpSpPr/>
            <p:nvPr/>
          </p:nvGrpSpPr>
          <p:grpSpPr>
            <a:xfrm>
              <a:off x="2987824" y="1077879"/>
              <a:ext cx="4669134" cy="287332"/>
              <a:chOff x="2987824" y="1077879"/>
              <a:chExt cx="4669134" cy="287332"/>
            </a:xfrm>
          </p:grpSpPr>
          <p:cxnSp>
            <p:nvCxnSpPr>
              <p:cNvPr id="67" name="Gerader Verbinder 66"/>
              <p:cNvCxnSpPr/>
              <p:nvPr/>
            </p:nvCxnSpPr>
            <p:spPr>
              <a:xfrm flipH="1">
                <a:off x="3131840" y="1077879"/>
                <a:ext cx="4176464" cy="189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mit Pfeil 68"/>
              <p:cNvCxnSpPr/>
              <p:nvPr/>
            </p:nvCxnSpPr>
            <p:spPr>
              <a:xfrm flipH="1">
                <a:off x="2987824" y="1109918"/>
                <a:ext cx="144016" cy="25529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mit Pfeil 69"/>
              <p:cNvCxnSpPr/>
              <p:nvPr/>
            </p:nvCxnSpPr>
            <p:spPr>
              <a:xfrm>
                <a:off x="7308304" y="1077879"/>
                <a:ext cx="348654" cy="2873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4212" y="2845725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Gerade Verbindung mit Pfeil 50"/>
          <p:cNvCxnSpPr/>
          <p:nvPr/>
        </p:nvCxnSpPr>
        <p:spPr>
          <a:xfrm flipH="1" flipV="1">
            <a:off x="6952089" y="3418723"/>
            <a:ext cx="434412" cy="64564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59" grpId="0" animBg="1"/>
      <p:bldP spid="77" grpId="0"/>
      <p:bldP spid="78" grpId="0" animBg="1"/>
      <p:bldP spid="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6769" y="410587"/>
            <a:ext cx="8262982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DE" dirty="0"/>
              <a:t>Möglichkeiten der Kommunikation im TMO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03512" y="1624706"/>
            <a:ext cx="2378234" cy="29007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4128">
              <a:spcBef>
                <a:spcPts val="600"/>
              </a:spcBef>
              <a:spcAft>
                <a:spcPts val="600"/>
              </a:spcAft>
            </a:pPr>
            <a:r>
              <a:rPr sz="1885" b="1" dirty="0" err="1">
                <a:latin typeface="Arial"/>
                <a:cs typeface="Arial"/>
              </a:rPr>
              <a:t>Grup</a:t>
            </a:r>
            <a:r>
              <a:rPr sz="1885" b="1" spc="-9" dirty="0" err="1">
                <a:latin typeface="Arial"/>
                <a:cs typeface="Arial"/>
              </a:rPr>
              <a:t>p</a:t>
            </a:r>
            <a:r>
              <a:rPr sz="1885" b="1" spc="-5" dirty="0" err="1">
                <a:latin typeface="Arial"/>
                <a:cs typeface="Arial"/>
              </a:rPr>
              <a:t>enruf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6904" y="1625248"/>
            <a:ext cx="2374045" cy="29007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6100"/>
            <a:r>
              <a:rPr sz="1885" b="1" dirty="0" err="1">
                <a:latin typeface="Arial"/>
                <a:cs typeface="Arial"/>
              </a:rPr>
              <a:t>E</a:t>
            </a:r>
            <a:r>
              <a:rPr sz="1885" b="1" spc="-9" dirty="0" err="1">
                <a:latin typeface="Arial"/>
                <a:cs typeface="Arial"/>
              </a:rPr>
              <a:t>i</a:t>
            </a:r>
            <a:r>
              <a:rPr sz="1885" b="1" dirty="0" err="1">
                <a:latin typeface="Arial"/>
                <a:cs typeface="Arial"/>
              </a:rPr>
              <a:t>nz</a:t>
            </a:r>
            <a:r>
              <a:rPr sz="1885" b="1" spc="5" dirty="0" err="1">
                <a:latin typeface="Arial"/>
                <a:cs typeface="Arial"/>
              </a:rPr>
              <a:t>e</a:t>
            </a:r>
            <a:r>
              <a:rPr sz="1885" b="1" dirty="0" err="1">
                <a:latin typeface="Arial"/>
                <a:cs typeface="Arial"/>
              </a:rPr>
              <a:t>lruf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1898" y="1605277"/>
            <a:ext cx="2658638" cy="720967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4733"/>
            <a:r>
              <a:rPr sz="1885" b="1" spc="-137" dirty="0" err="1">
                <a:latin typeface="Arial"/>
                <a:cs typeface="Arial"/>
              </a:rPr>
              <a:t>T</a:t>
            </a:r>
            <a:r>
              <a:rPr sz="1885" b="1" spc="-5" dirty="0" err="1">
                <a:latin typeface="Arial"/>
                <a:cs typeface="Arial"/>
              </a:rPr>
              <a:t>elefonie</a:t>
            </a:r>
            <a:endParaRPr lang="de-DE" sz="1885" b="1" spc="-5" dirty="0">
              <a:latin typeface="Arial"/>
              <a:cs typeface="Arial"/>
            </a:endParaRPr>
          </a:p>
          <a:p>
            <a:pPr marL="182563">
              <a:tabLst>
                <a:tab pos="92075" algn="l"/>
              </a:tabLst>
            </a:pPr>
            <a:r>
              <a:rPr lang="de-DE" sz="1400" spc="-5" dirty="0">
                <a:latin typeface="Arial"/>
                <a:cs typeface="Arial"/>
              </a:rPr>
              <a:t>im Ausnahmefall über LWZ freigeschaltet!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7701" y="2132856"/>
            <a:ext cx="2374045" cy="1457322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882" marR="178897">
              <a:lnSpc>
                <a:spcPct val="140000"/>
              </a:lnSpc>
            </a:pPr>
            <a:r>
              <a:rPr sz="1319" dirty="0">
                <a:latin typeface="Arial"/>
                <a:cs typeface="Arial"/>
              </a:rPr>
              <a:t>Einer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pri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t,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alle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höre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Ges</a:t>
            </a:r>
            <a:r>
              <a:rPr sz="1319" spc="-5" dirty="0">
                <a:latin typeface="Arial"/>
                <a:cs typeface="Arial"/>
              </a:rPr>
              <a:t>prä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a</a:t>
            </a:r>
            <a:r>
              <a:rPr sz="1319" spc="-5" dirty="0">
                <a:latin typeface="Arial"/>
                <a:cs typeface="Arial"/>
              </a:rPr>
              <a:t>u</a:t>
            </a:r>
            <a:r>
              <a:rPr sz="1319" spc="-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b</a:t>
            </a:r>
            <a:r>
              <a:rPr sz="1319" spc="-15" dirty="0">
                <a:latin typeface="Arial"/>
                <a:cs typeface="Arial"/>
              </a:rPr>
              <a:t>a</a:t>
            </a:r>
            <a:r>
              <a:rPr sz="1319" dirty="0">
                <a:latin typeface="Arial"/>
                <a:cs typeface="Arial"/>
              </a:rPr>
              <a:t>u</a:t>
            </a:r>
            <a:r>
              <a:rPr sz="1319" spc="-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a</a:t>
            </a:r>
            <a:r>
              <a:rPr sz="1319" dirty="0">
                <a:latin typeface="Arial"/>
                <a:cs typeface="Arial"/>
              </a:rPr>
              <a:t>.</a:t>
            </a:r>
            <a:r>
              <a:rPr sz="1319" spc="24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300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</a:p>
          <a:p>
            <a:pPr marL="81970" marR="277022" indent="-40686">
              <a:spcBef>
                <a:spcPts val="636"/>
              </a:spcBef>
            </a:pPr>
            <a:r>
              <a:rPr sz="1319" spc="15" dirty="0">
                <a:latin typeface="Arial"/>
                <a:cs typeface="Arial"/>
              </a:rPr>
              <a:t>W</a:t>
            </a:r>
            <a:r>
              <a:rPr sz="1319" spc="-5" dirty="0">
                <a:latin typeface="Arial"/>
                <a:cs typeface="Arial"/>
              </a:rPr>
              <a:t>ir</a:t>
            </a:r>
            <a:r>
              <a:rPr sz="1319" dirty="0">
                <a:latin typeface="Arial"/>
                <a:cs typeface="Arial"/>
              </a:rPr>
              <a:t>d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nu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28" dirty="0">
                <a:latin typeface="Times New Roman"/>
                <a:cs typeface="Times New Roman"/>
              </a:rPr>
              <a:t> </a:t>
            </a:r>
            <a:r>
              <a:rPr sz="1319" spc="-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un</a:t>
            </a:r>
            <a:r>
              <a:rPr sz="1319" dirty="0">
                <a:latin typeface="Arial"/>
                <a:cs typeface="Arial"/>
              </a:rPr>
              <a:t>kz</a:t>
            </a:r>
            <a:r>
              <a:rPr sz="1319" spc="-5" dirty="0">
                <a:latin typeface="Arial"/>
                <a:cs typeface="Arial"/>
              </a:rPr>
              <a:t>elle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-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au</a:t>
            </a:r>
            <a:r>
              <a:rPr sz="1319" spc="9" dirty="0">
                <a:latin typeface="Arial"/>
                <a:cs typeface="Arial"/>
              </a:rPr>
              <a:t>f</a:t>
            </a:r>
            <a:r>
              <a:rPr sz="1319" dirty="0">
                <a:latin typeface="Arial"/>
                <a:cs typeface="Arial"/>
              </a:rPr>
              <a:t>-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gebaut</a:t>
            </a:r>
            <a:r>
              <a:rPr sz="1319" dirty="0">
                <a:latin typeface="Arial"/>
                <a:cs typeface="Arial"/>
              </a:rPr>
              <a:t>,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28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dene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ch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au</a:t>
            </a:r>
            <a:r>
              <a:rPr sz="1319" dirty="0">
                <a:latin typeface="Arial"/>
                <a:cs typeface="Arial"/>
              </a:rPr>
              <a:t>ch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156" dirty="0">
                <a:latin typeface="Arial"/>
                <a:cs typeface="Arial"/>
              </a:rPr>
              <a:t>T</a:t>
            </a:r>
            <a:r>
              <a:rPr sz="1319" spc="-5" dirty="0">
                <a:latin typeface="Arial"/>
                <a:cs typeface="Arial"/>
              </a:rPr>
              <a:t>eilneh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de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Gruppe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be</a:t>
            </a:r>
            <a:r>
              <a:rPr sz="131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inden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1648" y="5087533"/>
            <a:ext cx="848624" cy="458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0" name="object 10"/>
          <p:cNvSpPr/>
          <p:nvPr/>
        </p:nvSpPr>
        <p:spPr>
          <a:xfrm>
            <a:off x="2903908" y="4989891"/>
            <a:ext cx="0" cy="162737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211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1" name="object 11"/>
          <p:cNvSpPr/>
          <p:nvPr/>
        </p:nvSpPr>
        <p:spPr>
          <a:xfrm>
            <a:off x="2763190" y="3933056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2" name="object 12"/>
          <p:cNvSpPr/>
          <p:nvPr/>
        </p:nvSpPr>
        <p:spPr>
          <a:xfrm>
            <a:off x="3463917" y="4162805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3" name="object 13"/>
          <p:cNvSpPr/>
          <p:nvPr/>
        </p:nvSpPr>
        <p:spPr>
          <a:xfrm>
            <a:off x="2168721" y="4191523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4" name="object 14"/>
          <p:cNvSpPr/>
          <p:nvPr/>
        </p:nvSpPr>
        <p:spPr>
          <a:xfrm>
            <a:off x="2458776" y="4471524"/>
            <a:ext cx="414022" cy="433766"/>
          </a:xfrm>
          <a:custGeom>
            <a:avLst/>
            <a:gdLst/>
            <a:ahLst/>
            <a:cxnLst/>
            <a:rect l="l" t="t" r="r" b="b"/>
            <a:pathLst>
              <a:path w="439419" h="460375">
                <a:moveTo>
                  <a:pt x="0" y="0"/>
                </a:moveTo>
                <a:lnTo>
                  <a:pt x="438911" y="4602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5" name="object 15"/>
          <p:cNvSpPr/>
          <p:nvPr/>
        </p:nvSpPr>
        <p:spPr>
          <a:xfrm>
            <a:off x="2949859" y="4458602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4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6" name="object 16"/>
          <p:cNvSpPr/>
          <p:nvPr/>
        </p:nvSpPr>
        <p:spPr>
          <a:xfrm>
            <a:off x="2892423" y="4452858"/>
            <a:ext cx="23333" cy="439749"/>
          </a:xfrm>
          <a:custGeom>
            <a:avLst/>
            <a:gdLst/>
            <a:ahLst/>
            <a:cxnLst/>
            <a:rect l="l" t="t" r="r" b="b"/>
            <a:pathLst>
              <a:path w="24765" h="466725">
                <a:moveTo>
                  <a:pt x="0" y="0"/>
                </a:moveTo>
                <a:lnTo>
                  <a:pt x="24383" y="46634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7" name="object 17"/>
          <p:cNvSpPr txBox="1"/>
          <p:nvPr/>
        </p:nvSpPr>
        <p:spPr>
          <a:xfrm>
            <a:off x="5090107" y="2132856"/>
            <a:ext cx="2374045" cy="85254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748" marR="938762">
              <a:lnSpc>
                <a:spcPct val="140100"/>
              </a:lnSpc>
            </a:pPr>
            <a:r>
              <a:rPr sz="1319" dirty="0">
                <a:latin typeface="Arial"/>
                <a:cs typeface="Arial"/>
              </a:rPr>
              <a:t>Punkt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Punkt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</a:t>
            </a:r>
            <a:r>
              <a:rPr sz="1319" spc="-9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ei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</a:t>
            </a:r>
            <a:r>
              <a:rPr sz="1319" spc="-15" dirty="0">
                <a:latin typeface="Arial"/>
                <a:cs typeface="Arial"/>
              </a:rPr>
              <a:t>r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spc="-19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9" dirty="0">
                <a:latin typeface="Arial"/>
                <a:cs typeface="Arial"/>
              </a:rPr>
              <a:t>W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spc="-5" dirty="0">
                <a:latin typeface="Arial"/>
                <a:cs typeface="Arial"/>
              </a:rPr>
              <a:t>l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p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40855" y="4511468"/>
            <a:ext cx="848625" cy="458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9" name="object 19"/>
          <p:cNvSpPr/>
          <p:nvPr/>
        </p:nvSpPr>
        <p:spPr>
          <a:xfrm>
            <a:off x="6181681" y="4413827"/>
            <a:ext cx="1795" cy="162737"/>
          </a:xfrm>
          <a:custGeom>
            <a:avLst/>
            <a:gdLst/>
            <a:ahLst/>
            <a:cxnLst/>
            <a:rect l="l" t="t" r="r" b="b"/>
            <a:pathLst>
              <a:path w="1904" h="172720">
                <a:moveTo>
                  <a:pt x="0" y="172211"/>
                </a:moveTo>
                <a:lnTo>
                  <a:pt x="15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0" name="object 20"/>
          <p:cNvSpPr/>
          <p:nvPr/>
        </p:nvSpPr>
        <p:spPr>
          <a:xfrm>
            <a:off x="6040963" y="3356992"/>
            <a:ext cx="228309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1" name="object 21"/>
          <p:cNvSpPr/>
          <p:nvPr/>
        </p:nvSpPr>
        <p:spPr>
          <a:xfrm>
            <a:off x="6743123" y="3586739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2" name="object 22"/>
          <p:cNvSpPr/>
          <p:nvPr/>
        </p:nvSpPr>
        <p:spPr>
          <a:xfrm>
            <a:off x="5447928" y="3615456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3" name="object 23"/>
          <p:cNvSpPr/>
          <p:nvPr/>
        </p:nvSpPr>
        <p:spPr>
          <a:xfrm>
            <a:off x="5737982" y="3895461"/>
            <a:ext cx="414022" cy="433766"/>
          </a:xfrm>
          <a:custGeom>
            <a:avLst/>
            <a:gdLst/>
            <a:ahLst/>
            <a:cxnLst/>
            <a:rect l="l" t="t" r="r" b="b"/>
            <a:pathLst>
              <a:path w="439420" h="460375">
                <a:moveTo>
                  <a:pt x="0" y="0"/>
                </a:moveTo>
                <a:lnTo>
                  <a:pt x="438911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4" name="object 24"/>
          <p:cNvSpPr/>
          <p:nvPr/>
        </p:nvSpPr>
        <p:spPr>
          <a:xfrm>
            <a:off x="6229066" y="3882537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4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5" name="object 25"/>
          <p:cNvSpPr/>
          <p:nvPr/>
        </p:nvSpPr>
        <p:spPr>
          <a:xfrm>
            <a:off x="6171630" y="3875360"/>
            <a:ext cx="23333" cy="440945"/>
          </a:xfrm>
          <a:custGeom>
            <a:avLst/>
            <a:gdLst/>
            <a:ahLst/>
            <a:cxnLst/>
            <a:rect l="l" t="t" r="r" b="b"/>
            <a:pathLst>
              <a:path w="24764" h="467995">
                <a:moveTo>
                  <a:pt x="0" y="0"/>
                </a:moveTo>
                <a:lnTo>
                  <a:pt x="24383" y="46786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6" name="object 26"/>
          <p:cNvSpPr txBox="1"/>
          <p:nvPr/>
        </p:nvSpPr>
        <p:spPr>
          <a:xfrm>
            <a:off x="8374269" y="2627761"/>
            <a:ext cx="2374045" cy="85254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748" marR="992611">
              <a:lnSpc>
                <a:spcPct val="140000"/>
              </a:lnSpc>
            </a:pPr>
            <a:r>
              <a:rPr sz="1319" dirty="0">
                <a:latin typeface="Arial"/>
                <a:cs typeface="Arial"/>
              </a:rPr>
              <a:t>Punkt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Punkt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Gehei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</a:t>
            </a:r>
            <a:r>
              <a:rPr sz="1319" spc="-15" dirty="0">
                <a:latin typeface="Arial"/>
                <a:cs typeface="Arial"/>
              </a:rPr>
              <a:t>r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Gegens</a:t>
            </a:r>
            <a:r>
              <a:rPr sz="1319" spc="-15" dirty="0">
                <a:latin typeface="Arial"/>
                <a:cs typeface="Arial"/>
              </a:rPr>
              <a:t>p</a:t>
            </a:r>
            <a:r>
              <a:rPr sz="1319" dirty="0">
                <a:latin typeface="Arial"/>
                <a:cs typeface="Arial"/>
              </a:rPr>
              <a:t>re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405883" y="3803775"/>
            <a:ext cx="183797" cy="62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8" name="object 28"/>
          <p:cNvSpPr/>
          <p:nvPr/>
        </p:nvSpPr>
        <p:spPr>
          <a:xfrm>
            <a:off x="8896894" y="5271278"/>
            <a:ext cx="848624" cy="459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9" name="object 29"/>
          <p:cNvSpPr/>
          <p:nvPr/>
        </p:nvSpPr>
        <p:spPr>
          <a:xfrm>
            <a:off x="9337720" y="5173636"/>
            <a:ext cx="1795" cy="162737"/>
          </a:xfrm>
          <a:custGeom>
            <a:avLst/>
            <a:gdLst/>
            <a:ahLst/>
            <a:cxnLst/>
            <a:rect l="l" t="t" r="r" b="b"/>
            <a:pathLst>
              <a:path w="1904" h="172720">
                <a:moveTo>
                  <a:pt x="0" y="172211"/>
                </a:moveTo>
                <a:lnTo>
                  <a:pt x="15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0" name="object 30"/>
          <p:cNvSpPr/>
          <p:nvPr/>
        </p:nvSpPr>
        <p:spPr>
          <a:xfrm>
            <a:off x="9197000" y="4116804"/>
            <a:ext cx="228310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1" name="object 31"/>
          <p:cNvSpPr/>
          <p:nvPr/>
        </p:nvSpPr>
        <p:spPr>
          <a:xfrm>
            <a:off x="9899162" y="4347984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2" name="object 32"/>
          <p:cNvSpPr/>
          <p:nvPr/>
        </p:nvSpPr>
        <p:spPr>
          <a:xfrm>
            <a:off x="8603966" y="4375268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3" name="object 33"/>
          <p:cNvSpPr/>
          <p:nvPr/>
        </p:nvSpPr>
        <p:spPr>
          <a:xfrm>
            <a:off x="8894022" y="4655271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5" h="460375">
                <a:moveTo>
                  <a:pt x="0" y="0"/>
                </a:moveTo>
                <a:lnTo>
                  <a:pt x="437387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4" name="object 34"/>
          <p:cNvSpPr/>
          <p:nvPr/>
        </p:nvSpPr>
        <p:spPr>
          <a:xfrm>
            <a:off x="9385105" y="4642347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5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5" name="object 35"/>
          <p:cNvSpPr/>
          <p:nvPr/>
        </p:nvSpPr>
        <p:spPr>
          <a:xfrm>
            <a:off x="9327670" y="4636605"/>
            <a:ext cx="23333" cy="439749"/>
          </a:xfrm>
          <a:custGeom>
            <a:avLst/>
            <a:gdLst/>
            <a:ahLst/>
            <a:cxnLst/>
            <a:rect l="l" t="t" r="r" b="b"/>
            <a:pathLst>
              <a:path w="24765" h="466725">
                <a:moveTo>
                  <a:pt x="0" y="0"/>
                </a:moveTo>
                <a:lnTo>
                  <a:pt x="24383" y="466343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6" name="object 36"/>
          <p:cNvSpPr/>
          <p:nvPr/>
        </p:nvSpPr>
        <p:spPr>
          <a:xfrm>
            <a:off x="9445412" y="4017726"/>
            <a:ext cx="818472" cy="186669"/>
          </a:xfrm>
          <a:custGeom>
            <a:avLst/>
            <a:gdLst/>
            <a:ahLst/>
            <a:cxnLst/>
            <a:rect l="l" t="t" r="r" b="b"/>
            <a:pathLst>
              <a:path w="868679" h="198120">
                <a:moveTo>
                  <a:pt x="0" y="198119"/>
                </a:moveTo>
                <a:lnTo>
                  <a:pt x="86867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165022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5600" y="261525"/>
            <a:ext cx="7499176" cy="1143000"/>
          </a:xfrm>
        </p:spPr>
        <p:txBody>
          <a:bodyPr/>
          <a:lstStyle/>
          <a:p>
            <a:r>
              <a:rPr lang="de-AT" dirty="0"/>
              <a:t>Einzelruf: was ist zu beachten?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1404525"/>
            <a:ext cx="10729192" cy="4328731"/>
          </a:xfrm>
        </p:spPr>
        <p:txBody>
          <a:bodyPr>
            <a:noAutofit/>
          </a:bodyPr>
          <a:lstStyle/>
          <a:p>
            <a:r>
              <a:rPr lang="de-DE" sz="2000" b="1" dirty="0"/>
              <a:t>ACHTUNG: </a:t>
            </a:r>
          </a:p>
          <a:p>
            <a:pPr marL="0" indent="0">
              <a:buNone/>
            </a:pPr>
            <a:r>
              <a:rPr lang="de-DE" sz="2000" dirty="0"/>
              <a:t>Führt man einen Einzelruf durch, ist man </a:t>
            </a:r>
            <a:r>
              <a:rPr lang="de-DE" sz="2000" u="sng" dirty="0"/>
              <a:t>für die Zeit des Gespräches </a:t>
            </a:r>
            <a:r>
              <a:rPr lang="de-DE" sz="2000" dirty="0"/>
              <a:t>für andere Funkstellen auf der eigenen Sprechgruppe </a:t>
            </a:r>
            <a:r>
              <a:rPr lang="de-DE" sz="2000" u="sng" dirty="0"/>
              <a:t>nicht erreichbar </a:t>
            </a:r>
            <a:r>
              <a:rPr lang="de-DE" sz="2000" dirty="0"/>
              <a:t>bzw. kann die parallel stattfindenden Meldungen nicht mithören.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Die beiden Funkgesprächspartner sind im Einzelruf völlig isoliert.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Die Erfahrung zeigt: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diese Funkstellen sind dadurch zeitweise überhaupt nicht erreichbar</a:t>
            </a:r>
          </a:p>
          <a:p>
            <a:r>
              <a:rPr lang="de-DE" sz="2000" dirty="0"/>
              <a:t>anderen Funkstellen werden durch im Einzelruf geführte Gespräche wichtige Informationen vorenthalten</a:t>
            </a:r>
          </a:p>
          <a:p>
            <a:r>
              <a:rPr lang="de-DE" sz="2000" dirty="0"/>
              <a:t>klar definierte Dienstwege zwischen Organisationen werden umgangen.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44512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0"/>
            <a:ext cx="7499176" cy="1143000"/>
          </a:xfrm>
        </p:spPr>
        <p:txBody>
          <a:bodyPr/>
          <a:lstStyle/>
          <a:p>
            <a:r>
              <a:rPr lang="de-AT" dirty="0"/>
              <a:t>Regeln zu Einzelruf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456" y="1115616"/>
            <a:ext cx="10729192" cy="4761656"/>
          </a:xfrm>
        </p:spPr>
        <p:txBody>
          <a:bodyPr>
            <a:noAutofit/>
          </a:bodyPr>
          <a:lstStyle/>
          <a:p>
            <a:r>
              <a:rPr lang="de-DE" sz="2000" dirty="0"/>
              <a:t> </a:t>
            </a:r>
            <a:r>
              <a:rPr lang="de-DE" sz="2000" b="1" dirty="0"/>
              <a:t>Grundregeln für den Einzelruf (Direktruf) mit anderen BOS</a:t>
            </a:r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dirty="0"/>
              <a:t>Die Organisationen und Behörden sind übereingekommen, dass der </a:t>
            </a:r>
            <a:br>
              <a:rPr lang="de-DE" sz="2000" dirty="0"/>
            </a:br>
            <a:r>
              <a:rPr lang="de-DE" sz="2000" dirty="0"/>
              <a:t>	Einzelruf zwischen organisationsübergreifenden 	Funkstellen </a:t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u="sng" dirty="0"/>
              <a:t>nur bei Gefahr in Verzug oder anderen </a:t>
            </a:r>
            <a:r>
              <a:rPr lang="de-DE" sz="2000" dirty="0"/>
              <a:t>	</a:t>
            </a:r>
            <a:r>
              <a:rPr lang="de-DE" sz="2000" u="sng" dirty="0"/>
              <a:t>dringenden Fällen  verwendet werden darf.</a:t>
            </a:r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Verwendung des Einzelruf (Direktruf) bei der Feuerwehr</a:t>
            </a:r>
          </a:p>
          <a:p>
            <a:pPr marL="0" indent="0">
              <a:buNone/>
            </a:pPr>
            <a:r>
              <a:rPr lang="de-DE" sz="2000" dirty="0"/>
              <a:t>	Verwendung nur bei:</a:t>
            </a:r>
          </a:p>
          <a:p>
            <a:pPr lvl="1"/>
            <a:r>
              <a:rPr lang="de-DE" sz="2000" dirty="0"/>
              <a:t>sensiblen Daten (z.B. LM an Florian LFK, Einsatz mit tödlichem Ausgang etc.)</a:t>
            </a:r>
          </a:p>
          <a:p>
            <a:pPr lvl="1"/>
            <a:r>
              <a:rPr lang="de-DE" sz="2000" dirty="0"/>
              <a:t>Einzelruf an ein Funkgerät welches nicht auf der Hauptgruppe, Ausweichgruppe etc. steht (z.B. ein Fahrzeug hat bei einem Gruppenwechsel nicht umgeschaltet, aber per Einzelruf ist jedes Funkgerät erreichbar)</a:t>
            </a:r>
          </a:p>
        </p:txBody>
      </p:sp>
    </p:spTree>
    <p:extLst>
      <p:ext uri="{BB962C8B-B14F-4D97-AF65-F5344CB8AC3E}">
        <p14:creationId xmlns:p14="http://schemas.microsoft.com/office/powerpoint/2010/main" val="82253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FBABB-3DFF-4489-9684-7A914EC0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99" y="188640"/>
            <a:ext cx="9998901" cy="1143000"/>
          </a:xfrm>
        </p:spPr>
        <p:txBody>
          <a:bodyPr/>
          <a:lstStyle/>
          <a:p>
            <a:r>
              <a:rPr lang="de-AT" dirty="0"/>
              <a:t>Themenbereiche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1467F1-7937-4736-BD50-CC1A9CBA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399" y="1340768"/>
            <a:ext cx="9998901" cy="5165724"/>
          </a:xfrm>
        </p:spPr>
        <p:txBody>
          <a:bodyPr>
            <a:normAutofit/>
          </a:bodyPr>
          <a:lstStyle/>
          <a:p>
            <a:r>
              <a:rPr lang="de-AT" sz="2400" dirty="0"/>
              <a:t>Digitalfunk kurze allgemeine Info</a:t>
            </a:r>
          </a:p>
          <a:p>
            <a:r>
              <a:rPr lang="de-AT" sz="2400" dirty="0"/>
              <a:t>Ablauf der Einführung</a:t>
            </a:r>
          </a:p>
          <a:p>
            <a:r>
              <a:rPr lang="de-AT" sz="2400" dirty="0"/>
              <a:t>Umfang Ausstattung der Feuerwehr vom Land OÖ</a:t>
            </a:r>
          </a:p>
          <a:p>
            <a:r>
              <a:rPr lang="de-AT" sz="2400" dirty="0"/>
              <a:t>Ablauf Einführung im Bezirk</a:t>
            </a:r>
          </a:p>
          <a:p>
            <a:r>
              <a:rPr lang="de-AT" sz="2400" dirty="0"/>
              <a:t>Infoquelle: Wiki auf Homepage LFK!</a:t>
            </a:r>
          </a:p>
          <a:p>
            <a:r>
              <a:rPr lang="de-AT" sz="2400" dirty="0"/>
              <a:t>Technik und Betrieb</a:t>
            </a:r>
          </a:p>
          <a:p>
            <a:r>
              <a:rPr lang="de-AT" sz="2400" dirty="0"/>
              <a:t>Sonderbetriebsarten</a:t>
            </a:r>
          </a:p>
          <a:p>
            <a:r>
              <a:rPr lang="de-AT" sz="2400" dirty="0"/>
              <a:t>Beschaffung </a:t>
            </a:r>
            <a:r>
              <a:rPr lang="de-AT" sz="2400" dirty="0" err="1"/>
              <a:t>syBOS</a:t>
            </a:r>
            <a:endParaRPr lang="de-AT" sz="2400" dirty="0"/>
          </a:p>
          <a:p>
            <a:r>
              <a:rPr lang="de-AT" sz="2400" dirty="0"/>
              <a:t>Einsatztaktik und Funk</a:t>
            </a:r>
          </a:p>
          <a:p>
            <a:r>
              <a:rPr lang="de-AT" sz="2400" dirty="0"/>
              <a:t>Auszug aus Regelwerk </a:t>
            </a:r>
            <a:r>
              <a:rPr lang="de-AT" sz="1800" dirty="0"/>
              <a:t>(Ankauf, Betrieb, Geräteverlust, Gruppenverschleppung, Lauschen,…)</a:t>
            </a:r>
          </a:p>
          <a:p>
            <a:pPr marL="0" indent="0" algn="ctr">
              <a:spcBef>
                <a:spcPts val="2400"/>
              </a:spcBef>
              <a:buNone/>
            </a:pPr>
            <a:endParaRPr lang="de-AT" sz="2400" dirty="0"/>
          </a:p>
          <a:p>
            <a:pPr>
              <a:spcBef>
                <a:spcPts val="2400"/>
              </a:spcBef>
            </a:pPr>
            <a:endParaRPr lang="de-AT" sz="2400" dirty="0"/>
          </a:p>
          <a:p>
            <a:endParaRPr lang="de-AT" sz="24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3696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1628800"/>
            <a:ext cx="8075240" cy="3096344"/>
          </a:xfrm>
        </p:spPr>
        <p:txBody>
          <a:bodyPr/>
          <a:lstStyle/>
          <a:p>
            <a:r>
              <a:rPr lang="de-AT" sz="6600" dirty="0"/>
              <a:t>ISSI</a:t>
            </a:r>
            <a:br>
              <a:rPr lang="de-AT" dirty="0"/>
            </a:br>
            <a:r>
              <a:rPr lang="de-AT" sz="2400" b="0" dirty="0"/>
              <a:t>(Individual Short Subscriber Identity)</a:t>
            </a:r>
            <a:br>
              <a:rPr lang="de-AT" sz="2400" b="0" dirty="0"/>
            </a:br>
            <a:br>
              <a:rPr lang="de-AT" sz="2400" b="0" dirty="0"/>
            </a:br>
            <a:r>
              <a:rPr lang="de-AT" sz="2400" b="0" dirty="0"/>
              <a:t>jedem Funkgerät ist eine eindeutige Nummer zugewiesen</a:t>
            </a:r>
            <a:br>
              <a:rPr lang="de-AT" sz="2400" b="0" dirty="0"/>
            </a:br>
            <a:br>
              <a:rPr lang="de-AT" sz="2400" b="0" dirty="0"/>
            </a:br>
            <a:r>
              <a:rPr lang="de-AT" sz="2400" b="0" dirty="0"/>
              <a:t>(vergleichbar mit Telefonnummer beim Handy)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84674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pPr marL="684166" marR="4344" indent="-673849"/>
            <a:r>
              <a:rPr lang="de-AT" spc="-17" dirty="0">
                <a:latin typeface="Arial"/>
                <a:cs typeface="Arial"/>
              </a:rPr>
              <a:t>ISSI</a:t>
            </a:r>
            <a:r>
              <a:rPr lang="de-AT" spc="-13" dirty="0">
                <a:latin typeface="Arial"/>
                <a:cs typeface="Arial"/>
              </a:rPr>
              <a:t> </a:t>
            </a:r>
            <a:r>
              <a:rPr lang="de-AT" spc="-4" dirty="0">
                <a:latin typeface="Arial"/>
                <a:cs typeface="Arial"/>
              </a:rPr>
              <a:t>Struktur</a:t>
            </a:r>
            <a:r>
              <a:rPr lang="de-AT" spc="-9" dirty="0">
                <a:latin typeface="Arial"/>
                <a:cs typeface="Arial"/>
              </a:rPr>
              <a:t> </a:t>
            </a:r>
            <a:r>
              <a:rPr lang="de-AT" dirty="0">
                <a:latin typeface="Arial"/>
                <a:cs typeface="Arial"/>
              </a:rPr>
              <a:t>Feuerwehr</a:t>
            </a:r>
            <a:r>
              <a:rPr lang="de-AT" dirty="0">
                <a:latin typeface="Times New Roman"/>
                <a:cs typeface="Times New Roman"/>
              </a:rPr>
              <a:t> </a:t>
            </a:r>
            <a:r>
              <a:rPr lang="de-AT" spc="-4" dirty="0">
                <a:latin typeface="Arial"/>
                <a:cs typeface="Arial"/>
              </a:rPr>
              <a:t>Oberösterreich</a:t>
            </a:r>
            <a:endParaRPr lang="de-AT" dirty="0">
              <a:latin typeface="Arial"/>
              <a:cs typeface="Arial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1559496" y="1412776"/>
            <a:ext cx="9937104" cy="4819674"/>
          </a:xfrm>
        </p:spPr>
        <p:txBody>
          <a:bodyPr>
            <a:normAutofit/>
          </a:bodyPr>
          <a:lstStyle/>
          <a:p>
            <a:r>
              <a:rPr lang="de-AT" dirty="0"/>
              <a:t>Jedes Funkgerät hat eine im System eindeutige und nur einmal vergebene 8- stellig Rufnummer (ISSI).</a:t>
            </a:r>
          </a:p>
          <a:p>
            <a:r>
              <a:rPr lang="de-AT" sz="2800" dirty="0"/>
              <a:t>Aufkleber seitlich am Funkgerät:</a:t>
            </a:r>
          </a:p>
          <a:p>
            <a:pPr lvl="1"/>
            <a:r>
              <a:rPr lang="de-AT" sz="2400" dirty="0"/>
              <a:t>Zuordnung Fahrzeug/Leitstellentechnik</a:t>
            </a:r>
          </a:p>
          <a:p>
            <a:pPr lvl="1"/>
            <a:r>
              <a:rPr lang="de-AT" sz="2400" dirty="0"/>
              <a:t>Zuordnung bei Verlust/Missbrauch</a:t>
            </a:r>
          </a:p>
          <a:p>
            <a:pPr lvl="1"/>
            <a:r>
              <a:rPr lang="de-AT" sz="2400" dirty="0"/>
              <a:t>Einzelruf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 descr="Ein Bild, das Tastatur enthält.  Automatisch generierte Beschreibung">
            <a:extLst>
              <a:ext uri="{FF2B5EF4-FFF2-40B4-BE49-F238E27FC236}">
                <a16:creationId xmlns:a16="http://schemas.microsoft.com/office/drawing/2014/main" id="{F62B4D29-EBC3-45D2-A283-4B5ED4728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852936"/>
            <a:ext cx="2936060" cy="1538844"/>
          </a:xfrm>
          <a:prstGeom prst="rect">
            <a:avLst/>
          </a:prstGeom>
        </p:spPr>
      </p:pic>
      <p:pic>
        <p:nvPicPr>
          <p:cNvPr id="11" name="Grafik 10" descr="Ein Bild, das Kamera enthält.  Automatisch generierte Beschreibung">
            <a:extLst>
              <a:ext uri="{FF2B5EF4-FFF2-40B4-BE49-F238E27FC236}">
                <a16:creationId xmlns:a16="http://schemas.microsoft.com/office/drawing/2014/main" id="{57E1490A-400B-4B8A-9509-D91AB5266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415498"/>
            <a:ext cx="3816424" cy="15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5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455738" y="2336461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684166" marR="4344" indent="-673849" fontAlgn="auto">
              <a:spcAft>
                <a:spcPts val="0"/>
              </a:spcAft>
            </a:pPr>
            <a:endParaRPr lang="de-AT" dirty="0">
              <a:latin typeface="Arial"/>
              <a:cs typeface="Arial"/>
            </a:endParaRP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918392"/>
              </p:ext>
            </p:extLst>
          </p:nvPr>
        </p:nvGraphicFramePr>
        <p:xfrm>
          <a:off x="2825401" y="1424236"/>
          <a:ext cx="749935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2956137" y="69851"/>
            <a:ext cx="57502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AT" sz="3600" b="1" dirty="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rPr>
              <a:t>Aufbau der ISSI Nummer </a:t>
            </a:r>
          </a:p>
          <a:p>
            <a:pPr>
              <a:spcBef>
                <a:spcPts val="0"/>
              </a:spcBef>
            </a:pPr>
            <a:r>
              <a:rPr lang="de-AT" sz="2800" b="1" dirty="0">
                <a:latin typeface="Arial" pitchFamily="34" charset="0"/>
                <a:ea typeface="+mj-ea"/>
                <a:cs typeface="Arial" pitchFamily="34" charset="0"/>
              </a:rPr>
              <a:t>z.B. FF Linden- Handfunkgerät</a:t>
            </a: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54111"/>
              </p:ext>
            </p:extLst>
          </p:nvPr>
        </p:nvGraphicFramePr>
        <p:xfrm>
          <a:off x="3503712" y="2636912"/>
          <a:ext cx="6142730" cy="305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828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Österreich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0" dirty="0">
                          <a:solidFill>
                            <a:schemeClr val="tx1"/>
                          </a:solidFill>
                        </a:rPr>
                        <a:t>Länderkennung</a:t>
                      </a:r>
                      <a:r>
                        <a:rPr lang="de-AT" sz="1400" b="0" baseline="0" dirty="0">
                          <a:solidFill>
                            <a:schemeClr val="tx1"/>
                          </a:solidFill>
                        </a:rPr>
                        <a:t> BOS</a:t>
                      </a:r>
                      <a:endParaRPr lang="de-A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Feuerwehr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Kennung</a:t>
                      </a:r>
                      <a:r>
                        <a:rPr lang="de-AT" sz="1400" baseline="0" dirty="0">
                          <a:solidFill>
                            <a:schemeClr val="tx1"/>
                          </a:solidFill>
                        </a:rPr>
                        <a:t> Organisation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Oberösterreich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Kennung Bundesland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3</a:t>
                      </a: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Zone  (SD)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Zoneneinteilung lt. BMI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73</a:t>
                      </a:r>
                    </a:p>
                  </a:txBody>
                  <a:tcPr anchor="ctr" anchorCtr="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/>
                        <a:t>FF Linden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Einteilung lt.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Rufnummernplan</a:t>
                      </a:r>
                      <a:r>
                        <a:rPr lang="de-AT" sz="1400" baseline="0" dirty="0"/>
                        <a:t> OÖLFV</a:t>
                      </a:r>
                      <a:endParaRPr lang="de-AT" sz="14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4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51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Handfunkfunkgerät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Kennung Funkgeräteart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795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135560" y="4221088"/>
            <a:ext cx="7128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letzten beiden Stellen bezeichnen die Funkgeräteart: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71464" y="1198897"/>
            <a:ext cx="10081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Gemeindezahl ergibt sich aus dem Rufnummernplan für ÖOLFV</a:t>
            </a:r>
          </a:p>
          <a:p>
            <a:pPr>
              <a:spcBef>
                <a:spcPts val="0"/>
              </a:spcBef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    (jede Gemeinde bzw. Feuerwehr wurde einzeln betrachtet)</a:t>
            </a:r>
          </a:p>
          <a:p>
            <a:pPr>
              <a:spcBef>
                <a:spcPts val="0"/>
              </a:spcBef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pro Gemeinde gibt es eine Nummer für alle Feuerwehren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1631504" y="2652752"/>
            <a:ext cx="964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Ausnahmen: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Feuerwehr ist sehr groß (viele Fahrzeuge)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der Gemeinde gibt es mehr als 4 Feuerwehren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Betriebsfeuerwehren haben einen eigenen Nummernkreis</a:t>
            </a:r>
          </a:p>
        </p:txBody>
      </p:sp>
      <p:sp>
        <p:nvSpPr>
          <p:cNvPr id="19" name="Rechteck 18"/>
          <p:cNvSpPr/>
          <p:nvPr/>
        </p:nvSpPr>
        <p:spPr>
          <a:xfrm>
            <a:off x="2711625" y="375048"/>
            <a:ext cx="574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AT" sz="3600" b="1" dirty="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rPr>
              <a:t>Aufbau der ISSI Nummer</a:t>
            </a:r>
            <a:endParaRPr lang="de-AT" sz="2800" b="1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81974"/>
              </p:ext>
            </p:extLst>
          </p:nvPr>
        </p:nvGraphicFramePr>
        <p:xfrm>
          <a:off x="3287688" y="4648364"/>
          <a:ext cx="3744416" cy="130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660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Fixstation (Florian)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00</a:t>
                      </a:r>
                      <a:r>
                        <a:rPr lang="de-AT" b="1" i="0" baseline="0" dirty="0">
                          <a:solidFill>
                            <a:schemeClr val="tx1"/>
                          </a:solidFill>
                        </a:rPr>
                        <a:t> bis 09</a:t>
                      </a:r>
                      <a:endParaRPr lang="de-AT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Mobilfunkgeräte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10 bis 49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Handfunkgeräte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de-AT" b="1" i="0" baseline="0" dirty="0">
                          <a:solidFill>
                            <a:schemeClr val="tx1"/>
                          </a:solidFill>
                        </a:rPr>
                        <a:t> bis 99</a:t>
                      </a:r>
                      <a:endParaRPr lang="de-AT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99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A916A-5149-4545-B69A-0F44B32B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57201"/>
            <a:ext cx="9998901" cy="1143000"/>
          </a:xfrm>
        </p:spPr>
        <p:txBody>
          <a:bodyPr/>
          <a:lstStyle/>
          <a:p>
            <a:r>
              <a:rPr lang="de-AT" dirty="0"/>
              <a:t>SPRECHGRUPPEN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A08142-92EC-4949-9593-E090C295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00201"/>
            <a:ext cx="9998901" cy="4525963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im Analogfunk hatten wir Kanäle…..</a:t>
            </a:r>
          </a:p>
          <a:p>
            <a:pPr marL="0" indent="0" algn="ctr">
              <a:buNone/>
            </a:pPr>
            <a:endParaRPr lang="de-AT" sz="1800" b="1" dirty="0"/>
          </a:p>
          <a:p>
            <a:pPr marL="0" indent="0" algn="ctr">
              <a:buNone/>
            </a:pPr>
            <a:r>
              <a:rPr lang="de-AT" b="1" dirty="0"/>
              <a:t>Im Digitalfunk haben wir </a:t>
            </a:r>
          </a:p>
          <a:p>
            <a:pPr marL="0" indent="0" algn="ctr">
              <a:buNone/>
            </a:pPr>
            <a:r>
              <a:rPr lang="de-AT" sz="5400" b="1" dirty="0"/>
              <a:t>Sprechgruppen</a:t>
            </a:r>
          </a:p>
        </p:txBody>
      </p:sp>
    </p:spTree>
    <p:extLst>
      <p:ext uri="{BB962C8B-B14F-4D97-AF65-F5344CB8AC3E}">
        <p14:creationId xmlns:p14="http://schemas.microsoft.com/office/powerpoint/2010/main" val="3734787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663" y="332656"/>
            <a:ext cx="3891225" cy="1939652"/>
          </a:xfrm>
        </p:spPr>
        <p:txBody>
          <a:bodyPr/>
          <a:lstStyle/>
          <a:p>
            <a:pPr algn="l" eaLnBrk="1" hangingPunct="1"/>
            <a:r>
              <a:rPr lang="de-AT" altLang="de-DE" dirty="0"/>
              <a:t>Sprechgruppen</a:t>
            </a:r>
            <a:br>
              <a:rPr lang="de-AT" altLang="de-DE" dirty="0"/>
            </a:br>
            <a:r>
              <a:rPr lang="de-AT" altLang="de-DE" dirty="0"/>
              <a:t>im Hauptordner</a:t>
            </a:r>
            <a:br>
              <a:rPr lang="de-AT" altLang="de-DE" dirty="0"/>
            </a:br>
            <a:r>
              <a:rPr lang="de-AT" altLang="de-DE" dirty="0"/>
              <a:t>des Bezirkes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960433" y="764704"/>
            <a:ext cx="3050663" cy="6381328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FW-SD-AUSW 1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FW-SD-AUSW 2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FW-SD-AUSW 3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FW-SD-AUSW 4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FW-SD-AUSW 5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FW-SD-SONDER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BOS-SD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GE-SD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HS-MITTE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FW-GR-HAUPT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FW-RI-HAUPT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FW-RO-HAUPT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6367" r="26792"/>
          <a:stretch/>
        </p:blipFill>
        <p:spPr>
          <a:xfrm>
            <a:off x="8659168" y="764704"/>
            <a:ext cx="1973336" cy="5121018"/>
          </a:xfrm>
          <a:prstGeom prst="rect">
            <a:avLst/>
          </a:prstGeom>
        </p:spPr>
      </p:pic>
      <p:sp>
        <p:nvSpPr>
          <p:cNvPr id="2" name="Nach rechts gekrümmter Pfeil 1"/>
          <p:cNvSpPr/>
          <p:nvPr/>
        </p:nvSpPr>
        <p:spPr>
          <a:xfrm>
            <a:off x="9362445" y="2708920"/>
            <a:ext cx="267686" cy="20690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" name="Nach links gekrümmter Pfeil 2"/>
          <p:cNvSpPr/>
          <p:nvPr/>
        </p:nvSpPr>
        <p:spPr>
          <a:xfrm>
            <a:off x="9746079" y="2717232"/>
            <a:ext cx="238353" cy="20690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95434" y="2496895"/>
            <a:ext cx="3050663" cy="339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AT" sz="2400" dirty="0"/>
              <a:t>Keine Rotieren im Ordner, es gibt einen „Anfang“ und ein „Ende“</a:t>
            </a:r>
            <a:br>
              <a:rPr lang="de-AT" sz="2400" dirty="0"/>
            </a:br>
            <a:endParaRPr lang="de-AT" sz="24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AT" sz="2400" dirty="0"/>
              <a:t>Dadurch kann die erste Gruppe (Hauptgruppe) immer leicht gefunden werden</a:t>
            </a:r>
          </a:p>
        </p:txBody>
      </p:sp>
    </p:spTree>
    <p:extLst>
      <p:ext uri="{BB962C8B-B14F-4D97-AF65-F5344CB8AC3E}">
        <p14:creationId xmlns:p14="http://schemas.microsoft.com/office/powerpoint/2010/main" val="19216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Bundesweite Sprechgruppen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1844825"/>
            <a:ext cx="9937103" cy="38164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u="sng" dirty="0"/>
              <a:t>Sind in ALLEN Geräten ALLER BOS programmiert!</a:t>
            </a:r>
            <a:br>
              <a:rPr lang="de-DE" u="sng" dirty="0"/>
            </a:br>
            <a:endParaRPr lang="de-DE" u="sng" dirty="0"/>
          </a:p>
          <a:p>
            <a:r>
              <a:rPr lang="de-DE" sz="2625" dirty="0"/>
              <a:t>	BOS Austria (6 Gruppen)</a:t>
            </a:r>
          </a:p>
          <a:p>
            <a:pPr marL="0" indent="0">
              <a:buNone/>
            </a:pPr>
            <a:r>
              <a:rPr lang="de-AT" sz="1425" dirty="0"/>
              <a:t>	z.B. BOS-AUT-05 Führungskommunikation bei bundesländerübergreifenden</a:t>
            </a:r>
          </a:p>
          <a:p>
            <a:pPr marL="0" indent="0">
              <a:buNone/>
            </a:pPr>
            <a:r>
              <a:rPr lang="de-AT" sz="1425" dirty="0"/>
              <a:t>	Tunneleinsätzen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•	</a:t>
            </a:r>
            <a:r>
              <a:rPr lang="de-DE" sz="2625" dirty="0"/>
              <a:t>BOS Bundesland (21 Gruppen, manche Gruppen sind</a:t>
            </a:r>
            <a:br>
              <a:rPr lang="de-DE" sz="2625" dirty="0"/>
            </a:br>
            <a:r>
              <a:rPr lang="de-DE" sz="2625" dirty="0"/>
              <a:t>	„vorreserviert“, z.B. Tunnel ist BOS-OOE-20)</a:t>
            </a:r>
          </a:p>
          <a:p>
            <a:pPr marL="0" indent="0">
              <a:buNone/>
            </a:pPr>
            <a:r>
              <a:rPr lang="de-DE" dirty="0"/>
              <a:t>•	</a:t>
            </a:r>
            <a:r>
              <a:rPr lang="de-DE" sz="2625" dirty="0"/>
              <a:t>BOS Bezirke </a:t>
            </a:r>
          </a:p>
          <a:p>
            <a:pPr marL="0" indent="0">
              <a:buNone/>
            </a:pPr>
            <a:r>
              <a:rPr lang="de-DE" sz="2625" dirty="0"/>
              <a:t>•	HS- Hubschrauber Bezirke</a:t>
            </a:r>
          </a:p>
          <a:p>
            <a:pPr marL="0" indent="0">
              <a:buNone/>
            </a:pPr>
            <a:r>
              <a:rPr lang="de-DE" sz="2625" dirty="0"/>
              <a:t>•	HS WEST / MITTE / OST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09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3632" y="404664"/>
            <a:ext cx="7499176" cy="540060"/>
          </a:xfrm>
        </p:spPr>
        <p:txBody>
          <a:bodyPr/>
          <a:lstStyle/>
          <a:p>
            <a:r>
              <a:rPr lang="de-AT" dirty="0"/>
              <a:t>BOS Bundesland (20 Gruppen)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2080"/>
              </p:ext>
            </p:extLst>
          </p:nvPr>
        </p:nvGraphicFramePr>
        <p:xfrm>
          <a:off x="2135560" y="1052736"/>
          <a:ext cx="8928992" cy="5112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3869">
                <a:tc>
                  <a:txBody>
                    <a:bodyPr/>
                    <a:lstStyle/>
                    <a:p>
                      <a:pPr marL="64135" marR="62865" algn="ctr">
                        <a:lnSpc>
                          <a:spcPct val="10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Name der Sprech-gruppe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Zweck der Sprechgruppe:</a:t>
                      </a:r>
                      <a:endParaRPr lang="de-AT" sz="1100" dirty="0">
                        <a:effectLst/>
                      </a:endParaRP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Führungskommunikation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6040" marR="635000" algn="ctr">
                        <a:lnSpc>
                          <a:spcPct val="10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potentielle Nutzer der Sprechgruppe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de-AT" sz="15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</a:endParaRPr>
                    </a:p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BOS-OOE-20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6413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Tunneleinsätze im Bundesland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36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BOS-OOE-19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mit ASFINAG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596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BOS-OOE-18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Alpinpolizei/ nichtpolizeiliche EO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244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BOS-OOE-17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mit ÖBB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alle Behörden und Organisationen mit Sicherheitsaufgaben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244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BOS-OOE-01 </a:t>
                      </a:r>
                      <a:b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 BOS-OOE-16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Führungskommunikation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alle Behörden und Organisationen mit Sicherheitsaufgaben</a:t>
                      </a:r>
                      <a:endParaRPr lang="de-A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75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760" y="332656"/>
            <a:ext cx="5043353" cy="1080120"/>
          </a:xfrm>
        </p:spPr>
        <p:txBody>
          <a:bodyPr/>
          <a:lstStyle/>
          <a:p>
            <a:pPr algn="l" eaLnBrk="1" hangingPunct="1"/>
            <a:r>
              <a:rPr lang="de-AT" altLang="de-DE" dirty="0"/>
              <a:t>Sprechgruppen HS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63AE77-6DFB-45C4-AA86-E8B1F030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879982"/>
            <a:ext cx="7903418" cy="48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2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124744"/>
            <a:ext cx="9841093" cy="4929411"/>
          </a:xfrm>
        </p:spPr>
        <p:txBody>
          <a:bodyPr>
            <a:normAutofit/>
          </a:bodyPr>
          <a:lstStyle/>
          <a:p>
            <a:r>
              <a:rPr lang="de-DE" b="1" dirty="0"/>
              <a:t>GPS Funktion</a:t>
            </a:r>
          </a:p>
          <a:p>
            <a:pPr marL="301359" indent="0">
              <a:buNone/>
            </a:pPr>
            <a:r>
              <a:rPr lang="de-DE" dirty="0"/>
              <a:t>Alle Geräte sind mit GPS ausgerüstet</a:t>
            </a:r>
            <a:br>
              <a:rPr lang="de-DE" dirty="0"/>
            </a:br>
            <a:r>
              <a:rPr lang="de-DE" dirty="0"/>
              <a:t>z.B. Statusmeldung „am Einsatzort eingelangt“ wird mit GPS-Daten versehen und im ELS eingetragen</a:t>
            </a:r>
          </a:p>
          <a:p>
            <a:pPr marL="301359" indent="0" algn="ctr">
              <a:buNone/>
            </a:pPr>
            <a:br>
              <a:rPr lang="de-DE" sz="2600" b="1" dirty="0"/>
            </a:br>
            <a:r>
              <a:rPr lang="de-DE" sz="2600" b="1" dirty="0"/>
              <a:t>KEINE „ÜBERWACHUNG“ durch LWZ !!!</a:t>
            </a:r>
          </a:p>
          <a:p>
            <a:endParaRPr lang="de-DE" sz="2600" b="1" dirty="0"/>
          </a:p>
          <a:p>
            <a:r>
              <a:rPr lang="de-DE" dirty="0"/>
              <a:t>die aktuellen Positionsdaten des eigenen Standortes können am Gerät abgelesen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37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7609" y="548681"/>
            <a:ext cx="7499175" cy="39241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/>
            <a:r>
              <a:rPr lang="de-DE" sz="2550" spc="-19" dirty="0"/>
              <a:t>Ein Funksystem für Alle!</a:t>
            </a:r>
            <a:endParaRPr sz="25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2711625" y="2299576"/>
            <a:ext cx="7744579" cy="4056046"/>
          </a:xfrm>
          <a:prstGeom prst="rect">
            <a:avLst/>
          </a:prstGeom>
        </p:spPr>
        <p:txBody>
          <a:bodyPr vert="horz" wrap="square" lIns="0" tIns="156019" rIns="0" bIns="0" rtlCol="0">
            <a:spAutoFit/>
          </a:bodyPr>
          <a:lstStyle/>
          <a:p>
            <a:pPr marL="272656">
              <a:spcBef>
                <a:spcPts val="1009"/>
              </a:spcBef>
            </a:pPr>
            <a:r>
              <a:rPr lang="de-DE" spc="-8" dirty="0"/>
              <a:t>Bisher wurde je Einsatzorganisation ein eigenes Funksystem betrieben</a:t>
            </a:r>
          </a:p>
          <a:p>
            <a:pPr marL="272656">
              <a:spcBef>
                <a:spcPts val="1009"/>
              </a:spcBef>
            </a:pPr>
            <a:r>
              <a:rPr lang="de-DE" spc="-8" dirty="0"/>
              <a:t>Künftig wird </a:t>
            </a:r>
            <a:r>
              <a:rPr lang="de-DE" u="sng" spc="-8" dirty="0"/>
              <a:t>ein</a:t>
            </a:r>
            <a:r>
              <a:rPr lang="de-DE" spc="-8" dirty="0"/>
              <a:t> Funknetz für alle BOS betrieben werden</a:t>
            </a:r>
          </a:p>
          <a:p>
            <a:pPr marL="272656">
              <a:spcBef>
                <a:spcPts val="1009"/>
              </a:spcBef>
            </a:pPr>
            <a:r>
              <a:rPr lang="de-DE" u="sng" spc="-8" dirty="0"/>
              <a:t>Keine</a:t>
            </a:r>
            <a:r>
              <a:rPr lang="de-DE" spc="-8" dirty="0"/>
              <a:t> Gesprächskosten!</a:t>
            </a:r>
          </a:p>
          <a:p>
            <a:pPr marL="272656">
              <a:spcBef>
                <a:spcPts val="1009"/>
              </a:spcBef>
            </a:pPr>
            <a:endParaRPr lang="de-DE" spc="-8" dirty="0"/>
          </a:p>
          <a:p>
            <a:pPr marL="0" indent="0">
              <a:spcBef>
                <a:spcPts val="1009"/>
              </a:spcBef>
              <a:buNone/>
            </a:pPr>
            <a:r>
              <a:rPr lang="de-DE" sz="1400" spc="-8" dirty="0">
                <a:latin typeface="+mn-lt"/>
              </a:rPr>
              <a:t>Der folgende Text spricht selbstverständlich alle Geschlechter gleichermaßen an, zugunsten besserer Lesbarkeit wird auf Schrägstriche, Binnen I usw. verzichtet.</a:t>
            </a:r>
            <a:endParaRPr sz="1400" spc="-8" dirty="0">
              <a:latin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1904" y="1196752"/>
            <a:ext cx="2084832" cy="113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928571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Datenübertragung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Kurzmitteilungen (SDS - </a:t>
            </a:r>
            <a:r>
              <a:rPr lang="de-DE" b="1" dirty="0" err="1"/>
              <a:t>short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script</a:t>
            </a:r>
            <a:r>
              <a:rPr lang="de-DE" b="1" dirty="0"/>
              <a:t>)</a:t>
            </a:r>
          </a:p>
          <a:p>
            <a:pPr marL="301359" indent="0">
              <a:buNone/>
            </a:pPr>
            <a:r>
              <a:rPr lang="de-DE" dirty="0"/>
              <a:t>Ähnlich wie bei Mobiltelefonen können Kurzmitteilungen übermittelt werden.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Statusmeldungen</a:t>
            </a:r>
          </a:p>
          <a:p>
            <a:pPr marL="301359" indent="0">
              <a:buNone/>
            </a:pPr>
            <a:r>
              <a:rPr lang="de-DE" dirty="0"/>
              <a:t>Künftig werden Statusmeldungen verwendet</a:t>
            </a:r>
          </a:p>
        </p:txBody>
      </p:sp>
    </p:spTree>
    <p:extLst>
      <p:ext uri="{BB962C8B-B14F-4D97-AF65-F5344CB8AC3E}">
        <p14:creationId xmlns:p14="http://schemas.microsoft.com/office/powerpoint/2010/main" val="2551457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56116"/>
            <a:ext cx="7499176" cy="680596"/>
          </a:xfrm>
        </p:spPr>
        <p:txBody>
          <a:bodyPr/>
          <a:lstStyle/>
          <a:p>
            <a:r>
              <a:rPr lang="de-DE" dirty="0"/>
              <a:t>Status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005CD55-63B9-4B65-A775-B736114E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31016"/>
              </p:ext>
            </p:extLst>
          </p:nvPr>
        </p:nvGraphicFramePr>
        <p:xfrm>
          <a:off x="1343472" y="980728"/>
          <a:ext cx="6984775" cy="5472610"/>
        </p:xfrm>
        <a:graphic>
          <a:graphicData uri="http://schemas.openxmlformats.org/drawingml/2006/table">
            <a:tbl>
              <a:tblPr firstRow="1" firstCol="1" bandRow="1"/>
              <a:tblGrid>
                <a:gridCol w="1107165">
                  <a:extLst>
                    <a:ext uri="{9D8B030D-6E8A-4147-A177-3AD203B41FA5}">
                      <a16:colId xmlns:a16="http://schemas.microsoft.com/office/drawing/2014/main" val="3795740908"/>
                    </a:ext>
                  </a:extLst>
                </a:gridCol>
                <a:gridCol w="5877610">
                  <a:extLst>
                    <a:ext uri="{9D8B030D-6E8A-4147-A177-3AD203B41FA5}">
                      <a16:colId xmlns:a16="http://schemas.microsoft.com/office/drawing/2014/main" val="417528266"/>
                    </a:ext>
                  </a:extLst>
                </a:gridCol>
              </a:tblGrid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Taste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Verwendung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622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Abgemeldet - Einsatzmittel nicht einsatzbereit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911023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 Wache Einsatzbereit im FW-Haus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99925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 Funk Einsatzbereit außerhalb FW-Haus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07773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*Ausfahrt </a:t>
                      </a:r>
                      <a:r>
                        <a:rPr lang="de-AT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(nur vom Mobilgerät im Fahrzeug, am Weg zum Einsatz)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431824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*am Einsatzort eingetroffen am Einsatzort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86047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*Sprechwunsch</a:t>
                      </a: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zur zuständigen Leitstelle 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683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*Alarmierungsauftrag</a:t>
                      </a: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zuständige Leitstelle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774536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bedingt einsatzbereit Wache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8435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 Wache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8627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bedingt einsatzbereit Funk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68836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3C8E938B-0219-4918-9011-064D7A22DED1}"/>
              </a:ext>
            </a:extLst>
          </p:cNvPr>
          <p:cNvSpPr txBox="1"/>
          <p:nvPr/>
        </p:nvSpPr>
        <p:spPr>
          <a:xfrm>
            <a:off x="8791982" y="1196752"/>
            <a:ext cx="25956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Jeweilige Zahlen-Taste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länger (3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sek.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drücken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derzeit nur 5 und 6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in Verwendung!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ab neuem ELS: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weitere Status</a:t>
            </a:r>
          </a:p>
        </p:txBody>
      </p:sp>
    </p:spTree>
    <p:extLst>
      <p:ext uri="{BB962C8B-B14F-4D97-AF65-F5344CB8AC3E}">
        <p14:creationId xmlns:p14="http://schemas.microsoft.com/office/powerpoint/2010/main" val="3257574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56116"/>
            <a:ext cx="7499176" cy="680596"/>
          </a:xfrm>
        </p:spPr>
        <p:txBody>
          <a:bodyPr/>
          <a:lstStyle/>
          <a:p>
            <a:r>
              <a:rPr lang="de-DE" dirty="0"/>
              <a:t>Status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55440" y="980729"/>
            <a:ext cx="10873208" cy="5145435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DE" sz="3200" b="1" dirty="0"/>
              <a:t>TASTE 3: </a:t>
            </a:r>
            <a:r>
              <a:rPr lang="de-DE" sz="3000" b="1" dirty="0"/>
              <a:t>„Fahrzeug fährt aus“ </a:t>
            </a:r>
          </a:p>
          <a:p>
            <a:pPr marL="1079500" lvl="1" indent="-622300"/>
            <a:r>
              <a:rPr lang="de-DE" dirty="0"/>
              <a:t> ersetzt nicht die F5 Taste oder die Ausfahrtsmeldung, jedes Fahrzeug setzt diesen Status (erst nach Update ELS aktiv)</a:t>
            </a:r>
          </a:p>
          <a:p>
            <a:pPr marL="457200" lvl="1" indent="0">
              <a:buNone/>
            </a:pPr>
            <a:endParaRPr lang="de-DE" u="sng" dirty="0"/>
          </a:p>
          <a:p>
            <a:pPr marL="723900" indent="-279400"/>
            <a:r>
              <a:rPr lang="de-DE" b="1" dirty="0"/>
              <a:t>Taste 4: „am Einsatzort eingelangt </a:t>
            </a:r>
          </a:p>
          <a:p>
            <a:pPr lvl="1"/>
            <a:r>
              <a:rPr lang="de-DE" sz="2600" dirty="0"/>
              <a:t>Fahrzeug ist am Einsatzort, jedes Fahrzeug drückt, </a:t>
            </a:r>
            <a:br>
              <a:rPr lang="de-DE" sz="2600" dirty="0"/>
            </a:br>
            <a:r>
              <a:rPr lang="de-DE" sz="2600" dirty="0"/>
              <a:t>GPS Position an Einsatzleitrechner</a:t>
            </a:r>
          </a:p>
          <a:p>
            <a:pPr lvl="1"/>
            <a:endParaRPr lang="de-DE" sz="2600" dirty="0"/>
          </a:p>
          <a:p>
            <a:pPr lvl="1"/>
            <a:r>
              <a:rPr lang="de-DE" sz="2600" b="1" dirty="0"/>
              <a:t>Wie bisher: </a:t>
            </a:r>
          </a:p>
          <a:p>
            <a:pPr lvl="1"/>
            <a:r>
              <a:rPr lang="de-DE" sz="2400" dirty="0"/>
              <a:t>F5 Taste am WAS= Einsatz angenommen</a:t>
            </a:r>
          </a:p>
          <a:p>
            <a:pPr lvl="2"/>
            <a:r>
              <a:rPr lang="de-DE" dirty="0"/>
              <a:t>Ausfahrtsmeldung bei </a:t>
            </a:r>
            <a:r>
              <a:rPr lang="de-DE" dirty="0" err="1"/>
              <a:t>Prio</a:t>
            </a:r>
            <a:r>
              <a:rPr lang="de-DE" dirty="0"/>
              <a:t>. A Einsätzen!</a:t>
            </a:r>
          </a:p>
          <a:p>
            <a:pPr lvl="1"/>
            <a:endParaRPr lang="de-DE" sz="2600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28701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9265" y="5437"/>
            <a:ext cx="8255260" cy="1359024"/>
          </a:xfrm>
        </p:spPr>
        <p:txBody>
          <a:bodyPr/>
          <a:lstStyle/>
          <a:p>
            <a:r>
              <a:rPr lang="de-DE" dirty="0"/>
              <a:t>Sprechwunsch/Alarmierungsauftrag absenden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953743" y="1556792"/>
            <a:ext cx="8928992" cy="5184576"/>
          </a:xfrm>
        </p:spPr>
        <p:txBody>
          <a:bodyPr/>
          <a:lstStyle/>
          <a:p>
            <a:r>
              <a:rPr lang="de-AT" sz="2800" dirty="0"/>
              <a:t>Sprechwunsch (Taste 5)</a:t>
            </a:r>
          </a:p>
          <a:p>
            <a:pPr lvl="1"/>
            <a:r>
              <a:rPr lang="de-DE" sz="2400" u="sng" dirty="0"/>
              <a:t>Alarmierungsordnung beachten!</a:t>
            </a:r>
          </a:p>
          <a:p>
            <a:pPr lvl="2"/>
            <a:r>
              <a:rPr lang="de-DE" sz="2000" dirty="0"/>
              <a:t>Ausfahrtsmeldung nur bei </a:t>
            </a:r>
            <a:r>
              <a:rPr lang="de-DE" sz="2000" dirty="0" err="1"/>
              <a:t>Prio</a:t>
            </a:r>
            <a:r>
              <a:rPr lang="de-DE" sz="2000" dirty="0"/>
              <a:t>. A Einsätzen!</a:t>
            </a:r>
            <a:endParaRPr lang="de-DE" sz="2000" u="sng" dirty="0"/>
          </a:p>
          <a:p>
            <a:pPr marL="457200" lvl="1" indent="0">
              <a:buNone/>
            </a:pPr>
            <a:r>
              <a:rPr lang="de-AT" sz="2400" dirty="0"/>
              <a:t>oder</a:t>
            </a:r>
          </a:p>
          <a:p>
            <a:r>
              <a:rPr lang="de-AT" sz="2800" dirty="0"/>
              <a:t>Alarmierungsauftrag (Taste 6)</a:t>
            </a:r>
          </a:p>
          <a:p>
            <a:pPr lvl="1"/>
            <a:r>
              <a:rPr lang="de-AT" sz="1800" dirty="0"/>
              <a:t>Drücken der Taste 5/6 für ca. 3 sec.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b="1" dirty="0"/>
              <a:t> </a:t>
            </a:r>
            <a:r>
              <a:rPr lang="de-AT" sz="2000" b="1" u="sng" dirty="0"/>
              <a:t>Florian LFK meldet sich</a:t>
            </a:r>
            <a:br>
              <a:rPr lang="de-AT" sz="2000" b="1" u="sng" dirty="0"/>
            </a:br>
            <a:endParaRPr lang="de-AT" sz="2000" b="1" u="sng" dirty="0"/>
          </a:p>
          <a:p>
            <a:pPr lvl="1"/>
            <a:r>
              <a:rPr lang="de-AT" sz="1800" dirty="0">
                <a:solidFill>
                  <a:srgbClr val="FF0000"/>
                </a:solidFill>
              </a:rPr>
              <a:t>Mobilgerät=Rufname Fahrzeug/Florianstation</a:t>
            </a:r>
            <a:br>
              <a:rPr lang="de-AT" sz="1800" dirty="0">
                <a:solidFill>
                  <a:srgbClr val="FF0000"/>
                </a:solidFill>
              </a:rPr>
            </a:br>
            <a:endParaRPr lang="de-AT" sz="1800" dirty="0">
              <a:solidFill>
                <a:srgbClr val="FF0000"/>
              </a:solidFill>
            </a:endParaRPr>
          </a:p>
          <a:p>
            <a:pPr lvl="1"/>
            <a:r>
              <a:rPr lang="de-AT" sz="1800" dirty="0">
                <a:solidFill>
                  <a:srgbClr val="FF0000"/>
                </a:solidFill>
              </a:rPr>
              <a:t>Handfunkgerät= </a:t>
            </a:r>
            <a:br>
              <a:rPr lang="de-AT" sz="1800" dirty="0">
                <a:solidFill>
                  <a:srgbClr val="FF0000"/>
                </a:solidFill>
              </a:rPr>
            </a:br>
            <a:r>
              <a:rPr lang="de-AT" sz="1800" dirty="0">
                <a:solidFill>
                  <a:srgbClr val="FF0000"/>
                </a:solidFill>
              </a:rPr>
              <a:t>Feuerwehrname plus letzte zwei Stellen der ISSI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5019" y="1627855"/>
            <a:ext cx="3448818" cy="25866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8276" y="2604597"/>
            <a:ext cx="3328933" cy="24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8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Sprechwunsch und Alarmierungsauftrag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271464" y="1916832"/>
            <a:ext cx="10153128" cy="4392488"/>
          </a:xfrm>
        </p:spPr>
        <p:txBody>
          <a:bodyPr>
            <a:normAutofit/>
          </a:bodyPr>
          <a:lstStyle/>
          <a:p>
            <a:r>
              <a:rPr lang="de-AT" dirty="0"/>
              <a:t>Alarmierungsauftrag ist ein höher priorisierter Sprechwunsch </a:t>
            </a:r>
          </a:p>
          <a:p>
            <a:r>
              <a:rPr lang="de-AT" dirty="0"/>
              <a:t>wichtig bei Starklastfällen (Unwetter,…) </a:t>
            </a:r>
          </a:p>
          <a:p>
            <a:r>
              <a:rPr lang="de-AT" dirty="0"/>
              <a:t>Vorteil:</a:t>
            </a:r>
          </a:p>
          <a:p>
            <a:pPr lvl="1"/>
            <a:r>
              <a:rPr lang="de-AT" dirty="0"/>
              <a:t>Disponent weiß sofort das es sich um einen Alarmierungsauftrag handelt</a:t>
            </a:r>
          </a:p>
          <a:p>
            <a:pPr lvl="1"/>
            <a:r>
              <a:rPr lang="de-AT" dirty="0"/>
              <a:t>alle in der Gruppe können das Funkgespräch mithören (</a:t>
            </a:r>
            <a:r>
              <a:rPr lang="de-AT" dirty="0" err="1"/>
              <a:t>AlSt</a:t>
            </a:r>
            <a:r>
              <a:rPr lang="de-AT" dirty="0"/>
              <a:t>. Erhöhung, Rettung, Polizei wird benötigt,…)</a:t>
            </a:r>
          </a:p>
        </p:txBody>
      </p:sp>
    </p:spTree>
    <p:extLst>
      <p:ext uri="{BB962C8B-B14F-4D97-AF65-F5344CB8AC3E}">
        <p14:creationId xmlns:p14="http://schemas.microsoft.com/office/powerpoint/2010/main" val="3681746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7499176" cy="1143000"/>
          </a:xfrm>
        </p:spPr>
        <p:txBody>
          <a:bodyPr/>
          <a:lstStyle/>
          <a:p>
            <a:r>
              <a:rPr lang="de-DE" dirty="0"/>
              <a:t>Notruftaste im Netzmodus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55440" y="1379909"/>
            <a:ext cx="7499176" cy="5073427"/>
          </a:xfrm>
        </p:spPr>
        <p:txBody>
          <a:bodyPr/>
          <a:lstStyle/>
          <a:p>
            <a:r>
              <a:rPr lang="de-AT" dirty="0"/>
              <a:t>Drücken der Notruftaste </a:t>
            </a:r>
            <a:br>
              <a:rPr lang="de-AT" dirty="0"/>
            </a:br>
            <a:r>
              <a:rPr lang="de-AT" dirty="0"/>
              <a:t>für ca. 3 Sec.</a:t>
            </a:r>
          </a:p>
          <a:p>
            <a:pPr lvl="1"/>
            <a:r>
              <a:rPr lang="de-AT" sz="2400" dirty="0"/>
              <a:t>Nur im Notfall betätigen!</a:t>
            </a:r>
          </a:p>
          <a:p>
            <a:pPr lvl="1"/>
            <a:r>
              <a:rPr lang="de-AT" sz="2400" dirty="0"/>
              <a:t>Notruf-Gespräch zur LWZ</a:t>
            </a:r>
          </a:p>
          <a:p>
            <a:pPr lvl="1"/>
            <a:r>
              <a:rPr lang="de-AT" sz="2400" dirty="0" err="1"/>
              <a:t>Autom</a:t>
            </a:r>
            <a:r>
              <a:rPr lang="de-AT" sz="2400" dirty="0"/>
              <a:t>. Übertragung GPS Koordinaten</a:t>
            </a:r>
          </a:p>
          <a:p>
            <a:pPr lvl="1"/>
            <a:r>
              <a:rPr lang="de-AT" sz="2400" dirty="0"/>
              <a:t>Notrufmikrofon ein (kein PTT notwendig)</a:t>
            </a:r>
          </a:p>
          <a:p>
            <a:pPr lvl="1"/>
            <a:r>
              <a:rPr lang="de-AT" sz="2400" dirty="0"/>
              <a:t>Ruf mit höchster Priorität, in eigener Notrufgruppe</a:t>
            </a:r>
          </a:p>
          <a:p>
            <a:pPr lvl="1"/>
            <a:r>
              <a:rPr lang="de-AT" sz="2400" dirty="0"/>
              <a:t>Falls unbeabsichtigt gedrückt wurde – keinesfalls einfach ausschalten! </a:t>
            </a:r>
            <a:br>
              <a:rPr lang="de-AT" sz="2400" dirty="0"/>
            </a:br>
            <a:r>
              <a:rPr lang="de-AT" sz="2400" dirty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6265" y="905297"/>
            <a:ext cx="2852936" cy="21397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2456" y="4057319"/>
            <a:ext cx="2466459" cy="18498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4000"/>
                    </a14:imgEffect>
                    <a14:imgEffect>
                      <a14:brightnessContrast bright="3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40143" y="4049948"/>
            <a:ext cx="2466459" cy="18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7608" y="-243408"/>
            <a:ext cx="7499176" cy="1143000"/>
          </a:xfrm>
        </p:spPr>
        <p:txBody>
          <a:bodyPr/>
          <a:lstStyle/>
          <a:p>
            <a:r>
              <a:rPr lang="de-DE" dirty="0"/>
              <a:t>Notruftaste im DMO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99456" y="803845"/>
            <a:ext cx="10513167" cy="5073427"/>
          </a:xfrm>
        </p:spPr>
        <p:txBody>
          <a:bodyPr/>
          <a:lstStyle/>
          <a:p>
            <a:r>
              <a:rPr lang="de-AT" sz="2800" dirty="0"/>
              <a:t>Drücken der Notruftaste für ca. 3 Sec.</a:t>
            </a:r>
          </a:p>
          <a:p>
            <a:pPr marL="0" indent="0">
              <a:buNone/>
            </a:pPr>
            <a:endParaRPr lang="de-AT" sz="100" dirty="0"/>
          </a:p>
          <a:p>
            <a:pPr lvl="1"/>
            <a:r>
              <a:rPr lang="de-AT" sz="2000" dirty="0"/>
              <a:t>Nur im Notfall betätigen!</a:t>
            </a:r>
          </a:p>
          <a:p>
            <a:pPr lvl="1"/>
            <a:r>
              <a:rPr lang="de-AT" sz="2000" dirty="0"/>
              <a:t>Notrufmikrofon ein (kein PTT notwendig)</a:t>
            </a:r>
          </a:p>
          <a:p>
            <a:pPr lvl="1"/>
            <a:r>
              <a:rPr lang="de-AT" sz="2000" dirty="0"/>
              <a:t>Ruf mit höchster Priorität, in der DMO-Gruppe auf der das Gerät gerade steht</a:t>
            </a:r>
          </a:p>
          <a:p>
            <a:pPr lvl="1"/>
            <a:r>
              <a:rPr lang="de-AT" sz="2000" dirty="0"/>
              <a:t>Notruf wird an alle anderen Geräten auf dieser Gruppe gesendet und akustisch und optisch dargestellt</a:t>
            </a:r>
          </a:p>
          <a:p>
            <a:pPr lvl="1"/>
            <a:r>
              <a:rPr lang="de-AT" sz="2000" dirty="0"/>
              <a:t>Reichweiten begrenzt</a:t>
            </a:r>
            <a:endParaRPr lang="de-AT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975" y="3909271"/>
            <a:ext cx="2852936" cy="2139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D2064EF-D91B-4B77-8F19-EAA3FA6BD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2818" y="3848348"/>
            <a:ext cx="2419350" cy="19907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652AC80-9880-4E31-B3A5-AC9180E7B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0672" y="3848348"/>
            <a:ext cx="2351313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584" y="44624"/>
            <a:ext cx="8316416" cy="1008112"/>
          </a:xfrm>
        </p:spPr>
        <p:txBody>
          <a:bodyPr/>
          <a:lstStyle/>
          <a:p>
            <a:r>
              <a:rPr lang="de-DE" dirty="0"/>
              <a:t>Sprachkommunikationsanlage  der </a:t>
            </a:r>
            <a:r>
              <a:rPr lang="de-DE" sz="2000" dirty="0"/>
              <a:t>LWZ SKA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052737"/>
            <a:ext cx="7499176" cy="5073427"/>
          </a:xfrm>
        </p:spPr>
        <p:txBody>
          <a:bodyPr/>
          <a:lstStyle/>
          <a:p>
            <a:r>
              <a:rPr lang="de-AT" sz="2400" dirty="0"/>
              <a:t>Ansicht der Bedieneinheit der LWZ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700809"/>
            <a:ext cx="6969348" cy="49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2255" y="0"/>
            <a:ext cx="7499176" cy="1143000"/>
          </a:xfrm>
        </p:spPr>
        <p:txBody>
          <a:bodyPr/>
          <a:lstStyle/>
          <a:p>
            <a:r>
              <a:rPr lang="de-DE" dirty="0"/>
              <a:t>Leitstellentechnik SKA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38" y="1021914"/>
            <a:ext cx="7080438" cy="5006931"/>
          </a:xfrm>
        </p:spPr>
      </p:pic>
      <p:grpSp>
        <p:nvGrpSpPr>
          <p:cNvPr id="9" name="Gruppieren 8"/>
          <p:cNvGrpSpPr/>
          <p:nvPr/>
        </p:nvGrpSpPr>
        <p:grpSpPr>
          <a:xfrm>
            <a:off x="2936138" y="1021914"/>
            <a:ext cx="7080438" cy="5006931"/>
            <a:chOff x="1137006" y="1268759"/>
            <a:chExt cx="7128869" cy="500693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1"/>
            <a:stretch/>
          </p:blipFill>
          <p:spPr>
            <a:xfrm>
              <a:off x="1137006" y="1268759"/>
              <a:ext cx="7128869" cy="5006931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 flipV="1">
              <a:off x="7668344" y="5831553"/>
              <a:ext cx="28803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456427" y="3278084"/>
            <a:ext cx="2028051" cy="72008"/>
            <a:chOff x="2699792" y="3534439"/>
            <a:chExt cx="2028051" cy="72008"/>
          </a:xfrm>
        </p:grpSpPr>
        <p:sp>
          <p:nvSpPr>
            <p:cNvPr id="10" name="Rechteck 9"/>
            <p:cNvSpPr/>
            <p:nvPr/>
          </p:nvSpPr>
          <p:spPr>
            <a:xfrm>
              <a:off x="4439812" y="3534439"/>
              <a:ext cx="288031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2699792" y="3534439"/>
              <a:ext cx="288031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"/>
          <a:stretch/>
        </p:blipFill>
        <p:spPr>
          <a:xfrm>
            <a:off x="2207568" y="1020366"/>
            <a:ext cx="7793863" cy="55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560" y="2420888"/>
            <a:ext cx="8532440" cy="1143000"/>
          </a:xfrm>
        </p:spPr>
        <p:txBody>
          <a:bodyPr/>
          <a:lstStyle/>
          <a:p>
            <a:r>
              <a:rPr lang="de-DE" sz="3100" dirty="0">
                <a:solidFill>
                  <a:srgbClr val="00B050"/>
                </a:solidFill>
                <a:ea typeface="+mn-ea"/>
              </a:rPr>
              <a:t>DMO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r>
              <a:rPr lang="de-DE" sz="3100" dirty="0">
                <a:solidFill>
                  <a:srgbClr val="00B050"/>
                </a:solidFill>
                <a:ea typeface="+mn-ea"/>
              </a:rPr>
              <a:t>(Direktmodus - </a:t>
            </a:r>
            <a:r>
              <a:rPr lang="de-DE" sz="3100" dirty="0" err="1">
                <a:solidFill>
                  <a:srgbClr val="00B050"/>
                </a:solidFill>
                <a:ea typeface="+mn-ea"/>
              </a:rPr>
              <a:t>direct</a:t>
            </a:r>
            <a:r>
              <a:rPr lang="de-DE" sz="3100" dirty="0">
                <a:solidFill>
                  <a:srgbClr val="00B050"/>
                </a:solidFill>
                <a:ea typeface="+mn-ea"/>
              </a:rPr>
              <a:t> Mode)</a:t>
            </a:r>
            <a:br>
              <a:rPr lang="de-DE" sz="2800" b="0" dirty="0"/>
            </a:br>
            <a:br>
              <a:rPr lang="de-DE" sz="2800" b="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61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6" y="2822848"/>
            <a:ext cx="1502409" cy="136815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2306" y="141531"/>
            <a:ext cx="8229600" cy="1143000"/>
          </a:xfrm>
        </p:spPr>
        <p:txBody>
          <a:bodyPr/>
          <a:lstStyle/>
          <a:p>
            <a:r>
              <a:rPr lang="de-AT" altLang="de-DE" dirty="0"/>
              <a:t>BOS Austria in OÖ</a:t>
            </a:r>
            <a:br>
              <a:rPr lang="de-AT" altLang="de-DE" dirty="0">
                <a:solidFill>
                  <a:schemeClr val="tx1"/>
                </a:solidFill>
              </a:rPr>
            </a:br>
            <a:r>
              <a:rPr lang="de-AT" sz="1800" u="sng" dirty="0">
                <a:solidFill>
                  <a:schemeClr val="tx1"/>
                </a:solidFill>
              </a:rPr>
              <a:t>Ein</a:t>
            </a:r>
            <a:r>
              <a:rPr lang="de-AT" sz="1800" dirty="0">
                <a:solidFill>
                  <a:schemeClr val="tx1"/>
                </a:solidFill>
              </a:rPr>
              <a:t> Funknetz für alle BOS!</a:t>
            </a:r>
            <a:endParaRPr lang="de-AT" altLang="de-DE" sz="1800" dirty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63395"/>
            <a:ext cx="11086256" cy="4480205"/>
          </a:xfrm>
        </p:spPr>
        <p:txBody>
          <a:bodyPr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de-AT" sz="2800" dirty="0"/>
              <a:t>Wer sind diese </a:t>
            </a:r>
            <a:r>
              <a:rPr lang="de-AT" sz="2800" b="1" dirty="0"/>
              <a:t>BOS</a:t>
            </a:r>
            <a:r>
              <a:rPr lang="de-AT" sz="2800" dirty="0"/>
              <a:t>?</a:t>
            </a:r>
            <a:br>
              <a:rPr lang="de-AT" sz="2800" dirty="0"/>
            </a:br>
            <a:r>
              <a:rPr lang="de-AT" sz="2800" dirty="0"/>
              <a:t>(</a:t>
            </a:r>
            <a:r>
              <a:rPr lang="de-AT" sz="2800" b="1" dirty="0"/>
              <a:t>B</a:t>
            </a:r>
            <a:r>
              <a:rPr lang="de-AT" sz="2800" dirty="0"/>
              <a:t>ehörden und </a:t>
            </a:r>
            <a:r>
              <a:rPr lang="de-AT" sz="2800" b="1" dirty="0"/>
              <a:t>O</a:t>
            </a:r>
            <a:r>
              <a:rPr lang="de-AT" sz="2800" dirty="0"/>
              <a:t>rganisationen mit </a:t>
            </a:r>
            <a:r>
              <a:rPr lang="de-AT" sz="2800" b="1" dirty="0"/>
              <a:t>S</a:t>
            </a:r>
            <a:r>
              <a:rPr lang="de-AT" sz="2800" dirty="0"/>
              <a:t>icherheitsaufgaben)</a:t>
            </a:r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br>
              <a:rPr lang="de-DE" sz="2800" dirty="0"/>
            </a:b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544" y="4258015"/>
            <a:ext cx="1359247" cy="13429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086" y="2770746"/>
            <a:ext cx="2108602" cy="11674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948" y="2956199"/>
            <a:ext cx="2855092" cy="7965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98" y="4351213"/>
            <a:ext cx="1287587" cy="12875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73" y="4996545"/>
            <a:ext cx="881827" cy="49490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9" y="4920208"/>
            <a:ext cx="1056255" cy="5712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88" y="5033112"/>
            <a:ext cx="751512" cy="4217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6" y="2804965"/>
            <a:ext cx="985979" cy="123730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9632" y="2848955"/>
            <a:ext cx="1274644" cy="127464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2"/>
          <a:srcRect l="21761" r="18395" b="5996"/>
          <a:stretch/>
        </p:blipFill>
        <p:spPr>
          <a:xfrm>
            <a:off x="3043206" y="4220140"/>
            <a:ext cx="1372137" cy="141866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257001" y="4495246"/>
            <a:ext cx="40975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C00000"/>
                </a:solidFill>
              </a:rPr>
              <a:t>alle </a:t>
            </a:r>
            <a:r>
              <a:rPr lang="de-AT" sz="2400" b="1" dirty="0" err="1">
                <a:solidFill>
                  <a:srgbClr val="C00000"/>
                </a:solidFill>
              </a:rPr>
              <a:t>BH`s</a:t>
            </a:r>
            <a:r>
              <a:rPr lang="de-AT" sz="2400" b="1" dirty="0">
                <a:solidFill>
                  <a:srgbClr val="C00000"/>
                </a:solidFill>
              </a:rPr>
              <a:t>  und Gemeinden!</a:t>
            </a:r>
            <a:br>
              <a:rPr lang="de-AT" sz="2400" b="1" dirty="0">
                <a:solidFill>
                  <a:srgbClr val="C00000"/>
                </a:solidFill>
              </a:rPr>
            </a:br>
            <a:endParaRPr lang="de-AT" sz="800" b="1" dirty="0">
              <a:solidFill>
                <a:srgbClr val="C00000"/>
              </a:solidFill>
            </a:endParaRPr>
          </a:p>
          <a:p>
            <a:r>
              <a:rPr lang="de-AT" sz="2400" b="1" dirty="0"/>
              <a:t>    </a:t>
            </a:r>
            <a:r>
              <a:rPr lang="de-AT" sz="2400" b="1" dirty="0" err="1"/>
              <a:t>z.B</a:t>
            </a:r>
            <a:r>
              <a:rPr lang="de-AT" sz="2400" b="1" dirty="0"/>
              <a:t>:</a:t>
            </a:r>
            <a:endParaRPr lang="de-AT" sz="3200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1623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DMO 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7693" y="1184841"/>
            <a:ext cx="8075240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AT" dirty="0"/>
              <a:t>Direktmodus – Funkgeräte nicht im Netz</a:t>
            </a:r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dirty="0"/>
              <a:t>Funktioniert auf einer Frequenz im Wechselsprechen</a:t>
            </a:r>
          </a:p>
          <a:p>
            <a:pPr lvl="1"/>
            <a:r>
              <a:rPr lang="de-AT" dirty="0"/>
              <a:t>Außerhalb des Netzes</a:t>
            </a:r>
          </a:p>
          <a:p>
            <a:pPr lvl="1"/>
            <a:r>
              <a:rPr lang="de-AT" dirty="0"/>
              <a:t>Bei schlechter Versorgung (z.B.: in Gebäuden)</a:t>
            </a:r>
          </a:p>
          <a:p>
            <a:pPr lvl="1"/>
            <a:r>
              <a:rPr lang="de-AT" dirty="0"/>
              <a:t>Bei Sender- bzw. Netzausfall</a:t>
            </a:r>
          </a:p>
          <a:p>
            <a:pPr lvl="1"/>
            <a:r>
              <a:rPr lang="de-AT" dirty="0"/>
              <a:t>Begrenzte Reichweite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287357" y="1556793"/>
            <a:ext cx="5545038" cy="2375669"/>
            <a:chOff x="1619250" y="1844675"/>
            <a:chExt cx="6437313" cy="2879725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619250" y="1844675"/>
              <a:ext cx="6437313" cy="2879725"/>
            </a:xfrm>
            <a:prstGeom prst="roundRect">
              <a:avLst>
                <a:gd name="adj" fmla="val 12468"/>
              </a:avLst>
            </a:prstGeom>
            <a:solidFill>
              <a:srgbClr val="DADADA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924300" y="1989138"/>
              <a:ext cx="1509713" cy="1979612"/>
              <a:chOff x="1836" y="1046"/>
              <a:chExt cx="623" cy="459"/>
            </a:xfrm>
          </p:grpSpPr>
          <p:pic>
            <p:nvPicPr>
              <p:cNvPr id="9" name="Picture 11"/>
              <p:cNvPicPr>
                <a:picLocks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966" y="1046"/>
                <a:ext cx="387" cy="4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836" y="1178"/>
                <a:ext cx="623" cy="172"/>
                <a:chOff x="1836" y="1178"/>
                <a:chExt cx="623" cy="172"/>
              </a:xfrm>
            </p:grpSpPr>
            <p:sp>
              <p:nvSpPr>
                <p:cNvPr id="11" name="Line 13"/>
                <p:cNvSpPr>
                  <a:spLocks noChangeShapeType="1"/>
                </p:cNvSpPr>
                <p:nvPr/>
              </p:nvSpPr>
              <p:spPr bwMode="auto">
                <a:xfrm>
                  <a:off x="1932" y="1178"/>
                  <a:ext cx="431" cy="172"/>
                </a:xfrm>
                <a:prstGeom prst="line">
                  <a:avLst/>
                </a:prstGeom>
                <a:noFill/>
                <a:ln w="762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  <p:sp>
              <p:nvSpPr>
                <p:cNvPr id="1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836" y="1178"/>
                  <a:ext cx="623" cy="172"/>
                </a:xfrm>
                <a:prstGeom prst="line">
                  <a:avLst/>
                </a:prstGeom>
                <a:noFill/>
                <a:ln w="762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</p:grpSp>
        </p:grp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916238" y="3933825"/>
              <a:ext cx="3359150" cy="500063"/>
              <a:chOff x="1588" y="1570"/>
              <a:chExt cx="1111" cy="116"/>
            </a:xfrm>
          </p:grpSpPr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1588" y="1570"/>
                <a:ext cx="653" cy="0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2056" y="1570"/>
                <a:ext cx="185" cy="116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056" y="1686"/>
                <a:ext cx="643" cy="0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pic>
          <p:nvPicPr>
            <p:cNvPr id="19" name="Picture 13" descr="C:\Users\eg\Desktop\fu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67744" y="2204864"/>
              <a:ext cx="576064" cy="227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" descr="C:\Users\eg\Desktop\fu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444208" y="2276872"/>
              <a:ext cx="576064" cy="227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24132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DMO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268761"/>
            <a:ext cx="9841093" cy="4701511"/>
          </a:xfrm>
        </p:spPr>
        <p:txBody>
          <a:bodyPr>
            <a:normAutofit/>
          </a:bodyPr>
          <a:lstStyle/>
          <a:p>
            <a:r>
              <a:rPr lang="de-DE" dirty="0"/>
              <a:t>Direktmodus: DMO = „</a:t>
            </a:r>
            <a:r>
              <a:rPr lang="de-DE" dirty="0" err="1"/>
              <a:t>direct</a:t>
            </a:r>
            <a:r>
              <a:rPr lang="de-DE" dirty="0"/>
              <a:t> Mode“ </a:t>
            </a:r>
          </a:p>
          <a:p>
            <a:r>
              <a:rPr lang="de-DE" dirty="0"/>
              <a:t>Funkbetrieb ohne Funknetz!</a:t>
            </a:r>
          </a:p>
          <a:p>
            <a:r>
              <a:rPr lang="de-DE" dirty="0"/>
              <a:t>Reichweite ähnlich Analogfunk</a:t>
            </a:r>
          </a:p>
          <a:p>
            <a:r>
              <a:rPr lang="de-DE" dirty="0"/>
              <a:t>Benötigt keinerlei Infrastruktur</a:t>
            </a:r>
          </a:p>
          <a:p>
            <a:r>
              <a:rPr lang="de-DE" dirty="0"/>
              <a:t>Notbetrieb falls Netz ausfällt</a:t>
            </a:r>
          </a:p>
          <a:p>
            <a:r>
              <a:rPr lang="de-DE" dirty="0"/>
              <a:t>Funken in unversorgten Bereichen </a:t>
            </a:r>
            <a:r>
              <a:rPr lang="de-DE" sz="2394" dirty="0"/>
              <a:t>(Tiefgarage, Klamm, Hochgebirge,…)</a:t>
            </a:r>
          </a:p>
          <a:p>
            <a:r>
              <a:rPr lang="de-DE" dirty="0"/>
              <a:t>Ersetzt den analogen „NOTFUNK“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300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DMO 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0428" y="1107163"/>
            <a:ext cx="8070068" cy="50471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dirty="0"/>
              <a:t>Einsatzmöglichkeiten für den DMO Modus: </a:t>
            </a:r>
          </a:p>
          <a:p>
            <a:pPr lvl="1"/>
            <a:r>
              <a:rPr lang="de-AT" dirty="0"/>
              <a:t>Gruppenruf zwischen Endgeräten</a:t>
            </a:r>
          </a:p>
          <a:p>
            <a:pPr lvl="1">
              <a:buNone/>
            </a:pPr>
            <a:endParaRPr lang="de-AT" dirty="0"/>
          </a:p>
          <a:p>
            <a:pPr lvl="1">
              <a:buNone/>
            </a:pPr>
            <a:endParaRPr lang="de-AT" dirty="0"/>
          </a:p>
          <a:p>
            <a:pPr lvl="1">
              <a:buNone/>
            </a:pPr>
            <a:endParaRPr lang="de-AT" dirty="0"/>
          </a:p>
          <a:p>
            <a:pPr lvl="1"/>
            <a:r>
              <a:rPr lang="de-AT" dirty="0"/>
              <a:t>Übermittlungsverkehr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7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6160" y="2449751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76120" y="2432693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>
          <a:xfrm>
            <a:off x="5951984" y="2996952"/>
            <a:ext cx="1008112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5735960" y="4581128"/>
            <a:ext cx="936104" cy="43204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2028" y="4869161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44272" y="4797153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mit Pfeil 14"/>
          <p:cNvCxnSpPr/>
          <p:nvPr/>
        </p:nvCxnSpPr>
        <p:spPr>
          <a:xfrm>
            <a:off x="7464152" y="4581128"/>
            <a:ext cx="936104" cy="43204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0220" y="3701872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28"/>
          <p:cNvSpPr txBox="1"/>
          <p:nvPr/>
        </p:nvSpPr>
        <p:spPr>
          <a:xfrm>
            <a:off x="6456040" y="4221088"/>
            <a:ext cx="23042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1050" dirty="0"/>
              <a:t>Übermittler</a:t>
            </a:r>
          </a:p>
        </p:txBody>
      </p:sp>
      <p:sp>
        <p:nvSpPr>
          <p:cNvPr id="30" name="Flussdiagramm: Verzögerung 29"/>
          <p:cNvSpPr/>
          <p:nvPr/>
        </p:nvSpPr>
        <p:spPr>
          <a:xfrm rot="16200000">
            <a:off x="6420036" y="4617132"/>
            <a:ext cx="1080120" cy="1296144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5591944" y="5877272"/>
            <a:ext cx="302433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915696" y="5877273"/>
            <a:ext cx="226853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200" b="1" dirty="0"/>
              <a:t>Keine direkte Verbindung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5138210" y="2287706"/>
            <a:ext cx="2664296" cy="122413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455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Umschalten auf Direktmodus DMO</a:t>
            </a:r>
            <a:endParaRPr lang="de-DE" sz="28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127448" y="1900936"/>
            <a:ext cx="9217024" cy="4264368"/>
          </a:xfrm>
        </p:spPr>
        <p:txBody>
          <a:bodyPr>
            <a:normAutofit/>
          </a:bodyPr>
          <a:lstStyle/>
          <a:p>
            <a:r>
              <a:rPr lang="de-DE" sz="3600" b="1" dirty="0"/>
              <a:t>Umschalten auf DMO</a:t>
            </a:r>
          </a:p>
          <a:p>
            <a:pPr marL="0" indent="0">
              <a:buNone/>
            </a:pPr>
            <a:r>
              <a:rPr lang="de-DE" sz="1400" dirty="0"/>
              <a:t>	(Schwarze Runde Taste auf der Seite unter </a:t>
            </a:r>
            <a:br>
              <a:rPr lang="de-DE" sz="1400" dirty="0"/>
            </a:br>
            <a:r>
              <a:rPr lang="de-DE" sz="1400" dirty="0"/>
              <a:t>	der PTT-Taste </a:t>
            </a:r>
            <a:r>
              <a:rPr lang="de-DE" sz="1400" dirty="0">
                <a:solidFill>
                  <a:srgbClr val="00B0F0"/>
                </a:solidFill>
              </a:rPr>
              <a:t>länger </a:t>
            </a:r>
            <a:r>
              <a:rPr lang="de-DE" sz="1400" dirty="0"/>
              <a:t>drücken- 3 sec.)</a:t>
            </a:r>
          </a:p>
          <a:p>
            <a:pPr marL="457200" lvl="1" indent="0">
              <a:buNone/>
            </a:pPr>
            <a:endParaRPr lang="de-DE" sz="3200" dirty="0"/>
          </a:p>
          <a:p>
            <a:pPr marL="360363" lvl="2" indent="-184150"/>
            <a:r>
              <a:rPr lang="de-DE" dirty="0"/>
              <a:t>Sonderform des DMO: </a:t>
            </a:r>
            <a:r>
              <a:rPr lang="de-DE" dirty="0" err="1"/>
              <a:t>Notfunk</a:t>
            </a:r>
            <a:r>
              <a:rPr lang="de-DE" dirty="0"/>
              <a:t> FW: </a:t>
            </a:r>
          </a:p>
          <a:p>
            <a:pPr marL="985838" lvl="3" indent="-241300"/>
            <a:r>
              <a:rPr lang="de-DE" dirty="0"/>
              <a:t>Kommunikation mit Florian LFK</a:t>
            </a:r>
          </a:p>
          <a:p>
            <a:pPr marL="985838" lvl="3" indent="-241300"/>
            <a:r>
              <a:rPr lang="de-DE" dirty="0"/>
              <a:t>Eigene DMO Frequenz </a:t>
            </a:r>
            <a:br>
              <a:rPr lang="de-DE" dirty="0"/>
            </a:br>
            <a:r>
              <a:rPr lang="de-DE" dirty="0"/>
              <a:t>(Vergleichbar früher Kanal 1 Landesfrequenz)</a:t>
            </a:r>
          </a:p>
        </p:txBody>
      </p:sp>
      <p:pic>
        <p:nvPicPr>
          <p:cNvPr id="7" name="Grafik 6" descr="Ein Bild, das Hand, haltend, klein, schließen enthält.  Automatisch generierte Beschreibung">
            <a:extLst>
              <a:ext uri="{FF2B5EF4-FFF2-40B4-BE49-F238E27FC236}">
                <a16:creationId xmlns:a16="http://schemas.microsoft.com/office/drawing/2014/main" id="{556A3D16-0531-45F4-87E2-3B6F4AB39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98" y="1417638"/>
            <a:ext cx="3435846" cy="4581128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>
            <a:off x="6744072" y="3068960"/>
            <a:ext cx="1418456" cy="1274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08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0"/>
            <a:ext cx="7499176" cy="1143000"/>
          </a:xfrm>
        </p:spPr>
        <p:txBody>
          <a:bodyPr/>
          <a:lstStyle/>
          <a:p>
            <a:r>
              <a:rPr lang="de-AT" dirty="0"/>
              <a:t>Ordner inkl. Gruppen im DMO</a:t>
            </a:r>
          </a:p>
        </p:txBody>
      </p:sp>
      <p:sp>
        <p:nvSpPr>
          <p:cNvPr id="16" name="Rechteck 15"/>
          <p:cNvSpPr/>
          <p:nvPr/>
        </p:nvSpPr>
        <p:spPr>
          <a:xfrm>
            <a:off x="1343472" y="1874728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DMO-Gruppen:</a:t>
            </a:r>
            <a:b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BOS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FW OOE NOT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 (derzeit keine Verwendung)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36EC7E-1C85-4040-8144-280105264F57}"/>
              </a:ext>
            </a:extLst>
          </p:cNvPr>
          <p:cNvSpPr/>
          <p:nvPr/>
        </p:nvSpPr>
        <p:spPr>
          <a:xfrm>
            <a:off x="5879976" y="2204864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RETTUNG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RETTUNG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POLIZEI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POLIZEI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EURO 1 bis EURO 10</a:t>
            </a:r>
            <a:endParaRPr lang="de-AT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SL/BMLVS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HUBSCHRAUBER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8629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3194" y="21942"/>
            <a:ext cx="9165732" cy="1556792"/>
          </a:xfrm>
        </p:spPr>
        <p:txBody>
          <a:bodyPr/>
          <a:lstStyle/>
          <a:p>
            <a:r>
              <a:rPr lang="de-AT" dirty="0"/>
              <a:t>Kommunikation mit deutschen Feuerwehren im DMO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36EC7E-1C85-4040-8144-280105264F57}"/>
              </a:ext>
            </a:extLst>
          </p:cNvPr>
          <p:cNvSpPr/>
          <p:nvPr/>
        </p:nvSpPr>
        <p:spPr>
          <a:xfrm>
            <a:off x="1487488" y="2204864"/>
            <a:ext cx="10297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Funkgeräte von Feuerwehren haben ebenfalls die 	EURO 1 bis EURO 10 in den Geräten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Möglichkeit der Kommunikation im DMO mit deutschen Feuerwehren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Deutsche Geräte müssen teilweise die BSI- Verschlüsselung deaktivieren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42207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404664"/>
            <a:ext cx="8928992" cy="5760640"/>
          </a:xfrm>
        </p:spPr>
        <p:txBody>
          <a:bodyPr/>
          <a:lstStyle/>
          <a:p>
            <a:r>
              <a:rPr lang="de-AT" dirty="0"/>
              <a:t>Sonderformen                                    </a:t>
            </a:r>
            <a:r>
              <a:rPr lang="de-AT" sz="2000" dirty="0"/>
              <a:t>(einmalige Kosten für Lizenz erforderlich) </a:t>
            </a:r>
            <a:br>
              <a:rPr lang="de-AT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de-AT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de-AT" dirty="0"/>
              <a:t>DMO-Repeater</a:t>
            </a:r>
            <a:br>
              <a:rPr lang="de-AT" dirty="0"/>
            </a:br>
            <a:r>
              <a:rPr lang="de-AT" sz="1600" b="0" dirty="0">
                <a:solidFill>
                  <a:schemeClr val="tx1"/>
                </a:solidFill>
              </a:rPr>
              <a:t> Mobilfunkgerät und Handfunkgerät</a:t>
            </a:r>
            <a:br>
              <a:rPr lang="de-AT" dirty="0"/>
            </a:br>
            <a:endParaRPr lang="de-AT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09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 rot="5400000">
            <a:off x="5607842" y="275355"/>
            <a:ext cx="3049165" cy="68407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51DC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6213187" y="1348540"/>
            <a:ext cx="909287" cy="145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4655840" y="2420553"/>
            <a:ext cx="1493483" cy="762608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06450"/>
          </a:xfrm>
        </p:spPr>
        <p:txBody>
          <a:bodyPr/>
          <a:lstStyle/>
          <a:p>
            <a:pPr eaLnBrk="1" hangingPunct="1"/>
            <a:r>
              <a:rPr lang="en-GB" dirty="0" err="1">
                <a:solidFill>
                  <a:schemeClr val="tx1"/>
                </a:solidFill>
              </a:rPr>
              <a:t>Direktmodus</a:t>
            </a:r>
            <a:r>
              <a:rPr lang="en-GB" dirty="0">
                <a:solidFill>
                  <a:schemeClr val="tx1"/>
                </a:solidFill>
              </a:rPr>
              <a:t>-Repeater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438400" y="5607646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 dirty="0" err="1"/>
              <a:t>Ein</a:t>
            </a:r>
            <a:r>
              <a:rPr lang="it-IT" altLang="it-IT" sz="2000" b="1" dirty="0"/>
              <a:t> </a:t>
            </a:r>
            <a:r>
              <a:rPr lang="en-US" altLang="it-IT" sz="2000" b="1" dirty="0"/>
              <a:t>DMO </a:t>
            </a:r>
            <a:r>
              <a:rPr lang="it-IT" altLang="it-IT" sz="2000" b="1" dirty="0"/>
              <a:t>R</a:t>
            </a:r>
            <a:r>
              <a:rPr lang="en-US" altLang="it-IT" sz="2000" b="1" dirty="0" err="1"/>
              <a:t>epeater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dient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zur</a:t>
            </a:r>
            <a:r>
              <a:rPr lang="en-US" altLang="it-IT" sz="2000" b="1" dirty="0"/>
              <a:t> </a:t>
            </a:r>
            <a:r>
              <a:rPr lang="de-DE" altLang="de-DE" sz="2000" b="1" dirty="0"/>
              <a:t>Reichweitenerhöhung </a:t>
            </a:r>
            <a:r>
              <a:rPr lang="en-US" altLang="it-IT" sz="2000" b="1" dirty="0" err="1"/>
              <a:t>im</a:t>
            </a:r>
            <a:r>
              <a:rPr lang="en-US" altLang="it-IT" sz="2000" b="1" dirty="0"/>
              <a:t> DMO</a:t>
            </a:r>
          </a:p>
          <a:p>
            <a:pPr algn="ctr"/>
            <a:r>
              <a:rPr lang="de-DE" altLang="de-DE" sz="2000" b="1" dirty="0"/>
              <a:t>nur </a:t>
            </a:r>
            <a:r>
              <a:rPr lang="de-DE" altLang="de-DE" sz="2000" b="1" u="sng" dirty="0"/>
              <a:t>ein</a:t>
            </a:r>
            <a:r>
              <a:rPr lang="de-DE" altLang="de-DE" sz="2000" b="1" dirty="0"/>
              <a:t> Repeater pro DMO-Gruppe, sonst Störungen!</a:t>
            </a:r>
          </a:p>
          <a:p>
            <a:pPr algn="ctr"/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 flipH="1">
            <a:off x="7132424" y="2452034"/>
            <a:ext cx="2275943" cy="832272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 rot="6333246" flipH="1">
            <a:off x="6306654" y="1580357"/>
            <a:ext cx="1450900" cy="423036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645030" y="3405767"/>
            <a:ext cx="688554" cy="459842"/>
            <a:chOff x="2400" y="3408"/>
            <a:chExt cx="288" cy="288"/>
          </a:xfrm>
        </p:grpSpPr>
        <p:sp>
          <p:nvSpPr>
            <p:cNvPr id="2067" name="Line 24"/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68" name="Line 25"/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121340" y="1361606"/>
            <a:ext cx="106884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DMO</a:t>
            </a:r>
          </a:p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Repeater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9054713" y="1412777"/>
            <a:ext cx="785052" cy="11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Alle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Geräte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sind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im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DMO!</a:t>
            </a:r>
          </a:p>
        </p:txBody>
      </p:sp>
      <p:sp>
        <p:nvSpPr>
          <p:cNvPr id="40" name="Fußzeilenplatzhalter 3"/>
          <p:cNvSpPr txBox="1">
            <a:spLocks/>
          </p:cNvSpPr>
          <p:nvPr/>
        </p:nvSpPr>
        <p:spPr>
          <a:xfrm>
            <a:off x="1847528" y="6597352"/>
            <a:ext cx="2736304" cy="260648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00" dirty="0">
                <a:solidFill>
                  <a:schemeClr val="bg1"/>
                </a:solidFill>
                <a:latin typeface="+mn-lt"/>
              </a:rPr>
              <a:t>Bezirksschulung Flachgau</a:t>
            </a:r>
          </a:p>
        </p:txBody>
      </p:sp>
      <p:pic>
        <p:nvPicPr>
          <p:cNvPr id="35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4235" y="328430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74709" y="330903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5988" y="1916832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33CD4F7-458F-4A6F-BA32-0E7EF504B9AB}"/>
              </a:ext>
            </a:extLst>
          </p:cNvPr>
          <p:cNvSpPr txBox="1"/>
          <p:nvPr/>
        </p:nvSpPr>
        <p:spPr>
          <a:xfrm>
            <a:off x="1343472" y="1628800"/>
            <a:ext cx="279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z.B. im AS-Einsatz!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4F19D41-AD71-4B94-8CD6-776160A9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959" y="3945906"/>
            <a:ext cx="2252146" cy="70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err="1">
                <a:solidFill>
                  <a:srgbClr val="FF0000"/>
                </a:solidFill>
              </a:rPr>
              <a:t>Keine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direkte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Verbindung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78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89" grpId="0" autoUpdateAnimBg="0"/>
      <p:bldP spid="3091" grpId="0" animBg="1"/>
      <p:bldP spid="309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 rot="5400000">
            <a:off x="5607842" y="275355"/>
            <a:ext cx="3049165" cy="68407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5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6487153" y="1760422"/>
            <a:ext cx="909287" cy="145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4424366" y="2756569"/>
            <a:ext cx="1826924" cy="52773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0645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</a:rPr>
              <a:t>Repeater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054914" y="980728"/>
            <a:ext cx="83615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altLang="it-IT" sz="2000" b="1" dirty="0"/>
              <a:t>Ein DMO Repeater dient zur </a:t>
            </a:r>
            <a:r>
              <a:rPr lang="de-AT" altLang="de-DE" sz="2000" b="1" dirty="0"/>
              <a:t>Reichweitenerhöhung </a:t>
            </a:r>
            <a:r>
              <a:rPr lang="de-AT" altLang="it-IT" sz="2000" b="1" dirty="0"/>
              <a:t>im DMO</a:t>
            </a:r>
          </a:p>
          <a:p>
            <a:r>
              <a:rPr lang="de-AT" altLang="de-DE" sz="2000" b="1" dirty="0"/>
              <a:t>nur </a:t>
            </a:r>
            <a:r>
              <a:rPr lang="de-AT" altLang="de-DE" sz="2000" b="1" u="sng" dirty="0"/>
              <a:t>ein</a:t>
            </a:r>
            <a:r>
              <a:rPr lang="de-AT" altLang="de-DE" sz="2000" b="1" dirty="0"/>
              <a:t> Repeater pro DMO-Gruppe ist zulässig, sonst Störungen</a:t>
            </a:r>
          </a:p>
          <a:p>
            <a:pPr algn="ctr"/>
            <a:endParaRPr lang="de-AT" sz="2000" b="1" dirty="0">
              <a:solidFill>
                <a:srgbClr val="FF0000"/>
              </a:solidFill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 flipH="1">
            <a:off x="7567575" y="2729378"/>
            <a:ext cx="2028838" cy="70732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 rot="6734702" flipH="1">
            <a:off x="2596277" y="3010104"/>
            <a:ext cx="724285" cy="1551158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 rot="401456">
            <a:off x="2476530" y="3326676"/>
            <a:ext cx="774766" cy="811977"/>
            <a:chOff x="2400" y="3408"/>
            <a:chExt cx="288" cy="288"/>
          </a:xfrm>
        </p:grpSpPr>
        <p:sp>
          <p:nvSpPr>
            <p:cNvPr id="2067" name="Line 24"/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68" name="Line 25"/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 dirty="0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395306" y="1773488"/>
            <a:ext cx="106884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DMO</a:t>
            </a:r>
          </a:p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Repeater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10885606" y="3055423"/>
            <a:ext cx="785052" cy="11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de-AT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Alle Geräte sind im DMO!</a:t>
            </a:r>
          </a:p>
        </p:txBody>
      </p:sp>
      <p:sp>
        <p:nvSpPr>
          <p:cNvPr id="40" name="Fußzeilenplatzhalter 3"/>
          <p:cNvSpPr txBox="1">
            <a:spLocks/>
          </p:cNvSpPr>
          <p:nvPr/>
        </p:nvSpPr>
        <p:spPr>
          <a:xfrm>
            <a:off x="1847528" y="6597352"/>
            <a:ext cx="2736304" cy="260648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00" dirty="0">
                <a:solidFill>
                  <a:schemeClr val="bg1"/>
                </a:solidFill>
                <a:latin typeface="+mn-lt"/>
              </a:rPr>
              <a:t>Bezirksschulung Flachgau</a:t>
            </a:r>
          </a:p>
        </p:txBody>
      </p:sp>
      <p:pic>
        <p:nvPicPr>
          <p:cNvPr id="35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4235" y="328430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74709" y="330903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19954" y="2328714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2">
            <a:extLst>
              <a:ext uri="{FF2B5EF4-FFF2-40B4-BE49-F238E27FC236}">
                <a16:creationId xmlns:a16="http://schemas.microsoft.com/office/drawing/2014/main" id="{D4F19D41-AD71-4B94-8CD6-776160A9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351" y="4457435"/>
            <a:ext cx="2252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2000" b="1" dirty="0">
                <a:solidFill>
                  <a:srgbClr val="FF0000"/>
                </a:solidFill>
              </a:rPr>
              <a:t>Keine direkte Verbindung </a:t>
            </a:r>
          </a:p>
        </p:txBody>
      </p:sp>
      <p:pic>
        <p:nvPicPr>
          <p:cNvPr id="20" name="Picture 13" descr="C:\Users\eg\Desktop\fug.png">
            <a:extLst>
              <a:ext uri="{FF2B5EF4-FFF2-40B4-BE49-F238E27FC236}">
                <a16:creationId xmlns:a16="http://schemas.microsoft.com/office/drawing/2014/main" id="{501F0FEF-433D-4731-BE37-0D9C407C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7528" y="3284984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867E8C1D-B3DC-4E3B-988D-61406D3E237D}"/>
              </a:ext>
            </a:extLst>
          </p:cNvPr>
          <p:cNvSpPr>
            <a:spLocks/>
          </p:cNvSpPr>
          <p:nvPr/>
        </p:nvSpPr>
        <p:spPr bwMode="auto">
          <a:xfrm rot="6734702" flipH="1">
            <a:off x="5998038" y="1950805"/>
            <a:ext cx="1665403" cy="3799457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22" name="Group 23">
            <a:extLst>
              <a:ext uri="{FF2B5EF4-FFF2-40B4-BE49-F238E27FC236}">
                <a16:creationId xmlns:a16="http://schemas.microsoft.com/office/drawing/2014/main" id="{675DCE50-50C0-445D-B12D-B9AFC0602281}"/>
              </a:ext>
            </a:extLst>
          </p:cNvPr>
          <p:cNvGrpSpPr>
            <a:grpSpLocks/>
          </p:cNvGrpSpPr>
          <p:nvPr/>
        </p:nvGrpSpPr>
        <p:grpSpPr bwMode="auto">
          <a:xfrm rot="401456">
            <a:off x="6415343" y="3479076"/>
            <a:ext cx="774766" cy="811977"/>
            <a:chOff x="2400" y="3408"/>
            <a:chExt cx="288" cy="288"/>
          </a:xfrm>
        </p:grpSpPr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192850A-9B10-44B3-9AC0-E9A172301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BF9C9BBE-CA7C-45DC-ADDE-26AFA630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30C7D90-D7DB-496A-893F-060E48631796}"/>
              </a:ext>
            </a:extLst>
          </p:cNvPr>
          <p:cNvSpPr txBox="1"/>
          <p:nvPr/>
        </p:nvSpPr>
        <p:spPr>
          <a:xfrm>
            <a:off x="1247255" y="5228268"/>
            <a:ext cx="87341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altLang="it-IT" sz="1800" b="1" dirty="0"/>
              <a:t>Achtung: Wenn ein Funkgerät am Repeater eingebucht ist, kann es von einem</a:t>
            </a:r>
          </a:p>
          <a:p>
            <a:r>
              <a:rPr lang="de-AT" altLang="it-IT" sz="1800" b="1" dirty="0"/>
              <a:t>Gerät außerhalb des Repeaters nicht erreicht werden!</a:t>
            </a:r>
          </a:p>
          <a:p>
            <a:br>
              <a:rPr lang="de-AT" altLang="it-IT" sz="1800" b="1" dirty="0"/>
            </a:br>
            <a:r>
              <a:rPr lang="de-AT" altLang="it-IT" sz="1800" b="1" dirty="0">
                <a:highlight>
                  <a:srgbClr val="FFFF00"/>
                </a:highlight>
              </a:rPr>
              <a:t>C ist also für A und B </a:t>
            </a:r>
            <a:r>
              <a:rPr lang="de-AT" altLang="it-IT" sz="1800" b="1" u="sng" dirty="0">
                <a:highlight>
                  <a:srgbClr val="FFFF00"/>
                </a:highlight>
              </a:rPr>
              <a:t>nicht</a:t>
            </a:r>
            <a:r>
              <a:rPr lang="de-AT" altLang="it-IT" sz="1800" b="1" dirty="0">
                <a:highlight>
                  <a:srgbClr val="FFFF00"/>
                </a:highlight>
              </a:rPr>
              <a:t> erreichbar!</a:t>
            </a:r>
          </a:p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343FC8-C133-4EE6-87B8-15895ADC7D4D}"/>
              </a:ext>
            </a:extLst>
          </p:cNvPr>
          <p:cNvSpPr txBox="1"/>
          <p:nvPr/>
        </p:nvSpPr>
        <p:spPr>
          <a:xfrm>
            <a:off x="3848221" y="32659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A9B541E-BD18-46D6-80E8-E369F0C72D89}"/>
              </a:ext>
            </a:extLst>
          </p:cNvPr>
          <p:cNvSpPr txBox="1"/>
          <p:nvPr/>
        </p:nvSpPr>
        <p:spPr>
          <a:xfrm>
            <a:off x="9836807" y="33133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B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7B2C028-43B5-4690-B9B7-ED16B6747FE7}"/>
              </a:ext>
            </a:extLst>
          </p:cNvPr>
          <p:cNvSpPr txBox="1"/>
          <p:nvPr/>
        </p:nvSpPr>
        <p:spPr>
          <a:xfrm>
            <a:off x="1508297" y="32443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24298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89" grpId="0" autoUpdateAnimBg="0"/>
      <p:bldP spid="3091" grpId="0" animBg="1"/>
      <p:bldP spid="3092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44FA-013A-46FE-8C5D-50989D79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Achtung Repeater!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2E03A3-E714-48ED-BE65-B0B4D860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9" y="1268760"/>
            <a:ext cx="9998901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AT" dirty="0"/>
          </a:p>
          <a:p>
            <a:r>
              <a:rPr lang="de-AT" dirty="0"/>
              <a:t>Mehrere Repeater auf einer DMO-Sprechgruppe in Funkreichweite stören sich!</a:t>
            </a:r>
          </a:p>
          <a:p>
            <a:endParaRPr lang="de-AT" dirty="0"/>
          </a:p>
          <a:p>
            <a:r>
              <a:rPr lang="de-AT" dirty="0"/>
              <a:t>Pro DMO-Sprechgruppe darf nur ein Repeater in Betrieb genommen werden</a:t>
            </a:r>
          </a:p>
          <a:p>
            <a:endParaRPr lang="de-AT" dirty="0"/>
          </a:p>
          <a:p>
            <a:r>
              <a:rPr lang="de-AT" dirty="0"/>
              <a:t>Abstimmung mit EL erforderlich</a:t>
            </a:r>
          </a:p>
          <a:p>
            <a:endParaRPr lang="de-AT" dirty="0"/>
          </a:p>
          <a:p>
            <a:r>
              <a:rPr lang="de-AT" dirty="0"/>
              <a:t>Nur mit entsprechender Übung einfach zu bedienen</a:t>
            </a:r>
          </a:p>
          <a:p>
            <a:pPr lvl="1"/>
            <a:r>
              <a:rPr lang="de-AT" dirty="0"/>
              <a:t>Standort Test des Repeater bei Übungen zu empfehlen, um die Reichweite festzustellen bzw. ist oft auch kein Repeater erforderlich da die Reichweite im DMO ausreicht</a:t>
            </a:r>
          </a:p>
        </p:txBody>
      </p:sp>
    </p:spTree>
    <p:extLst>
      <p:ext uri="{BB962C8B-B14F-4D97-AF65-F5344CB8AC3E}">
        <p14:creationId xmlns:p14="http://schemas.microsoft.com/office/powerpoint/2010/main" val="73083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584" y="476672"/>
            <a:ext cx="8208911" cy="857250"/>
          </a:xfrm>
        </p:spPr>
        <p:txBody>
          <a:bodyPr/>
          <a:lstStyle/>
          <a:p>
            <a:r>
              <a:rPr lang="de-DE" dirty="0"/>
              <a:t>Umfang der Kostenübernahme vom Land OÖ im Detail</a:t>
            </a:r>
            <a:br>
              <a:rPr lang="de-DE" dirty="0">
                <a:solidFill>
                  <a:schemeClr val="tx1"/>
                </a:solidFill>
              </a:rPr>
            </a:b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1464" y="1600201"/>
            <a:ext cx="10585175" cy="492514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de-AT" dirty="0">
                <a:solidFill>
                  <a:schemeClr val="tx1"/>
                </a:solidFill>
              </a:rPr>
              <a:t>Grundausstattung aufgrund der Empfehlung des LFK!</a:t>
            </a:r>
          </a:p>
          <a:p>
            <a:pPr marL="0" lvl="0" indent="0">
              <a:buNone/>
            </a:pPr>
            <a:r>
              <a:rPr lang="de-AT" dirty="0"/>
              <a:t>	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/>
              <a:t>Funkgeräte inkl. TAE2 Lizenz für die Verschlüsselung und der GPS Lizenz.</a:t>
            </a:r>
          </a:p>
          <a:p>
            <a:endParaRPr lang="de-AT" dirty="0"/>
          </a:p>
          <a:p>
            <a:pPr lvl="0"/>
            <a:r>
              <a:rPr lang="de-AT" dirty="0"/>
              <a:t>Bei Handfunkgeräten sind Akku, Antenne und ein </a:t>
            </a:r>
            <a:r>
              <a:rPr lang="de-AT" u="sng" dirty="0"/>
              <a:t>Reise</a:t>
            </a:r>
            <a:r>
              <a:rPr lang="de-AT" dirty="0"/>
              <a:t>ladegerät inkludiert.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Bei Fahrzeugfunkgeräten ist ein externer Lautsprecher sowie ein Zubehör-Anschlusskabel erforderlich</a:t>
            </a:r>
          </a:p>
          <a:p>
            <a:pPr lvl="0"/>
            <a:endParaRPr lang="de-AT" dirty="0"/>
          </a:p>
          <a:p>
            <a:r>
              <a:rPr lang="de-DE" dirty="0"/>
              <a:t>Auf Gemeindeebene verbleiben letztlich die Kosten für den Ein- oder Umbau der Funkgeräte und weiteres Zubehör (KFZ-Ladehalterungen für die Handfunkgeräte, Handsprechgarnituren, KFZ-Antennen, </a:t>
            </a:r>
            <a:r>
              <a:rPr lang="de-DE" dirty="0" err="1"/>
              <a:t>oä</a:t>
            </a:r>
            <a:r>
              <a:rPr lang="de-DE" dirty="0"/>
              <a:t>.).</a:t>
            </a:r>
          </a:p>
          <a:p>
            <a:endParaRPr lang="de-DE" dirty="0"/>
          </a:p>
          <a:p>
            <a:r>
              <a:rPr lang="de-DE" dirty="0"/>
              <a:t>Informationen unter https://wiki.ooelfv.at nachlesbar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45B8A5A-55C3-4DF2-873D-2FCFBE0B2640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</a:rPr>
              <a:t> 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CDCD96-8864-4694-8DF6-3C43853ACD55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</a:rPr>
              <a:t> 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E770BD-BD6F-4BA9-B1CD-D2F4DAA2D312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</a:rPr>
              <a:t> 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22030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6412" y="620688"/>
            <a:ext cx="7499176" cy="5098578"/>
          </a:xfrm>
        </p:spPr>
        <p:txBody>
          <a:bodyPr/>
          <a:lstStyle/>
          <a:p>
            <a:r>
              <a:rPr lang="de-AT" sz="7200" dirty="0"/>
              <a:t> </a:t>
            </a:r>
            <a:r>
              <a:rPr lang="de-AT" sz="7200" dirty="0" err="1"/>
              <a:t>Notfunk</a:t>
            </a:r>
            <a:br>
              <a:rPr lang="de-AT" sz="7200" dirty="0"/>
            </a:br>
            <a:br>
              <a:rPr lang="de-AT" sz="6000" dirty="0"/>
            </a:br>
            <a:r>
              <a:rPr lang="de-AT" sz="4400" dirty="0"/>
              <a:t>DMO ersetzt </a:t>
            </a:r>
            <a:br>
              <a:rPr lang="de-AT" sz="4400" dirty="0"/>
            </a:br>
            <a:r>
              <a:rPr lang="de-AT" sz="4400" dirty="0"/>
              <a:t> Analog-Funk 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30714401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NOTFUNK im DMO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87488" y="1354819"/>
            <a:ext cx="10081120" cy="4896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/>
              <a:t>Vorteile: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gewohnte Geräte, kein Lagerproblem, Akkus sind in Betrieb, günstigere Umrüstung KFZ, usw.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das Analogfunksystem kann entfallen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nur ein Funksystem muss geschult, betrieben und erhalten werden.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schnellere Umstellung auf Digitalfunk, da das Analoge Funksystem „abgeschaltet“ wird.</a:t>
            </a:r>
          </a:p>
        </p:txBody>
      </p:sp>
    </p:spTree>
    <p:extLst>
      <p:ext uri="{BB962C8B-B14F-4D97-AF65-F5344CB8AC3E}">
        <p14:creationId xmlns:p14="http://schemas.microsoft.com/office/powerpoint/2010/main" val="42017277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NOTFUNK im DMO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87488" y="1556792"/>
            <a:ext cx="10153128" cy="4264368"/>
          </a:xfrm>
        </p:spPr>
        <p:txBody>
          <a:bodyPr>
            <a:normAutofit/>
          </a:bodyPr>
          <a:lstStyle/>
          <a:p>
            <a:r>
              <a:rPr lang="de-DE" b="1" dirty="0"/>
              <a:t>Wie funktioniert dieser </a:t>
            </a:r>
            <a:r>
              <a:rPr lang="de-DE" b="1" dirty="0" err="1"/>
              <a:t>Notfunk</a:t>
            </a:r>
            <a:r>
              <a:rPr lang="de-DE" b="1" dirty="0"/>
              <a:t>?</a:t>
            </a:r>
          </a:p>
          <a:p>
            <a:pPr marL="0" indent="0">
              <a:buNone/>
            </a:pPr>
            <a:endParaRPr lang="de-DE" sz="1100" b="1" dirty="0"/>
          </a:p>
          <a:p>
            <a:pPr lvl="1"/>
            <a:r>
              <a:rPr lang="de-DE" dirty="0"/>
              <a:t>es wird eine eigene DMO Gruppe „Frequenz“ eingeführt</a:t>
            </a:r>
          </a:p>
          <a:p>
            <a:pPr lvl="2"/>
            <a:r>
              <a:rPr lang="de-DE" dirty="0"/>
              <a:t>DMO-NOTFUNK FW</a:t>
            </a:r>
          </a:p>
          <a:p>
            <a:pPr marL="914400" lvl="2" indent="0">
              <a:buNone/>
            </a:pPr>
            <a:endParaRPr lang="de-DE" sz="1800" dirty="0"/>
          </a:p>
          <a:p>
            <a:pPr lvl="1"/>
            <a:r>
              <a:rPr lang="de-DE" dirty="0"/>
              <a:t>bestehende Relaisstellen werden kostengünstig von 2m Funk auf DMO umgestellt</a:t>
            </a:r>
          </a:p>
        </p:txBody>
      </p:sp>
    </p:spTree>
    <p:extLst>
      <p:ext uri="{BB962C8B-B14F-4D97-AF65-F5344CB8AC3E}">
        <p14:creationId xmlns:p14="http://schemas.microsoft.com/office/powerpoint/2010/main" val="41967025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992544" cy="1143000"/>
          </a:xfrm>
        </p:spPr>
        <p:txBody>
          <a:bodyPr/>
          <a:lstStyle/>
          <a:p>
            <a:r>
              <a:rPr lang="de-DE" dirty="0"/>
              <a:t>Vorgehensweise bei Ausfall des Funknetzes 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u="sng" dirty="0"/>
              <a:t>für die Kommunikation mit Florian LFK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15344" y="1872880"/>
            <a:ext cx="10225136" cy="4264368"/>
          </a:xfrm>
        </p:spPr>
        <p:txBody>
          <a:bodyPr>
            <a:normAutofit/>
          </a:bodyPr>
          <a:lstStyle/>
          <a:p>
            <a:r>
              <a:rPr lang="de-DE" sz="3600" b="1" dirty="0"/>
              <a:t>Umschalten auf DMO</a:t>
            </a:r>
          </a:p>
          <a:p>
            <a:pPr marL="0" indent="0">
              <a:buNone/>
            </a:pPr>
            <a:r>
              <a:rPr lang="de-DE" sz="1400" dirty="0"/>
              <a:t>	(</a:t>
            </a:r>
            <a:r>
              <a:rPr lang="de-DE" sz="2000" dirty="0"/>
              <a:t>Schwarze Runde Taste auf der Seite unter </a:t>
            </a:r>
            <a:br>
              <a:rPr lang="de-DE" sz="2000" dirty="0"/>
            </a:br>
            <a:r>
              <a:rPr lang="de-DE" sz="2000" dirty="0"/>
              <a:t>	der PTT-Taste </a:t>
            </a:r>
            <a:r>
              <a:rPr lang="de-DE" sz="2000" dirty="0">
                <a:solidFill>
                  <a:srgbClr val="00B0F0"/>
                </a:solidFill>
              </a:rPr>
              <a:t>länger </a:t>
            </a:r>
            <a:r>
              <a:rPr lang="de-DE" sz="2000" dirty="0"/>
              <a:t>drücken)</a:t>
            </a:r>
          </a:p>
          <a:p>
            <a:pPr marL="0" indent="0">
              <a:buNone/>
            </a:pPr>
            <a:endParaRPr lang="de-DE" sz="2000" b="1" dirty="0"/>
          </a:p>
          <a:p>
            <a:pPr lvl="1"/>
            <a:r>
              <a:rPr lang="de-DE" sz="3200" dirty="0"/>
              <a:t>Ordner Wechsel:</a:t>
            </a:r>
          </a:p>
          <a:p>
            <a:pPr lvl="2"/>
            <a:r>
              <a:rPr lang="de-DE" dirty="0"/>
              <a:t>DMO-</a:t>
            </a:r>
            <a:r>
              <a:rPr lang="de-DE" dirty="0" err="1"/>
              <a:t>Notfunk</a:t>
            </a:r>
            <a:r>
              <a:rPr lang="de-DE" dirty="0"/>
              <a:t> FW: </a:t>
            </a:r>
          </a:p>
          <a:p>
            <a:pPr lvl="3"/>
            <a:r>
              <a:rPr lang="de-DE" dirty="0"/>
              <a:t>Kommunikation mit Florian LFK</a:t>
            </a:r>
          </a:p>
          <a:p>
            <a:pPr lvl="3"/>
            <a:r>
              <a:rPr lang="de-DE" dirty="0"/>
              <a:t>Eigene DMO Frequenz  (Vergleichbar früher</a:t>
            </a:r>
            <a:br>
              <a:rPr lang="de-DE" dirty="0"/>
            </a:br>
            <a:r>
              <a:rPr lang="de-DE" dirty="0"/>
              <a:t>Kanal 1 Landesfrequenz), </a:t>
            </a:r>
            <a:br>
              <a:rPr lang="de-DE" dirty="0"/>
            </a:br>
            <a:r>
              <a:rPr lang="de-DE" dirty="0"/>
              <a:t>(diese Frequenz ist aber derzeit noch nicht verfügbar!)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9609" y="2111431"/>
            <a:ext cx="3284984" cy="2463738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>
            <a:off x="6816080" y="2996952"/>
            <a:ext cx="1800200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2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15480" y="274638"/>
            <a:ext cx="10369152" cy="1143000"/>
          </a:xfrm>
        </p:spPr>
        <p:txBody>
          <a:bodyPr/>
          <a:lstStyle/>
          <a:p>
            <a:r>
              <a:rPr lang="de-DE" dirty="0"/>
              <a:t>Vorgehensweise bei Ausfall des Funknetzes</a:t>
            </a:r>
            <a:br>
              <a:rPr lang="de-DE" dirty="0"/>
            </a:br>
            <a:r>
              <a:rPr lang="de-DE" dirty="0"/>
              <a:t>für die </a:t>
            </a:r>
            <a:r>
              <a:rPr lang="de-DE" u="sng" dirty="0"/>
              <a:t>lokale</a:t>
            </a:r>
            <a:r>
              <a:rPr lang="de-DE" dirty="0"/>
              <a:t> Versorgung</a:t>
            </a:r>
            <a:endParaRPr lang="de-DE" sz="2800" dirty="0">
              <a:solidFill>
                <a:srgbClr val="00B050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75520" y="1772816"/>
            <a:ext cx="9433048" cy="4264368"/>
          </a:xfrm>
        </p:spPr>
        <p:txBody>
          <a:bodyPr>
            <a:noAutofit/>
          </a:bodyPr>
          <a:lstStyle/>
          <a:p>
            <a:r>
              <a:rPr lang="de-DE" sz="3600" b="1" dirty="0"/>
              <a:t>Umschalten auf DMO</a:t>
            </a:r>
          </a:p>
          <a:p>
            <a:pPr marL="717550" lvl="2"/>
            <a:r>
              <a:rPr lang="de-DE" sz="3200" b="1" dirty="0"/>
              <a:t>FEUERWEHR </a:t>
            </a:r>
            <a:r>
              <a:rPr lang="de-DE" sz="2000" b="1" dirty="0"/>
              <a:t>(Nur in Geräten der FW in Österreich)</a:t>
            </a:r>
          </a:p>
          <a:p>
            <a:pPr marL="717550" lvl="2"/>
            <a:r>
              <a:rPr lang="de-DE" sz="3200" b="1" dirty="0"/>
              <a:t>FEUERWEHR 1 </a:t>
            </a:r>
            <a:r>
              <a:rPr lang="de-DE" sz="2000" b="1" dirty="0"/>
              <a:t>(Auch in anderen BOS Geräten)</a:t>
            </a:r>
          </a:p>
          <a:p>
            <a:pPr marL="717550" lvl="2"/>
            <a:r>
              <a:rPr lang="de-DE" sz="3200" b="1" dirty="0"/>
              <a:t>FEUERWEHR 2 </a:t>
            </a:r>
            <a:r>
              <a:rPr lang="de-DE" sz="2000" b="1" dirty="0"/>
              <a:t>(Auch in anderen BOS Geräten)</a:t>
            </a:r>
          </a:p>
          <a:p>
            <a:pPr marL="488950" lvl="2" indent="0">
              <a:buNone/>
            </a:pPr>
            <a:br>
              <a:rPr lang="de-DE" sz="3200" b="1" dirty="0"/>
            </a:br>
            <a:r>
              <a:rPr lang="de-DE" sz="3200" b="1" dirty="0"/>
              <a:t>Drei  FEUERWEHR DMO Frequenzen </a:t>
            </a:r>
            <a:br>
              <a:rPr lang="de-DE" sz="3200" b="1" dirty="0"/>
            </a:br>
            <a:r>
              <a:rPr lang="de-DE" sz="3200" b="1" dirty="0"/>
              <a:t>für </a:t>
            </a:r>
            <a:r>
              <a:rPr lang="de-DE" sz="3200" b="1" dirty="0">
                <a:solidFill>
                  <a:srgbClr val="FF0000"/>
                </a:solidFill>
              </a:rPr>
              <a:t>ganz Österreich!</a:t>
            </a:r>
            <a:endParaRPr lang="de-DE" sz="2800" b="1" dirty="0"/>
          </a:p>
          <a:p>
            <a:pPr lvl="2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6159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04" y="843391"/>
            <a:ext cx="6498705" cy="571281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1000" sy="10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561" y="-46184"/>
            <a:ext cx="7499176" cy="1143000"/>
          </a:xfrm>
        </p:spPr>
        <p:txBody>
          <a:bodyPr/>
          <a:lstStyle/>
          <a:p>
            <a:r>
              <a:rPr lang="de-AT" dirty="0"/>
              <a:t>DMO-NOTFUNK FW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01280" y="6021289"/>
            <a:ext cx="21955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50" b="1" dirty="0"/>
              <a:t>Schematische Darstellung!</a:t>
            </a:r>
          </a:p>
        </p:txBody>
      </p:sp>
      <p:pic>
        <p:nvPicPr>
          <p:cNvPr id="16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4144" y="4070423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96453" y="3464242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Gerade Verbindung mit Pfeil 23"/>
          <p:cNvCxnSpPr/>
          <p:nvPr/>
        </p:nvCxnSpPr>
        <p:spPr>
          <a:xfrm flipH="1" flipV="1">
            <a:off x="7372334" y="3157697"/>
            <a:ext cx="244442" cy="86248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5957191" y="4385045"/>
            <a:ext cx="1571716" cy="43665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 flipV="1">
            <a:off x="5311199" y="4033201"/>
            <a:ext cx="201040" cy="35184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 flipV="1">
            <a:off x="4813800" y="4433066"/>
            <a:ext cx="667501" cy="16787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bgerundetes Rechteck 78"/>
          <p:cNvSpPr/>
          <p:nvPr/>
        </p:nvSpPr>
        <p:spPr>
          <a:xfrm>
            <a:off x="6989827" y="2813622"/>
            <a:ext cx="670583" cy="3169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LWZ </a:t>
            </a:r>
            <a:endParaRPr lang="de-AT" sz="1600" b="1" dirty="0"/>
          </a:p>
        </p:txBody>
      </p:sp>
      <p:cxnSp>
        <p:nvCxnSpPr>
          <p:cNvPr id="51" name="Gerade Verbindung mit Pfeil 50"/>
          <p:cNvCxnSpPr>
            <a:stCxn id="20" idx="2"/>
          </p:cNvCxnSpPr>
          <p:nvPr/>
        </p:nvCxnSpPr>
        <p:spPr>
          <a:xfrm flipH="1">
            <a:off x="4878514" y="4084234"/>
            <a:ext cx="296302" cy="18216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:\Cliparts\CLIPARTS CD 2\Ordner B\B02 Fahrzeuge\B02-014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1293" y="4873769"/>
            <a:ext cx="838393" cy="342581"/>
          </a:xfrm>
          <a:prstGeom prst="rect">
            <a:avLst/>
          </a:prstGeom>
          <a:noFill/>
        </p:spPr>
      </p:pic>
      <p:pic>
        <p:nvPicPr>
          <p:cNvPr id="22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42392" y="3813072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60957" y="4123069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lke 10"/>
          <p:cNvSpPr/>
          <p:nvPr/>
        </p:nvSpPr>
        <p:spPr>
          <a:xfrm>
            <a:off x="4279555" y="3474932"/>
            <a:ext cx="1800200" cy="1495440"/>
          </a:xfrm>
          <a:prstGeom prst="cloud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B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62795" y="1244454"/>
            <a:ext cx="303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00B050"/>
                </a:solidFill>
              </a:rPr>
              <a:t>DMO-FEUERWEHR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837828" y="1692719"/>
            <a:ext cx="864096" cy="18676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6088315" y="58578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DMO-NOTFUNK FW</a:t>
            </a:r>
          </a:p>
        </p:txBody>
      </p:sp>
    </p:spTree>
    <p:extLst>
      <p:ext uri="{BB962C8B-B14F-4D97-AF65-F5344CB8AC3E}">
        <p14:creationId xmlns:p14="http://schemas.microsoft.com/office/powerpoint/2010/main" val="18112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1" grpId="0" animBg="1"/>
      <p:bldP spid="11" grpId="1" animBg="1"/>
      <p:bldP spid="12" grpId="0"/>
      <p:bldP spid="12" grpId="1"/>
      <p:bldP spid="3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06526" y="260648"/>
            <a:ext cx="7499176" cy="1066130"/>
          </a:xfrm>
        </p:spPr>
        <p:txBody>
          <a:bodyPr/>
          <a:lstStyle/>
          <a:p>
            <a:r>
              <a:rPr lang="de-DE" dirty="0"/>
              <a:t>10 min.  PAUSE</a:t>
            </a:r>
            <a:endParaRPr lang="de-AT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667508" y="1313028"/>
            <a:ext cx="8856984" cy="48959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000" dirty="0"/>
              <a:t>Umfrage zu den bisher behandelten Themen wird von BI </a:t>
            </a:r>
            <a:r>
              <a:rPr lang="de-DE" sz="2000" dirty="0" err="1"/>
              <a:t>Pree</a:t>
            </a:r>
            <a:r>
              <a:rPr lang="de-DE" sz="2000" dirty="0"/>
              <a:t> gestartet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000" dirty="0"/>
              <a:t> 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000" dirty="0"/>
              <a:t>danach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Geräte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Beschaffung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Servicecenter Digitalfunk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Sprechfunkordnung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Richtlinie Digitalfunk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Einsatztaktik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trike="sngStrike" dirty="0"/>
              <a:t>Übergabe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/>
              <a:t>Praxis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885201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3592" y="571009"/>
            <a:ext cx="8262982" cy="9857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z="3203" spc="-28" dirty="0"/>
              <a:t>Wie und Wo kann ich Funkgeräte und das benötigte Zubehör kaufen?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514523" y="2276872"/>
            <a:ext cx="1008112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866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/>
                <a:cs typeface="Arial"/>
              </a:rPr>
              <a:t>Funkgeräte und das notwendige Zubehör können nur über das Modul Sybos-Beschaffung bestellt werden.</a:t>
            </a:r>
          </a:p>
          <a:p>
            <a:pPr marL="354866" indent="-342900">
              <a:buFont typeface="Arial" panose="020B0604020202020204" pitchFamily="34" charset="0"/>
              <a:buChar char="•"/>
            </a:pPr>
            <a:endParaRPr lang="de-AT" sz="2400" dirty="0">
              <a:latin typeface="Arial"/>
              <a:cs typeface="Arial"/>
            </a:endParaRPr>
          </a:p>
          <a:p>
            <a:pPr marL="354866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/>
                <a:cs typeface="Arial"/>
              </a:rPr>
              <a:t>Alle Funkgeräte müssen in Oberösterreich in der Servicestelle Digitalfunk abgeholt werden (Versand nicht erlaubt!)</a:t>
            </a:r>
          </a:p>
          <a:p>
            <a:pPr marL="354866" indent="-342900">
              <a:buFont typeface="Arial" panose="020B0604020202020204" pitchFamily="34" charset="0"/>
              <a:buChar char="•"/>
            </a:pPr>
            <a:endParaRPr lang="de-AT" sz="2400" dirty="0">
              <a:latin typeface="Arial"/>
              <a:cs typeface="Arial"/>
            </a:endParaRPr>
          </a:p>
          <a:p>
            <a:pPr marL="354866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/>
                <a:cs typeface="Arial"/>
              </a:rPr>
              <a:t>Funkgeräte können nur über die Servicestelle Digitalfunk bezogen werden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8930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3552" y="620688"/>
            <a:ext cx="8262982" cy="10468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pc="-28" dirty="0"/>
              <a:t>Servicestelle Digitalfunk im LFK</a:t>
            </a:r>
            <a:br>
              <a:rPr lang="de-AT" sz="3203" spc="-28" dirty="0"/>
            </a:br>
            <a:r>
              <a:rPr lang="de-AT" sz="3203" spc="-28" dirty="0"/>
              <a:t>„Programmierstraße“</a:t>
            </a:r>
            <a:endParaRPr sz="3203" spc="-28" dirty="0"/>
          </a:p>
        </p:txBody>
      </p:sp>
      <p:sp>
        <p:nvSpPr>
          <p:cNvPr id="8" name="object 4"/>
          <p:cNvSpPr txBox="1"/>
          <p:nvPr/>
        </p:nvSpPr>
        <p:spPr>
          <a:xfrm>
            <a:off x="1343472" y="2204864"/>
            <a:ext cx="10225136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 lvl="2"/>
            <a:r>
              <a:rPr lang="de-AT" sz="3200" dirty="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 Geräte (außer Exekutive) in OÖ werden über LFK programmiert, ins System eingebracht und  ausgeliefert</a:t>
            </a:r>
          </a:p>
          <a:p>
            <a:pPr marL="11966" algn="ctr"/>
            <a:endParaRPr lang="de-AT" dirty="0">
              <a:latin typeface="Arial"/>
              <a:cs typeface="Arial"/>
              <a:hlinkClick r:id="rId3"/>
            </a:endParaRPr>
          </a:p>
          <a:p>
            <a:pPr marL="11966" algn="ctr"/>
            <a:r>
              <a:rPr lang="de-AT" sz="3200" dirty="0">
                <a:latin typeface="Arial"/>
                <a:cs typeface="Arial"/>
                <a:hlinkClick r:id="rId3"/>
              </a:rPr>
              <a:t>Kontakt per Email bevorzugt: digitalfunk@ooelfv.at</a:t>
            </a:r>
            <a:endParaRPr lang="de-AT" sz="3200" dirty="0">
              <a:latin typeface="Arial"/>
              <a:cs typeface="Arial"/>
            </a:endParaRPr>
          </a:p>
          <a:p>
            <a:pPr marL="354866" indent="-342900" algn="ctr">
              <a:buFont typeface="Arial" panose="020B0604020202020204" pitchFamily="34" charset="0"/>
              <a:buChar char="•"/>
            </a:pPr>
            <a:endParaRPr lang="de-AT" dirty="0">
              <a:latin typeface="Arial"/>
              <a:cs typeface="Arial"/>
            </a:endParaRPr>
          </a:p>
          <a:p>
            <a:pPr marL="174625" lvl="2" algn="ctr">
              <a:spcBef>
                <a:spcPts val="1200"/>
              </a:spcBef>
            </a:pPr>
            <a:r>
              <a:rPr lang="de-AT" sz="3200" dirty="0">
                <a:latin typeface="Arial"/>
                <a:cs typeface="Arial"/>
              </a:rPr>
              <a:t>Anrufe bitte erst nach Einsichtnahme im Wiki…….</a:t>
            </a:r>
          </a:p>
          <a:p>
            <a:pPr marL="174625" lvl="2" indent="750888"/>
            <a:r>
              <a:rPr lang="de-AT" sz="3200" dirty="0">
                <a:latin typeface="Arial"/>
                <a:cs typeface="Arial"/>
              </a:rPr>
              <a:t>Dann natürlich gerne!</a:t>
            </a:r>
          </a:p>
          <a:p>
            <a:pPr marL="174625" lvl="2" indent="750888"/>
            <a:r>
              <a:rPr lang="de-AT" sz="3200" dirty="0">
                <a:latin typeface="Arial"/>
                <a:cs typeface="Arial"/>
              </a:rPr>
              <a:t>Bitte um Verständnis!</a:t>
            </a:r>
            <a:endParaRPr sz="188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7866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9616" y="830178"/>
            <a:ext cx="8262982" cy="4928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sz="3203" spc="-28" dirty="0"/>
              <a:t>Komponente</a:t>
            </a:r>
            <a:r>
              <a:rPr sz="3203" spc="-24" dirty="0"/>
              <a:t>n</a:t>
            </a:r>
            <a:r>
              <a:rPr sz="3203" spc="108" dirty="0">
                <a:latin typeface="Times New Roman"/>
                <a:cs typeface="Times New Roman"/>
              </a:rPr>
              <a:t> </a:t>
            </a:r>
            <a:r>
              <a:rPr sz="3203" spc="-28" dirty="0"/>
              <a:t>BBG-Auss</a:t>
            </a:r>
            <a:r>
              <a:rPr sz="3203" spc="-24" dirty="0"/>
              <a:t>chreibung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512" y="1644556"/>
            <a:ext cx="5328591" cy="468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/>
            <a:r>
              <a:rPr sz="2638" spc="118" dirty="0">
                <a:latin typeface="Wingdings"/>
                <a:cs typeface="Wingdings"/>
              </a:rPr>
              <a:t></a:t>
            </a:r>
            <a:r>
              <a:rPr sz="2638" spc="-19" dirty="0">
                <a:latin typeface="Arial"/>
                <a:cs typeface="Arial"/>
              </a:rPr>
              <a:t>Pak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71" dirty="0">
                <a:latin typeface="Times New Roman"/>
                <a:cs typeface="Times New Roman"/>
              </a:rPr>
              <a:t> </a:t>
            </a:r>
            <a:r>
              <a:rPr sz="2638" spc="-33" dirty="0">
                <a:latin typeface="Arial"/>
                <a:cs typeface="Arial"/>
              </a:rPr>
              <a:t>H</a:t>
            </a:r>
            <a:r>
              <a:rPr sz="2638" spc="-24" dirty="0">
                <a:latin typeface="Arial"/>
                <a:cs typeface="Arial"/>
              </a:rPr>
              <a:t>a</a:t>
            </a:r>
            <a:r>
              <a:rPr sz="2638" spc="-15" dirty="0">
                <a:latin typeface="Arial"/>
                <a:cs typeface="Arial"/>
              </a:rPr>
              <a:t>n</a:t>
            </a:r>
            <a:r>
              <a:rPr sz="2638" spc="-19" dirty="0">
                <a:latin typeface="Arial"/>
                <a:cs typeface="Arial"/>
              </a:rPr>
              <a:t>df</a:t>
            </a:r>
            <a:r>
              <a:rPr sz="2638" spc="-9" dirty="0">
                <a:latin typeface="Arial"/>
                <a:cs typeface="Arial"/>
              </a:rPr>
              <a:t>u</a:t>
            </a:r>
            <a:r>
              <a:rPr sz="2638" spc="-24" dirty="0">
                <a:latin typeface="Arial"/>
                <a:cs typeface="Arial"/>
              </a:rPr>
              <a:t>n</a:t>
            </a:r>
            <a:r>
              <a:rPr sz="2638" spc="-9" dirty="0">
                <a:latin typeface="Arial"/>
                <a:cs typeface="Arial"/>
              </a:rPr>
              <a:t>k</a:t>
            </a:r>
            <a:r>
              <a:rPr sz="2638" spc="-24" dirty="0">
                <a:latin typeface="Arial"/>
                <a:cs typeface="Arial"/>
              </a:rPr>
              <a:t>g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r</a:t>
            </a:r>
            <a:r>
              <a:rPr sz="2638" spc="-15" dirty="0">
                <a:latin typeface="Arial"/>
                <a:cs typeface="Arial"/>
              </a:rPr>
              <a:t>ä</a:t>
            </a:r>
            <a:r>
              <a:rPr sz="2638" spc="-9" dirty="0">
                <a:latin typeface="Arial"/>
                <a:cs typeface="Arial"/>
              </a:rPr>
              <a:t>t</a:t>
            </a:r>
            <a:endParaRPr sz="2638" dirty="0">
              <a:latin typeface="Arial"/>
              <a:cs typeface="Arial"/>
            </a:endParaRPr>
          </a:p>
          <a:p>
            <a:pPr marL="686880" indent="-251133">
              <a:spcBef>
                <a:spcPts val="1286"/>
              </a:spcBef>
            </a:pPr>
            <a:r>
              <a:rPr sz="1885" dirty="0">
                <a:latin typeface="Wingdings"/>
                <a:cs typeface="Wingdings"/>
              </a:rPr>
              <a:t></a:t>
            </a:r>
            <a:r>
              <a:rPr sz="1885" spc="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MT</a:t>
            </a:r>
            <a:r>
              <a:rPr sz="1885" spc="-15" dirty="0">
                <a:latin typeface="Arial"/>
                <a:cs typeface="Arial"/>
              </a:rPr>
              <a:t>P</a:t>
            </a:r>
            <a:r>
              <a:rPr sz="1885" spc="-5" dirty="0">
                <a:latin typeface="Arial"/>
                <a:cs typeface="Arial"/>
              </a:rPr>
              <a:t>3550</a:t>
            </a:r>
            <a:endParaRPr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TE</a:t>
            </a:r>
            <a:r>
              <a:rPr sz="1885" spc="-15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2</a:t>
            </a:r>
            <a:r>
              <a:rPr sz="1885" spc="56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So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dirty="0">
                <a:latin typeface="Arial"/>
                <a:cs typeface="Arial"/>
              </a:rPr>
              <a:t>tware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An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enne</a:t>
            </a:r>
            <a:endParaRPr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Li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hium</a:t>
            </a:r>
            <a:r>
              <a:rPr sz="1885" dirty="0">
                <a:latin typeface="Arial"/>
                <a:cs typeface="Arial"/>
              </a:rPr>
              <a:t>-Ionen</a:t>
            </a:r>
            <a:r>
              <a:rPr sz="1885" spc="5" dirty="0">
                <a:latin typeface="Times New Roman"/>
                <a:cs typeface="Times New Roman"/>
              </a:rPr>
              <a:t> </a:t>
            </a:r>
            <a:r>
              <a:rPr sz="1885" spc="-9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k</a:t>
            </a:r>
            <a:r>
              <a:rPr sz="1885" spc="5" dirty="0">
                <a:latin typeface="Arial"/>
                <a:cs typeface="Arial"/>
              </a:rPr>
              <a:t>k</a:t>
            </a:r>
            <a:r>
              <a:rPr sz="1885" dirty="0">
                <a:latin typeface="Arial"/>
                <a:cs typeface="Arial"/>
              </a:rPr>
              <a:t>u</a:t>
            </a:r>
            <a:r>
              <a:rPr sz="1885" spc="33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1.700</a:t>
            </a:r>
            <a:r>
              <a:rPr sz="1885" spc="-9" dirty="0">
                <a:latin typeface="Arial"/>
                <a:cs typeface="Arial"/>
              </a:rPr>
              <a:t>mA</a:t>
            </a:r>
            <a:r>
              <a:rPr sz="1885" dirty="0">
                <a:latin typeface="Arial"/>
                <a:cs typeface="Arial"/>
              </a:rPr>
              <a:t>h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 err="1">
                <a:latin typeface="Arial"/>
                <a:cs typeface="Arial"/>
              </a:rPr>
              <a:t>R</a:t>
            </a:r>
            <a:r>
              <a:rPr sz="1885" dirty="0" err="1">
                <a:latin typeface="Arial"/>
                <a:cs typeface="Arial"/>
              </a:rPr>
              <a:t>e</a:t>
            </a:r>
            <a:r>
              <a:rPr sz="1885" spc="-5" dirty="0" err="1">
                <a:latin typeface="Arial"/>
                <a:cs typeface="Arial"/>
              </a:rPr>
              <a:t>is</a:t>
            </a:r>
            <a:r>
              <a:rPr sz="1885" dirty="0" err="1">
                <a:latin typeface="Arial"/>
                <a:cs typeface="Arial"/>
              </a:rPr>
              <a:t>e</a:t>
            </a:r>
            <a:r>
              <a:rPr sz="1885" spc="-5" dirty="0" err="1">
                <a:latin typeface="Arial"/>
                <a:cs typeface="Arial"/>
              </a:rPr>
              <a:t>lade</a:t>
            </a:r>
            <a:r>
              <a:rPr sz="1885" dirty="0" err="1">
                <a:latin typeface="Arial"/>
                <a:cs typeface="Arial"/>
              </a:rPr>
              <a:t>g</a:t>
            </a:r>
            <a:r>
              <a:rPr sz="1885" spc="-5" dirty="0" err="1">
                <a:latin typeface="Arial"/>
                <a:cs typeface="Arial"/>
              </a:rPr>
              <a:t>e</a:t>
            </a:r>
            <a:r>
              <a:rPr sz="1885" dirty="0" err="1">
                <a:latin typeface="Arial"/>
                <a:cs typeface="Arial"/>
              </a:rPr>
              <a:t>r</a:t>
            </a:r>
            <a:r>
              <a:rPr sz="1885" spc="-5" dirty="0" err="1">
                <a:latin typeface="Arial"/>
                <a:cs typeface="Arial"/>
              </a:rPr>
              <a:t>ät</a:t>
            </a:r>
            <a:r>
              <a:rPr lang="de-AT" sz="1885" spc="-5" dirty="0">
                <a:latin typeface="Arial"/>
                <a:cs typeface="Arial"/>
              </a:rPr>
              <a:t> </a:t>
            </a:r>
            <a:r>
              <a:rPr lang="de-AT" sz="1800" spc="-5" dirty="0">
                <a:latin typeface="Arial"/>
                <a:cs typeface="Arial"/>
              </a:rPr>
              <a:t>(</a:t>
            </a:r>
            <a:r>
              <a:rPr lang="de-AT" sz="1800" u="sng" spc="-5" dirty="0">
                <a:latin typeface="Arial"/>
                <a:cs typeface="Arial"/>
              </a:rPr>
              <a:t>nicht</a:t>
            </a:r>
            <a:r>
              <a:rPr lang="de-AT" sz="1800" spc="-5" dirty="0">
                <a:latin typeface="Arial"/>
                <a:cs typeface="Arial"/>
              </a:rPr>
              <a:t> einsatztauglich!)</a:t>
            </a:r>
            <a:endParaRPr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GP</a:t>
            </a:r>
            <a:r>
              <a:rPr sz="1885" spc="-9" dirty="0">
                <a:latin typeface="Arial"/>
                <a:cs typeface="Arial"/>
              </a:rPr>
              <a:t>S</a:t>
            </a:r>
            <a:r>
              <a:rPr sz="1885" dirty="0">
                <a:latin typeface="Arial"/>
                <a:cs typeface="Arial"/>
              </a:rPr>
              <a:t>-</a:t>
            </a:r>
            <a:r>
              <a:rPr sz="1885" dirty="0" err="1">
                <a:latin typeface="Arial"/>
                <a:cs typeface="Arial"/>
              </a:rPr>
              <a:t>Fun</a:t>
            </a:r>
            <a:r>
              <a:rPr sz="1885" spc="5" dirty="0" err="1">
                <a:latin typeface="Arial"/>
                <a:cs typeface="Arial"/>
              </a:rPr>
              <a:t>k</a:t>
            </a:r>
            <a:r>
              <a:rPr sz="1885" dirty="0" err="1">
                <a:latin typeface="Arial"/>
                <a:cs typeface="Arial"/>
              </a:rPr>
              <a:t>tion</a:t>
            </a:r>
            <a:endParaRPr lang="de-DE"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ACHTUNG</a:t>
            </a:r>
            <a:r>
              <a:rPr lang="de-DE" sz="1885" dirty="0">
                <a:latin typeface="Arial"/>
                <a:cs typeface="Arial"/>
              </a:rPr>
              <a:t>: 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Gü</a:t>
            </a:r>
            <a:r>
              <a:rPr lang="de-DE" sz="1885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tel</a:t>
            </a:r>
            <a:r>
              <a:rPr lang="de-DE" sz="1885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de-DE" sz="1885" spc="-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vor</a:t>
            </a:r>
            <a:r>
              <a:rPr lang="de-DE" sz="1885" spc="-9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ich</a:t>
            </a:r>
            <a:r>
              <a:rPr lang="de-DE" sz="1885" spc="-9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ung (wird </a:t>
            </a:r>
            <a:r>
              <a:rPr lang="de-DE" sz="1885" u="sng" spc="-5" dirty="0">
                <a:solidFill>
                  <a:srgbClr val="FF0000"/>
                </a:solidFill>
                <a:latin typeface="Arial"/>
                <a:cs typeface="Arial"/>
              </a:rPr>
              <a:t>nicht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 vom Land finanziert)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latin typeface="Arial"/>
                <a:cs typeface="Arial"/>
              </a:rPr>
              <a:t>Obligat: Kennzeichnungsring</a:t>
            </a:r>
            <a:br>
              <a:rPr lang="de-DE" sz="1885" dirty="0">
                <a:latin typeface="Arial"/>
                <a:cs typeface="Arial"/>
              </a:rPr>
            </a:br>
            <a:r>
              <a:rPr lang="de-DE" sz="1885" dirty="0">
                <a:latin typeface="Arial"/>
                <a:cs typeface="Arial"/>
              </a:rPr>
              <a:t>Feuerwehr „ROT“</a:t>
            </a:r>
          </a:p>
          <a:p>
            <a:pPr marL="435576">
              <a:spcBef>
                <a:spcPts val="905"/>
              </a:spcBef>
              <a:tabLst>
                <a:tab pos="686870" algn="l"/>
              </a:tabLst>
            </a:pPr>
            <a:endParaRPr sz="1885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1864" y="1665697"/>
            <a:ext cx="1701558" cy="2936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27218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2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EA613-0285-4A2A-A4B5-02C171F9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476672"/>
            <a:ext cx="10729191" cy="1143000"/>
          </a:xfrm>
        </p:spPr>
        <p:txBody>
          <a:bodyPr/>
          <a:lstStyle/>
          <a:p>
            <a:r>
              <a:rPr lang="de-AT" sz="2000" dirty="0"/>
              <a:t>Regelungen für die Zuteilung der vom Land OÖ zur Verfügung gestellten Geräte </a:t>
            </a:r>
            <a:br>
              <a:rPr lang="de-AT" sz="2000" dirty="0"/>
            </a:br>
            <a:r>
              <a:rPr lang="de-AT" sz="2000" dirty="0"/>
              <a:t>auf Basis der „Empfehlung Ausstattung Digitalfunk“ des LFK OÖ </a:t>
            </a:r>
            <a:br>
              <a:rPr lang="de-AT" sz="2000" dirty="0"/>
            </a:br>
            <a:r>
              <a:rPr lang="de-AT" sz="2000" dirty="0"/>
              <a:t>und weitere Regelungen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E160B63-CF19-4ABD-92AB-7B95C1F23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568" y="1772816"/>
            <a:ext cx="7132427" cy="473480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D032EC-95FB-4D18-AD23-1309A2D06668}"/>
              </a:ext>
            </a:extLst>
          </p:cNvPr>
          <p:cNvSpPr txBox="1"/>
          <p:nvPr/>
        </p:nvSpPr>
        <p:spPr>
          <a:xfrm rot="859932">
            <a:off x="10272464" y="3356992"/>
            <a:ext cx="1346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im  Wiki!</a:t>
            </a:r>
          </a:p>
        </p:txBody>
      </p:sp>
    </p:spTree>
    <p:extLst>
      <p:ext uri="{BB962C8B-B14F-4D97-AF65-F5344CB8AC3E}">
        <p14:creationId xmlns:p14="http://schemas.microsoft.com/office/powerpoint/2010/main" val="37424241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1624" y="830178"/>
            <a:ext cx="8262982" cy="4928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sz="3203" spc="-28" dirty="0"/>
              <a:t>Komponente</a:t>
            </a:r>
            <a:r>
              <a:rPr sz="3203" spc="-24" dirty="0"/>
              <a:t>n</a:t>
            </a:r>
            <a:r>
              <a:rPr sz="3203" spc="108" dirty="0">
                <a:latin typeface="Times New Roman"/>
                <a:cs typeface="Times New Roman"/>
              </a:rPr>
              <a:t> </a:t>
            </a:r>
            <a:r>
              <a:rPr sz="3203" spc="-28" dirty="0"/>
              <a:t>BBG-Auss</a:t>
            </a:r>
            <a:r>
              <a:rPr sz="3203" spc="-24" dirty="0"/>
              <a:t>chreibung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5846" y="1644556"/>
            <a:ext cx="4928179" cy="468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/>
            <a:r>
              <a:rPr sz="2638" spc="118" dirty="0">
                <a:latin typeface="Wingdings"/>
                <a:cs typeface="Wingdings"/>
              </a:rPr>
              <a:t></a:t>
            </a:r>
            <a:r>
              <a:rPr sz="2638" spc="-19" dirty="0">
                <a:latin typeface="Arial"/>
                <a:cs typeface="Arial"/>
              </a:rPr>
              <a:t>Pak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71" dirty="0">
                <a:latin typeface="Times New Roman"/>
                <a:cs typeface="Times New Roman"/>
              </a:rPr>
              <a:t> </a:t>
            </a:r>
            <a:r>
              <a:rPr sz="2638" spc="-15" dirty="0">
                <a:latin typeface="Arial"/>
                <a:cs typeface="Arial"/>
              </a:rPr>
              <a:t>Mobilfunkg</a:t>
            </a:r>
            <a:r>
              <a:rPr sz="2638" spc="-24" dirty="0">
                <a:latin typeface="Arial"/>
                <a:cs typeface="Arial"/>
              </a:rPr>
              <a:t>e</a:t>
            </a:r>
            <a:r>
              <a:rPr sz="2638" spc="-5" dirty="0">
                <a:latin typeface="Arial"/>
                <a:cs typeface="Arial"/>
              </a:rPr>
              <a:t>r</a:t>
            </a:r>
            <a:r>
              <a:rPr sz="2638" spc="-24" dirty="0">
                <a:latin typeface="Arial"/>
                <a:cs typeface="Arial"/>
              </a:rPr>
              <a:t>ä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90" dirty="0">
                <a:latin typeface="Times New Roman"/>
                <a:cs typeface="Times New Roman"/>
              </a:rPr>
              <a:t> </a:t>
            </a:r>
            <a:r>
              <a:rPr sz="2638" spc="-9" dirty="0">
                <a:latin typeface="Arial"/>
                <a:cs typeface="Arial"/>
              </a:rPr>
              <a:t>(k</a:t>
            </a:r>
            <a:r>
              <a:rPr sz="2638" spc="-24" dirty="0">
                <a:latin typeface="Arial"/>
                <a:cs typeface="Arial"/>
              </a:rPr>
              <a:t>om</a:t>
            </a:r>
            <a:r>
              <a:rPr sz="2638" spc="-15" dirty="0">
                <a:latin typeface="Arial"/>
                <a:cs typeface="Arial"/>
              </a:rPr>
              <a:t>p</a:t>
            </a:r>
            <a:r>
              <a:rPr sz="2638" spc="-24" dirty="0">
                <a:latin typeface="Arial"/>
                <a:cs typeface="Arial"/>
              </a:rPr>
              <a:t>a</a:t>
            </a:r>
            <a:r>
              <a:rPr sz="2638" spc="-9" dirty="0">
                <a:latin typeface="Arial"/>
                <a:cs typeface="Arial"/>
              </a:rPr>
              <a:t>kt)</a:t>
            </a:r>
            <a:endParaRPr sz="2638" dirty="0">
              <a:latin typeface="Arial"/>
              <a:cs typeface="Arial"/>
            </a:endParaRPr>
          </a:p>
          <a:p>
            <a:pPr marL="435576">
              <a:spcBef>
                <a:spcPts val="1286"/>
              </a:spcBef>
            </a:pPr>
            <a:r>
              <a:rPr sz="1885" dirty="0">
                <a:latin typeface="Wingdings"/>
                <a:cs typeface="Wingdings"/>
              </a:rPr>
              <a:t></a:t>
            </a:r>
            <a:r>
              <a:rPr sz="1885" spc="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MT</a:t>
            </a:r>
            <a:r>
              <a:rPr sz="1885" spc="-9" dirty="0">
                <a:latin typeface="Arial"/>
                <a:cs typeface="Arial"/>
              </a:rPr>
              <a:t>M</a:t>
            </a:r>
            <a:r>
              <a:rPr sz="1885" spc="-5" dirty="0">
                <a:latin typeface="Arial"/>
                <a:cs typeface="Arial"/>
              </a:rPr>
              <a:t>5400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TE</a:t>
            </a:r>
            <a:r>
              <a:rPr sz="1885" spc="-15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2</a:t>
            </a:r>
            <a:r>
              <a:rPr sz="1885" spc="56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So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dirty="0">
                <a:latin typeface="Arial"/>
                <a:cs typeface="Arial"/>
              </a:rPr>
              <a:t>tware</a:t>
            </a: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3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Me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Ba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dirty="0">
                <a:latin typeface="Arial"/>
                <a:cs typeface="Arial"/>
              </a:rPr>
              <a:t>terielad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k</a:t>
            </a:r>
            <a:r>
              <a:rPr sz="1885" spc="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bel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Handmik</a:t>
            </a:r>
            <a:r>
              <a:rPr sz="1885" spc="5" dirty="0">
                <a:latin typeface="Arial"/>
                <a:cs typeface="Arial"/>
              </a:rPr>
              <a:t>r</a:t>
            </a:r>
            <a:r>
              <a:rPr sz="1885" spc="-5" dirty="0">
                <a:latin typeface="Arial"/>
                <a:cs typeface="Arial"/>
              </a:rPr>
              <a:t>ofon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DI</a:t>
            </a:r>
            <a:r>
              <a:rPr sz="1885" dirty="0">
                <a:latin typeface="Arial"/>
                <a:cs typeface="Arial"/>
              </a:rPr>
              <a:t>N</a:t>
            </a:r>
            <a:r>
              <a:rPr sz="1885" spc="43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H</a:t>
            </a:r>
            <a:r>
              <a:rPr sz="188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lterung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GP</a:t>
            </a:r>
            <a:r>
              <a:rPr sz="1885" spc="-9" dirty="0">
                <a:latin typeface="Arial"/>
                <a:cs typeface="Arial"/>
              </a:rPr>
              <a:t>S</a:t>
            </a:r>
            <a:r>
              <a:rPr sz="1885" dirty="0">
                <a:latin typeface="Arial"/>
                <a:cs typeface="Arial"/>
              </a:rPr>
              <a:t>-</a:t>
            </a:r>
            <a:r>
              <a:rPr sz="1885" dirty="0" err="1">
                <a:latin typeface="Arial"/>
                <a:cs typeface="Arial"/>
              </a:rPr>
              <a:t>Fun</a:t>
            </a:r>
            <a:r>
              <a:rPr sz="1885" spc="5" dirty="0" err="1">
                <a:latin typeface="Arial"/>
                <a:cs typeface="Arial"/>
              </a:rPr>
              <a:t>k</a:t>
            </a:r>
            <a:r>
              <a:rPr sz="1885" dirty="0" err="1">
                <a:latin typeface="Arial"/>
                <a:cs typeface="Arial"/>
              </a:rPr>
              <a:t>tio</a:t>
            </a:r>
            <a:r>
              <a:rPr lang="de-AT" sz="1885" dirty="0">
                <a:latin typeface="Arial"/>
                <a:cs typeface="Arial"/>
              </a:rPr>
              <a:t>n</a:t>
            </a:r>
            <a:endParaRPr lang="de-DE"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Obligat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: Zubehörstecker (muss extra angekauft werden)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C40404"/>
                </a:solidFill>
                <a:highlight>
                  <a:srgbClr val="FFFF00"/>
                </a:highlight>
                <a:latin typeface="Arial"/>
                <a:cs typeface="Arial"/>
              </a:rPr>
              <a:t>EXTRA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: Lautsprecher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Optional</a:t>
            </a:r>
            <a:r>
              <a:rPr lang="de-DE" sz="1885" spc="33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statt</a:t>
            </a:r>
            <a:r>
              <a:rPr lang="de-DE" sz="1885" spc="15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ex</a:t>
            </a:r>
            <a:r>
              <a:rPr lang="de-DE" sz="1885" spc="-9" dirty="0">
                <a:solidFill>
                  <a:srgbClr val="C40404"/>
                </a:solidFill>
                <a:latin typeface="Arial"/>
                <a:cs typeface="Arial"/>
              </a:rPr>
              <a:t>t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e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ne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lang="de-DE" sz="1885" spc="28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LS:</a:t>
            </a:r>
            <a:endParaRPr lang="de-DE" sz="1885" dirty="0">
              <a:latin typeface="Arial"/>
              <a:cs typeface="Arial"/>
            </a:endParaRPr>
          </a:p>
          <a:p>
            <a:pPr marL="686880" indent="-251133"/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Lautspreche</a:t>
            </a:r>
            <a:r>
              <a:rPr lang="de-DE" sz="1885" spc="-9" dirty="0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lang="de-DE" sz="1885" spc="-15" dirty="0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ikrofon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4272" y="2275961"/>
            <a:ext cx="3292551" cy="2413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7006271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9616" y="830178"/>
            <a:ext cx="8262982" cy="4928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sz="3203" spc="-28" dirty="0"/>
              <a:t>Komponente</a:t>
            </a:r>
            <a:r>
              <a:rPr sz="3203" spc="-24" dirty="0"/>
              <a:t>n</a:t>
            </a:r>
            <a:r>
              <a:rPr sz="3203" spc="108" dirty="0">
                <a:latin typeface="Times New Roman"/>
                <a:cs typeface="Times New Roman"/>
              </a:rPr>
              <a:t> </a:t>
            </a:r>
            <a:r>
              <a:rPr sz="3203" spc="-28" dirty="0"/>
              <a:t>BBG-Auss</a:t>
            </a:r>
            <a:r>
              <a:rPr sz="3203" spc="-24" dirty="0"/>
              <a:t>chreibung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458" y="1604351"/>
            <a:ext cx="5116044" cy="3116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/>
            <a:r>
              <a:rPr sz="2638" spc="118" dirty="0">
                <a:latin typeface="Wingdings"/>
                <a:cs typeface="Wingdings"/>
              </a:rPr>
              <a:t></a:t>
            </a:r>
            <a:r>
              <a:rPr sz="2638" spc="-19" dirty="0">
                <a:latin typeface="Arial"/>
                <a:cs typeface="Arial"/>
              </a:rPr>
              <a:t>Pak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71" dirty="0">
                <a:latin typeface="Times New Roman"/>
                <a:cs typeface="Times New Roman"/>
              </a:rPr>
              <a:t> </a:t>
            </a:r>
            <a:r>
              <a:rPr sz="2638" spc="-15" dirty="0">
                <a:latin typeface="Arial"/>
                <a:cs typeface="Arial"/>
              </a:rPr>
              <a:t>Mobilfunkg</a:t>
            </a:r>
            <a:r>
              <a:rPr sz="2638" spc="-24" dirty="0">
                <a:latin typeface="Arial"/>
                <a:cs typeface="Arial"/>
              </a:rPr>
              <a:t>e</a:t>
            </a:r>
            <a:r>
              <a:rPr sz="2638" spc="-5" dirty="0">
                <a:latin typeface="Arial"/>
                <a:cs typeface="Arial"/>
              </a:rPr>
              <a:t>r</a:t>
            </a:r>
            <a:r>
              <a:rPr sz="2638" spc="-24" dirty="0">
                <a:latin typeface="Arial"/>
                <a:cs typeface="Arial"/>
              </a:rPr>
              <a:t>ä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90" dirty="0">
                <a:latin typeface="Times New Roman"/>
                <a:cs typeface="Times New Roman"/>
              </a:rPr>
              <a:t> </a:t>
            </a:r>
            <a:r>
              <a:rPr sz="2638" spc="-9" dirty="0">
                <a:latin typeface="Arial"/>
                <a:cs typeface="Arial"/>
              </a:rPr>
              <a:t>(</a:t>
            </a:r>
            <a:r>
              <a:rPr sz="2638" spc="-15" dirty="0">
                <a:latin typeface="Arial"/>
                <a:cs typeface="Arial"/>
              </a:rPr>
              <a:t>a</a:t>
            </a:r>
            <a:r>
              <a:rPr sz="2638" spc="-24" dirty="0">
                <a:latin typeface="Arial"/>
                <a:cs typeface="Arial"/>
              </a:rPr>
              <a:t>b</a:t>
            </a:r>
            <a:r>
              <a:rPr sz="2638" spc="-15" dirty="0">
                <a:latin typeface="Arial"/>
                <a:cs typeface="Arial"/>
              </a:rPr>
              <a:t>g</a:t>
            </a:r>
            <a:r>
              <a:rPr sz="2638" spc="-24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s</a:t>
            </a:r>
            <a:r>
              <a:rPr sz="2638" spc="-19" dirty="0">
                <a:latin typeface="Arial"/>
                <a:cs typeface="Arial"/>
              </a:rPr>
              <a:t>et</a:t>
            </a:r>
            <a:r>
              <a:rPr sz="2638" spc="-5" dirty="0">
                <a:latin typeface="Arial"/>
                <a:cs typeface="Arial"/>
              </a:rPr>
              <a:t>z</a:t>
            </a:r>
            <a:r>
              <a:rPr sz="2638" spc="-9" dirty="0">
                <a:latin typeface="Arial"/>
                <a:cs typeface="Arial"/>
              </a:rPr>
              <a:t>t)</a:t>
            </a:r>
            <a:endParaRPr sz="2638" dirty="0">
              <a:latin typeface="Arial"/>
              <a:cs typeface="Arial"/>
            </a:endParaRPr>
          </a:p>
          <a:p>
            <a:pPr marL="686870" indent="-251294">
              <a:spcBef>
                <a:spcPts val="1060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MTM5400</a:t>
            </a:r>
            <a:r>
              <a:rPr sz="1885" spc="28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mit</a:t>
            </a:r>
            <a:r>
              <a:rPr sz="1885" spc="43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abge</a:t>
            </a:r>
            <a:r>
              <a:rPr sz="1885" spc="5" dirty="0">
                <a:latin typeface="Arial"/>
                <a:cs typeface="Arial"/>
              </a:rPr>
              <a:t>s</a:t>
            </a:r>
            <a:r>
              <a:rPr sz="1885" spc="-5" dirty="0">
                <a:latin typeface="Arial"/>
                <a:cs typeface="Arial"/>
              </a:rPr>
              <a:t>etz</a:t>
            </a:r>
            <a:r>
              <a:rPr sz="1885" spc="-15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m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Bedienk</a:t>
            </a:r>
            <a:r>
              <a:rPr sz="1885" spc="-5" dirty="0">
                <a:latin typeface="Arial"/>
                <a:cs typeface="Arial"/>
              </a:rPr>
              <a:t>opf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TE</a:t>
            </a:r>
            <a:r>
              <a:rPr sz="1885" spc="-15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2</a:t>
            </a:r>
            <a:r>
              <a:rPr sz="1885" spc="56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So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dirty="0">
                <a:latin typeface="Arial"/>
                <a:cs typeface="Arial"/>
              </a:rPr>
              <a:t>tware</a:t>
            </a: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3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Me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Ba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dirty="0">
                <a:latin typeface="Arial"/>
                <a:cs typeface="Arial"/>
              </a:rPr>
              <a:t>terielad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k</a:t>
            </a:r>
            <a:r>
              <a:rPr sz="1885" spc="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bel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H</a:t>
            </a:r>
            <a:r>
              <a:rPr sz="188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ndmi</a:t>
            </a:r>
            <a:r>
              <a:rPr sz="1885" spc="5" dirty="0">
                <a:latin typeface="Arial"/>
                <a:cs typeface="Arial"/>
              </a:rPr>
              <a:t>k</a:t>
            </a:r>
            <a:r>
              <a:rPr sz="1885" dirty="0">
                <a:latin typeface="Arial"/>
                <a:cs typeface="Arial"/>
              </a:rPr>
              <a:t>rofon</a:t>
            </a: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Montagebüg</a:t>
            </a:r>
            <a:r>
              <a:rPr sz="1885" spc="-5" dirty="0">
                <a:latin typeface="Arial"/>
                <a:cs typeface="Arial"/>
              </a:rPr>
              <a:t>el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H</a:t>
            </a:r>
            <a:r>
              <a:rPr sz="188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lterun</a:t>
            </a:r>
            <a:r>
              <a:rPr sz="1885" dirty="0">
                <a:latin typeface="Arial"/>
                <a:cs typeface="Arial"/>
              </a:rPr>
              <a:t>g</a:t>
            </a:r>
            <a:r>
              <a:rPr sz="1885" spc="33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für</a:t>
            </a:r>
            <a:r>
              <a:rPr sz="1885" spc="24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abg</a:t>
            </a:r>
            <a:r>
              <a:rPr sz="1885" spc="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s</a:t>
            </a:r>
            <a:r>
              <a:rPr sz="1885" spc="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tzten</a:t>
            </a:r>
            <a:r>
              <a:rPr sz="188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Bedienk</a:t>
            </a:r>
            <a:r>
              <a:rPr sz="1885" spc="-5" dirty="0">
                <a:latin typeface="Arial"/>
                <a:cs typeface="Arial"/>
              </a:rPr>
              <a:t>opf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7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Me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Kabel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spc="-5" dirty="0">
                <a:latin typeface="Arial"/>
                <a:cs typeface="Arial"/>
              </a:rPr>
              <a:t>ü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38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Verbind</a:t>
            </a:r>
            <a:r>
              <a:rPr sz="1885" spc="-5" dirty="0">
                <a:latin typeface="Arial"/>
                <a:cs typeface="Arial"/>
              </a:rPr>
              <a:t>un</a:t>
            </a:r>
            <a:r>
              <a:rPr sz="1885" dirty="0">
                <a:latin typeface="Arial"/>
                <a:cs typeface="Arial"/>
              </a:rPr>
              <a:t>g</a:t>
            </a:r>
            <a:r>
              <a:rPr sz="1885" spc="28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Bedienk</a:t>
            </a:r>
            <a:r>
              <a:rPr sz="1885" spc="-5" dirty="0">
                <a:latin typeface="Arial"/>
                <a:cs typeface="Arial"/>
              </a:rPr>
              <a:t>opf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3846" y="4736178"/>
            <a:ext cx="6368498" cy="1565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260" indent="-251294">
              <a:buFont typeface="Wingdings"/>
              <a:buChar char=""/>
              <a:tabLst>
                <a:tab pos="263260" algn="l"/>
              </a:tabLst>
            </a:pPr>
            <a:r>
              <a:rPr sz="1885" dirty="0">
                <a:latin typeface="Arial"/>
                <a:cs typeface="Arial"/>
              </a:rPr>
              <a:t>GP</a:t>
            </a:r>
            <a:r>
              <a:rPr sz="1885" spc="-9" dirty="0">
                <a:latin typeface="Arial"/>
                <a:cs typeface="Arial"/>
              </a:rPr>
              <a:t>S</a:t>
            </a:r>
            <a:r>
              <a:rPr sz="1885" dirty="0">
                <a:latin typeface="Arial"/>
                <a:cs typeface="Arial"/>
              </a:rPr>
              <a:t>-</a:t>
            </a:r>
            <a:r>
              <a:rPr sz="1885" dirty="0" err="1">
                <a:latin typeface="Arial"/>
                <a:cs typeface="Arial"/>
              </a:rPr>
              <a:t>Fun</a:t>
            </a:r>
            <a:r>
              <a:rPr sz="1885" spc="5" dirty="0" err="1">
                <a:latin typeface="Arial"/>
                <a:cs typeface="Arial"/>
              </a:rPr>
              <a:t>k</a:t>
            </a:r>
            <a:r>
              <a:rPr sz="1885" dirty="0" err="1">
                <a:latin typeface="Arial"/>
                <a:cs typeface="Arial"/>
              </a:rPr>
              <a:t>tion</a:t>
            </a:r>
            <a:endParaRPr lang="de-AT" sz="1885" dirty="0">
              <a:latin typeface="Arial"/>
              <a:cs typeface="Arial"/>
            </a:endParaRPr>
          </a:p>
          <a:p>
            <a:pPr marL="263260" indent="-251294"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C40404"/>
                </a:solidFill>
                <a:highlight>
                  <a:srgbClr val="FFFF00"/>
                </a:highlight>
                <a:latin typeface="Arial"/>
                <a:cs typeface="Arial"/>
              </a:rPr>
              <a:t>EXTRA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: Lautsprecher, GPS Maus</a:t>
            </a:r>
          </a:p>
          <a:p>
            <a:pPr marL="263260" indent="-251294">
              <a:buFont typeface="Wingdings"/>
              <a:buChar char=""/>
              <a:tabLst>
                <a:tab pos="263260" algn="l"/>
              </a:tabLst>
            </a:pPr>
            <a:r>
              <a:rPr lang="de-AT" sz="1885" dirty="0">
                <a:highlight>
                  <a:srgbClr val="FFFF00"/>
                </a:highlight>
                <a:latin typeface="Arial"/>
                <a:cs typeface="Arial"/>
              </a:rPr>
              <a:t>Obligat</a:t>
            </a:r>
            <a:r>
              <a:rPr lang="de-AT" sz="1885" dirty="0">
                <a:latin typeface="Arial"/>
                <a:cs typeface="Arial"/>
              </a:rPr>
              <a:t>: Zubehörstecker (muss extra angekauft werden)</a:t>
            </a:r>
            <a:endParaRPr sz="1885" dirty="0">
              <a:latin typeface="Arial"/>
              <a:cs typeface="Arial"/>
            </a:endParaRPr>
          </a:p>
          <a:p>
            <a:pPr marL="263260" indent="-251294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Optional</a:t>
            </a:r>
            <a:r>
              <a:rPr sz="1885" spc="33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statt</a:t>
            </a:r>
            <a:r>
              <a:rPr sz="1885" spc="15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ex</a:t>
            </a:r>
            <a:r>
              <a:rPr sz="1885" spc="-9" dirty="0">
                <a:solidFill>
                  <a:srgbClr val="C40404"/>
                </a:solidFill>
                <a:latin typeface="Arial"/>
                <a:cs typeface="Arial"/>
              </a:rPr>
              <a:t>t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e</a:t>
            </a: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ne</a:t>
            </a: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sz="1885" spc="28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LS:</a:t>
            </a:r>
            <a:endParaRPr sz="1885" dirty="0">
              <a:latin typeface="Arial"/>
              <a:cs typeface="Arial"/>
            </a:endParaRPr>
          </a:p>
          <a:p>
            <a:pPr marL="263260"/>
            <a:r>
              <a:rPr sz="1885" dirty="0" err="1">
                <a:solidFill>
                  <a:srgbClr val="C40404"/>
                </a:solidFill>
                <a:latin typeface="Arial"/>
                <a:cs typeface="Arial"/>
              </a:rPr>
              <a:t>Lautspreche</a:t>
            </a:r>
            <a:r>
              <a:rPr sz="1885" spc="-9" dirty="0" err="1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sz="1885" spc="-19" dirty="0" err="1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sz="1885" dirty="0" err="1">
                <a:solidFill>
                  <a:srgbClr val="C40404"/>
                </a:solidFill>
                <a:latin typeface="Arial"/>
                <a:cs typeface="Arial"/>
              </a:rPr>
              <a:t>ikro</a:t>
            </a:r>
            <a:r>
              <a:rPr sz="1885" spc="-9" dirty="0" err="1">
                <a:solidFill>
                  <a:srgbClr val="C40404"/>
                </a:solidFill>
                <a:latin typeface="Arial"/>
                <a:cs typeface="Arial"/>
              </a:rPr>
              <a:t>f</a:t>
            </a:r>
            <a:r>
              <a:rPr sz="1885" dirty="0" err="1">
                <a:solidFill>
                  <a:srgbClr val="C40404"/>
                </a:solidFill>
                <a:latin typeface="Arial"/>
                <a:cs typeface="Arial"/>
              </a:rPr>
              <a:t>on</a:t>
            </a:r>
            <a:endParaRPr sz="113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8543" y="2713915"/>
            <a:ext cx="2782803" cy="1802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2469949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A4534-1271-4A5B-BF95-E167321F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Zubehörstecker obligat!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4962476-B53C-4A11-9CAE-BB9C9A511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668" y="2130612"/>
            <a:ext cx="4590553" cy="344291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972963-7BF8-4C60-9429-5E3BFC6C0836}"/>
              </a:ext>
            </a:extLst>
          </p:cNvPr>
          <p:cNvSpPr txBox="1"/>
          <p:nvPr/>
        </p:nvSpPr>
        <p:spPr>
          <a:xfrm>
            <a:off x="6456040" y="1772816"/>
            <a:ext cx="45432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Anschluss Lautsprecher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Zündungsplus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Ext. Mikrofone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PTT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Usw.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B840146-0771-4FB1-BB3F-8D31AE028353}"/>
              </a:ext>
            </a:extLst>
          </p:cNvPr>
          <p:cNvSpPr txBox="1"/>
          <p:nvPr/>
        </p:nvSpPr>
        <p:spPr>
          <a:xfrm>
            <a:off x="5447928" y="4797152"/>
            <a:ext cx="498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In ganz Oberösterreich gleich!</a:t>
            </a:r>
          </a:p>
        </p:txBody>
      </p:sp>
    </p:spTree>
    <p:extLst>
      <p:ext uri="{BB962C8B-B14F-4D97-AF65-F5344CB8AC3E}">
        <p14:creationId xmlns:p14="http://schemas.microsoft.com/office/powerpoint/2010/main" val="7507122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47C3F-6B56-4250-8F00-A2D9BDFE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Aktuelle News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F968A1-B0E4-42B1-A1AD-570AC775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8" y="1107905"/>
            <a:ext cx="9998901" cy="4525963"/>
          </a:xfrm>
        </p:spPr>
        <p:txBody>
          <a:bodyPr/>
          <a:lstStyle/>
          <a:p>
            <a:r>
              <a:rPr lang="de-AT" dirty="0"/>
              <a:t>Titan Handmikrofon wurde im Shop aufgenommen</a:t>
            </a:r>
          </a:p>
          <a:p>
            <a:pPr lvl="1"/>
            <a:r>
              <a:rPr lang="de-AT" dirty="0"/>
              <a:t>Nexus TP-120 Stecker</a:t>
            </a:r>
          </a:p>
          <a:p>
            <a:pPr lvl="1"/>
            <a:r>
              <a:rPr lang="de-AT" dirty="0"/>
              <a:t>Audio Einstellungen im </a:t>
            </a:r>
            <a:r>
              <a:rPr lang="de-AT" dirty="0" err="1"/>
              <a:t>Codeplug</a:t>
            </a:r>
            <a:r>
              <a:rPr lang="de-AT" dirty="0"/>
              <a:t> hinterlegt</a:t>
            </a:r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1A04BD-FB46-4EA5-9B45-6B2E5956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2924944"/>
            <a:ext cx="2525266" cy="143940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3B87C5A-789C-4F6C-A30D-8824B48E2303}"/>
              </a:ext>
            </a:extLst>
          </p:cNvPr>
          <p:cNvSpPr/>
          <p:nvPr/>
        </p:nvSpPr>
        <p:spPr>
          <a:xfrm>
            <a:off x="2423592" y="306896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9FA3C2-8B36-46A4-B65F-C1BF83A09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806124"/>
            <a:ext cx="4113571" cy="10747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6925F29-77DB-4F3B-AAFC-7C8487CDD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280">
            <a:off x="3622554" y="2809248"/>
            <a:ext cx="1971366" cy="37318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C18EF3-1D5B-46C3-8534-A1E0B41C7D7C}"/>
              </a:ext>
            </a:extLst>
          </p:cNvPr>
          <p:cNvSpPr txBox="1"/>
          <p:nvPr/>
        </p:nvSpPr>
        <p:spPr>
          <a:xfrm rot="20620145">
            <a:off x="3635770" y="59949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Symbolbild</a:t>
            </a:r>
            <a:r>
              <a:rPr lang="de-A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78571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341784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3472" y="1628800"/>
            <a:ext cx="10513168" cy="4525963"/>
          </a:xfrm>
        </p:spPr>
        <p:txBody>
          <a:bodyPr>
            <a:normAutofit lnSpcReduction="10000"/>
          </a:bodyPr>
          <a:lstStyle/>
          <a:p>
            <a:r>
              <a:rPr lang="de-AT" sz="3000" dirty="0"/>
              <a:t>KFZ-Lader, Antennen, Stecker usw. werden vom LFK in </a:t>
            </a:r>
            <a:r>
              <a:rPr lang="de-AT" sz="3000" dirty="0" err="1"/>
              <a:t>syBOS</a:t>
            </a:r>
            <a:r>
              <a:rPr lang="de-AT" sz="3000" dirty="0"/>
              <a:t> angeboten</a:t>
            </a:r>
          </a:p>
          <a:p>
            <a:endParaRPr lang="de-AT" sz="2200" dirty="0"/>
          </a:p>
          <a:p>
            <a:r>
              <a:rPr lang="de-AT" sz="3000" dirty="0"/>
              <a:t>Durch Masseneinkauf können attraktive Preise für die Feuerwehren erzielt werden.</a:t>
            </a:r>
          </a:p>
          <a:p>
            <a:pPr lvl="1"/>
            <a:r>
              <a:rPr lang="de-AT" sz="2600" dirty="0"/>
              <a:t>Zentraleinkauf durch LFK</a:t>
            </a:r>
          </a:p>
          <a:p>
            <a:endParaRPr lang="de-AT" sz="2200" dirty="0"/>
          </a:p>
          <a:p>
            <a:r>
              <a:rPr lang="de-AT" sz="3000" dirty="0"/>
              <a:t>Ex-geschütze Geräte:</a:t>
            </a:r>
          </a:p>
          <a:p>
            <a:pPr lvl="1"/>
            <a:r>
              <a:rPr lang="de-AT" dirty="0"/>
              <a:t>Ankauf nur, wo wirklich notwendig!</a:t>
            </a:r>
          </a:p>
          <a:p>
            <a:pPr lvl="1"/>
            <a:r>
              <a:rPr lang="de-AT" dirty="0"/>
              <a:t>Sehr hoher Preis</a:t>
            </a:r>
          </a:p>
        </p:txBody>
      </p:sp>
    </p:spTree>
    <p:extLst>
      <p:ext uri="{BB962C8B-B14F-4D97-AF65-F5344CB8AC3E}">
        <p14:creationId xmlns:p14="http://schemas.microsoft.com/office/powerpoint/2010/main" val="7867573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341784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3472" y="1628800"/>
            <a:ext cx="10513168" cy="4525963"/>
          </a:xfrm>
        </p:spPr>
        <p:txBody>
          <a:bodyPr>
            <a:normAutofit/>
          </a:bodyPr>
          <a:lstStyle/>
          <a:p>
            <a:r>
              <a:rPr lang="de-AT" sz="3000" dirty="0"/>
              <a:t>Der Rechnungsempfänger Gemeinde oder Dienstelle muss im Vorfeld ausgewählt werden</a:t>
            </a:r>
          </a:p>
          <a:p>
            <a:pPr lvl="1"/>
            <a:r>
              <a:rPr lang="de-AT" sz="2600" dirty="0"/>
              <a:t>Bitte im Vorfeld abklären</a:t>
            </a:r>
          </a:p>
          <a:p>
            <a:pPr lvl="1"/>
            <a:endParaRPr lang="de-AT" sz="2600" dirty="0"/>
          </a:p>
          <a:p>
            <a:r>
              <a:rPr lang="de-AT" sz="3000" dirty="0"/>
              <a:t>Funkgeräte</a:t>
            </a:r>
          </a:p>
          <a:p>
            <a:pPr lvl="1"/>
            <a:r>
              <a:rPr lang="de-AT" sz="2600" dirty="0"/>
              <a:t>Lagerorte müssen zugwiesen werden</a:t>
            </a:r>
          </a:p>
          <a:p>
            <a:pPr lvl="1"/>
            <a:r>
              <a:rPr lang="de-AT" sz="2600" dirty="0"/>
              <a:t>Jedes Funkgerät muss einzeln angelegt werden (ISSI Vergabe)</a:t>
            </a:r>
          </a:p>
          <a:p>
            <a:pPr lvl="1"/>
            <a:r>
              <a:rPr lang="de-AT" sz="2600" dirty="0"/>
              <a:t>Beim Funkgerät kann bereits notwendiges Zubehör hinterlegt werden</a:t>
            </a:r>
          </a:p>
          <a:p>
            <a:pPr lvl="1"/>
            <a:endParaRPr lang="de-AT" sz="2600" dirty="0"/>
          </a:p>
          <a:p>
            <a:pPr lvl="1"/>
            <a:endParaRPr lang="de-AT" sz="2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76349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88640"/>
            <a:ext cx="7499176" cy="1143000"/>
          </a:xfrm>
        </p:spPr>
        <p:txBody>
          <a:bodyPr/>
          <a:lstStyle/>
          <a:p>
            <a:r>
              <a:rPr lang="de-AT" dirty="0"/>
              <a:t>Artikel im </a:t>
            </a:r>
            <a:r>
              <a:rPr lang="de-AT" dirty="0" err="1"/>
              <a:t>syBOS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A1C7A4-52D1-4D4F-AA06-A5497E4B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52" y="1268760"/>
            <a:ext cx="10776520" cy="51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35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341784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A79E435-12E0-4B36-A71A-A6FBF2289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71" y="1340768"/>
            <a:ext cx="8879881" cy="45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44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88640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6A2855-B900-473D-9FF2-A0D249B5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052736"/>
            <a:ext cx="8568952" cy="50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645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2BC82-F242-4743-BA2E-FEE6B82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Florianstationen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D598A6-2E34-4B6A-8243-9B45D37D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1" y="1196753"/>
            <a:ext cx="10166920" cy="4929412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Land OÖ finanziert ein Gerät</a:t>
            </a:r>
          </a:p>
          <a:p>
            <a:pPr lvl="1"/>
            <a:r>
              <a:rPr lang="de-AT" dirty="0"/>
              <a:t>Errichtung ist kein MUSS!</a:t>
            </a:r>
          </a:p>
          <a:p>
            <a:r>
              <a:rPr lang="de-AT" dirty="0"/>
              <a:t>Warum Florian?</a:t>
            </a:r>
          </a:p>
          <a:p>
            <a:pPr lvl="1"/>
            <a:r>
              <a:rPr lang="de-AT" dirty="0"/>
              <a:t>Notfunkbetrieb! Später Anbindung WAS</a:t>
            </a:r>
          </a:p>
          <a:p>
            <a:r>
              <a:rPr lang="de-AT" dirty="0"/>
              <a:t>Was ist notwendig bei bestehendem Florian? </a:t>
            </a:r>
          </a:p>
          <a:p>
            <a:pPr lvl="1"/>
            <a:r>
              <a:rPr lang="de-AT" dirty="0"/>
              <a:t>neue Antenne</a:t>
            </a:r>
          </a:p>
          <a:p>
            <a:pPr lvl="1"/>
            <a:r>
              <a:rPr lang="de-AT" dirty="0"/>
              <a:t>Antennenkabel? </a:t>
            </a:r>
            <a:r>
              <a:rPr lang="de-AT" sz="2000" dirty="0"/>
              <a:t>(Austausch, wenn länger als 30m oder mangelhafte Qualität)</a:t>
            </a:r>
            <a:endParaRPr lang="de-AT" dirty="0"/>
          </a:p>
          <a:p>
            <a:pPr lvl="1"/>
            <a:r>
              <a:rPr lang="de-AT" dirty="0"/>
              <a:t>Mikrofon umbauen, </a:t>
            </a:r>
            <a:r>
              <a:rPr lang="de-AT" dirty="0" err="1"/>
              <a:t>usw</a:t>
            </a:r>
            <a:r>
              <a:rPr lang="de-AT" dirty="0"/>
              <a:t>…</a:t>
            </a:r>
          </a:p>
          <a:p>
            <a:pPr marL="457200" lvl="1" indent="0">
              <a:buNone/>
            </a:pPr>
            <a:r>
              <a:rPr lang="de-AT" dirty="0"/>
              <a:t>Umrüstungskosten nur mittels Besichtigung vor Ort bewertbar</a:t>
            </a:r>
          </a:p>
          <a:p>
            <a:pPr marL="457200" lvl="1" indent="0">
              <a:buNone/>
            </a:pPr>
            <a:r>
              <a:rPr lang="de-AT" dirty="0"/>
              <a:t>Angebote sollten unbedingt vergleichbar sein! z.B. Reisekosten?</a:t>
            </a:r>
          </a:p>
        </p:txBody>
      </p:sp>
    </p:spTree>
    <p:extLst>
      <p:ext uri="{BB962C8B-B14F-4D97-AF65-F5344CB8AC3E}">
        <p14:creationId xmlns:p14="http://schemas.microsoft.com/office/powerpoint/2010/main" val="402921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548681"/>
            <a:ext cx="7776864" cy="734635"/>
          </a:xfrm>
        </p:spPr>
        <p:txBody>
          <a:bodyPr/>
          <a:lstStyle/>
          <a:p>
            <a:r>
              <a:rPr lang="de-DE" sz="3200" dirty="0"/>
              <a:t>Digitalfunk bei Feuerwehren – Kostenübernahme durch das Land OÖ</a:t>
            </a:r>
            <a:br>
              <a:rPr lang="de-AT" sz="1575" dirty="0"/>
            </a:br>
            <a:endParaRPr lang="de-AT" sz="1575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0" y="1412776"/>
            <a:ext cx="10153128" cy="5311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r>
              <a:rPr lang="de-DE" sz="2400" dirty="0"/>
              <a:t>Bewertung für die Vergabe der Geräte erfolgt mittels der GEP</a:t>
            </a:r>
          </a:p>
          <a:p>
            <a:pPr marL="0" indent="0">
              <a:buNone/>
            </a:pPr>
            <a:endParaRPr lang="de-DE" sz="1600" dirty="0"/>
          </a:p>
          <a:p>
            <a:pPr lvl="1"/>
            <a:r>
              <a:rPr lang="de-DE" sz="2400" dirty="0"/>
              <a:t>Voraussetzungen 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Fahrzeug muss in der GEP sein, sonst keine Förderung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Auch gefördert: Fahrzeug nicht in GEP, </a:t>
            </a:r>
            <a:r>
              <a:rPr lang="de-DE" dirty="0" err="1"/>
              <a:t>Bj</a:t>
            </a:r>
            <a:r>
              <a:rPr lang="de-DE" dirty="0"/>
              <a:t>. aber jünger als 2000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Sollte es bei einer Gemeinde noch keine GEP gegeben haben, so wird die APV zur Vergabe der geförderten Funkgeräte herangezogen</a:t>
            </a:r>
          </a:p>
          <a:p>
            <a:pPr marL="177800" lvl="2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de-DE" b="1" dirty="0"/>
              <a:t>Genaue und jeweils aktuelle Regelungen auf </a:t>
            </a:r>
            <a:br>
              <a:rPr lang="de-DE" b="1" dirty="0"/>
            </a:br>
            <a:r>
              <a:rPr lang="de-DE" b="1" dirty="0"/>
              <a:t>der HP des LFK im Wiki Digitalfunk!</a:t>
            </a:r>
          </a:p>
        </p:txBody>
      </p:sp>
    </p:spTree>
    <p:extLst>
      <p:ext uri="{BB962C8B-B14F-4D97-AF65-F5344CB8AC3E}">
        <p14:creationId xmlns:p14="http://schemas.microsoft.com/office/powerpoint/2010/main" val="26807484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3498" y="404664"/>
            <a:ext cx="9998901" cy="1143000"/>
          </a:xfrm>
        </p:spPr>
        <p:txBody>
          <a:bodyPr/>
          <a:lstStyle/>
          <a:p>
            <a:r>
              <a:rPr lang="de-AT" dirty="0"/>
              <a:t>Antennen Florianstationen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9" y="1340768"/>
            <a:ext cx="9998901" cy="4968552"/>
          </a:xfrm>
        </p:spPr>
        <p:txBody>
          <a:bodyPr/>
          <a:lstStyle/>
          <a:p>
            <a:r>
              <a:rPr lang="de-AT" dirty="0"/>
              <a:t>Gute Außenantenne wegen </a:t>
            </a:r>
            <a:r>
              <a:rPr lang="de-AT" dirty="0" err="1"/>
              <a:t>Notfunk</a:t>
            </a:r>
            <a:endParaRPr lang="de-AT" dirty="0"/>
          </a:p>
          <a:p>
            <a:endParaRPr lang="de-AT" dirty="0"/>
          </a:p>
          <a:p>
            <a:r>
              <a:rPr lang="de-AT" dirty="0"/>
              <a:t>Auch bei Ausfall einzelner Basisstationen Empfang durch weiter entfernte Stationen möglich</a:t>
            </a:r>
          </a:p>
          <a:p>
            <a:endParaRPr lang="de-AT" dirty="0"/>
          </a:p>
          <a:p>
            <a:r>
              <a:rPr lang="de-AT" dirty="0"/>
              <a:t>Z.B. </a:t>
            </a:r>
            <a:r>
              <a:rPr lang="de-AT" dirty="0" err="1"/>
              <a:t>Kathrein</a:t>
            </a:r>
            <a:r>
              <a:rPr lang="de-AT" dirty="0"/>
              <a:t> K737003</a:t>
            </a:r>
          </a:p>
          <a:p>
            <a:pPr lvl="1"/>
            <a:r>
              <a:rPr lang="de-AT" dirty="0"/>
              <a:t>Kosten Antenne ca. € 100.-</a:t>
            </a:r>
          </a:p>
        </p:txBody>
      </p:sp>
    </p:spTree>
    <p:extLst>
      <p:ext uri="{BB962C8B-B14F-4D97-AF65-F5344CB8AC3E}">
        <p14:creationId xmlns:p14="http://schemas.microsoft.com/office/powerpoint/2010/main" val="22923915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4CFBE-677E-4696-A3A0-5D0368B9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Blitzschutz und Antennen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AA346-64D9-4C5A-B31E-2E16C514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25611"/>
            <a:ext cx="9998901" cy="4525963"/>
          </a:xfrm>
        </p:spPr>
        <p:txBody>
          <a:bodyPr>
            <a:normAutofit/>
          </a:bodyPr>
          <a:lstStyle/>
          <a:p>
            <a:r>
              <a:rPr lang="de-AT" dirty="0"/>
              <a:t>Grundsätzlich ist jeder Funkmast nach entsprechender Norm zu erden!</a:t>
            </a:r>
          </a:p>
          <a:p>
            <a:endParaRPr lang="de-AT" sz="1200" dirty="0"/>
          </a:p>
          <a:p>
            <a:r>
              <a:rPr lang="de-AT" dirty="0"/>
              <a:t>Drei mögliche Arten zusätzlicher Blitzschutz:</a:t>
            </a:r>
          </a:p>
          <a:p>
            <a:endParaRPr lang="de-AT" sz="1200" dirty="0"/>
          </a:p>
          <a:p>
            <a:pPr marL="971550" lvl="1" indent="-514350">
              <a:buFont typeface="+mj-lt"/>
              <a:buAutoNum type="arabicPeriod"/>
            </a:pPr>
            <a:r>
              <a:rPr lang="de-AT" dirty="0"/>
              <a:t>Blitzstromfeste Antenne, ist in </a:t>
            </a:r>
            <a:r>
              <a:rPr lang="de-AT" dirty="0" err="1"/>
              <a:t>syBOS</a:t>
            </a:r>
            <a:r>
              <a:rPr lang="de-AT" dirty="0"/>
              <a:t> erhältlich</a:t>
            </a:r>
          </a:p>
          <a:p>
            <a:pPr marL="457200" lvl="1" indent="0">
              <a:buNone/>
            </a:pPr>
            <a:br>
              <a:rPr lang="de-AT" dirty="0"/>
            </a:br>
            <a:r>
              <a:rPr lang="de-AT" sz="2400" dirty="0"/>
              <a:t>z.B. </a:t>
            </a:r>
            <a:r>
              <a:rPr lang="de-AT" sz="2400" dirty="0" err="1"/>
              <a:t>Procom</a:t>
            </a:r>
            <a:r>
              <a:rPr lang="de-AT" sz="2400" dirty="0"/>
              <a:t> CXL 70-1HD/...-PT</a:t>
            </a:r>
            <a:endParaRPr lang="de-AT" dirty="0"/>
          </a:p>
          <a:p>
            <a:pPr marL="0" indent="0">
              <a:buNone/>
            </a:pPr>
            <a:r>
              <a:rPr lang="de-AT" sz="2200" dirty="0"/>
              <a:t>Robuste, blitzstromgeprüfte 0 </a:t>
            </a:r>
            <a:r>
              <a:rPr lang="de-AT" sz="2200" dirty="0" err="1"/>
              <a:t>dBd</a:t>
            </a:r>
            <a:r>
              <a:rPr lang="de-AT" sz="2200" dirty="0"/>
              <a:t> Rundstrahlantenne TETRA </a:t>
            </a:r>
          </a:p>
          <a:p>
            <a:pPr marL="0" indent="0">
              <a:buNone/>
            </a:pPr>
            <a:r>
              <a:rPr lang="de-DE" sz="1100" dirty="0"/>
              <a:t>Die Antenne wurde durch das Prüflabor der FH-Kiel nach den Anforderungen eines Blitzeinschlag der Kurvenform </a:t>
            </a:r>
            <a:br>
              <a:rPr lang="de-DE" sz="1100" dirty="0"/>
            </a:br>
            <a:r>
              <a:rPr lang="de-DE" sz="1100" dirty="0"/>
              <a:t>(10/350 </a:t>
            </a:r>
            <a:r>
              <a:rPr lang="de-DE" sz="1100" dirty="0" err="1"/>
              <a:t>μs</a:t>
            </a:r>
            <a:r>
              <a:rPr lang="de-DE" sz="1100" dirty="0"/>
              <a:t> Impuls/200kA gem. EN 61643-11,VDE 0855-300 und VDE 0185-305-114) zertifiziert</a:t>
            </a:r>
            <a:r>
              <a:rPr lang="de-DE" sz="1000" dirty="0"/>
              <a:t>.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DBD7E3-0652-4B94-BA65-F3A43E1A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116632"/>
            <a:ext cx="1512168" cy="58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15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4CFBE-677E-4696-A3A0-5D0368B9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Blitzschutz und Antennen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AA346-64D9-4C5A-B31E-2E16C514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710977"/>
            <a:ext cx="9998901" cy="4525963"/>
          </a:xfrm>
        </p:spPr>
        <p:txBody>
          <a:bodyPr>
            <a:normAutofit/>
          </a:bodyPr>
          <a:lstStyle/>
          <a:p>
            <a:pPr marL="874712" lvl="1" indent="-514350">
              <a:buFont typeface="+mj-lt"/>
              <a:buAutoNum type="arabicPeriod" startAt="2"/>
            </a:pPr>
            <a:r>
              <a:rPr lang="de-AT" dirty="0" err="1"/>
              <a:t>Überspannungsableiter</a:t>
            </a:r>
            <a:endParaRPr lang="de-AT" dirty="0"/>
          </a:p>
          <a:p>
            <a:pPr marL="898525" lvl="2" indent="-273050"/>
            <a:r>
              <a:rPr lang="de-AT" dirty="0"/>
              <a:t>Vorteil: sehr günstige Lösung (ca. € 100.-)</a:t>
            </a:r>
          </a:p>
          <a:p>
            <a:pPr marL="898525" lvl="2" indent="-273050"/>
            <a:r>
              <a:rPr lang="de-AT" dirty="0"/>
              <a:t>Das Kabel wir beim Übertritt in das Gebäude montiert und mit dem Potentialausgleich verbunden</a:t>
            </a:r>
          </a:p>
          <a:p>
            <a:pPr marL="625475" lvl="2" indent="0">
              <a:buNone/>
            </a:pPr>
            <a:endParaRPr lang="de-AT" dirty="0"/>
          </a:p>
          <a:p>
            <a:pPr marL="739775" lvl="1" indent="-514350">
              <a:buFont typeface="+mj-lt"/>
              <a:buAutoNum type="arabicPeriod" startAt="3"/>
            </a:pPr>
            <a:r>
              <a:rPr lang="de-AT" dirty="0"/>
              <a:t>Blitzfangstangen</a:t>
            </a:r>
          </a:p>
          <a:p>
            <a:pPr marL="809625" lvl="2" indent="-449263"/>
            <a:r>
              <a:rPr lang="de-AT" dirty="0"/>
              <a:t>statische Probleme mit Funkmast möglich, schlechtere Funkversorgung, beeinträchtigt die Abstrahlung</a:t>
            </a:r>
            <a:br>
              <a:rPr lang="de-AT" dirty="0"/>
            </a:br>
            <a:r>
              <a:rPr lang="de-AT" dirty="0"/>
              <a:t>aller Antennen! Siehe Abbildung</a:t>
            </a:r>
          </a:p>
          <a:p>
            <a:pPr lvl="1"/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990A1C-95D4-43EA-9C75-A160D101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2780928"/>
            <a:ext cx="1152128" cy="33740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8D7332-940D-419D-BD88-BB123662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287690"/>
            <a:ext cx="1914525" cy="13049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BDC88D2-BD06-4FAE-8214-C08663D62236}"/>
              </a:ext>
            </a:extLst>
          </p:cNvPr>
          <p:cNvSpPr txBox="1"/>
          <p:nvPr/>
        </p:nvSpPr>
        <p:spPr>
          <a:xfrm>
            <a:off x="9552384" y="357723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Fang-stange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10AC3177-713F-4D8B-B72A-6A03DD67639B}"/>
              </a:ext>
            </a:extLst>
          </p:cNvPr>
          <p:cNvSpPr/>
          <p:nvPr/>
        </p:nvSpPr>
        <p:spPr>
          <a:xfrm rot="20113018" flipV="1">
            <a:off x="10403774" y="3672315"/>
            <a:ext cx="507740" cy="154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82546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FB1F6-E379-4E74-8777-D958E772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Einfache Florianstation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130985-6039-4303-8CA7-4675C3EF9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264741"/>
            <a:ext cx="4107504" cy="452596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F51A107-DC2B-491E-A598-EF3BC2F8173B}"/>
              </a:ext>
            </a:extLst>
          </p:cNvPr>
          <p:cNvSpPr txBox="1"/>
          <p:nvPr/>
        </p:nvSpPr>
        <p:spPr>
          <a:xfrm>
            <a:off x="5447928" y="1264741"/>
            <a:ext cx="64685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Günstige Lösungen </a:t>
            </a:r>
          </a:p>
          <a:p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Ladegerät, Akkus, Lautsprecher, DIN-Halterung integriert (ca. € 240.-)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Außenantenne einfacher Art</a:t>
            </a:r>
          </a:p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Ausleger am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Mastfuß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der Sirene (=Kompromisslösung)</a:t>
            </a:r>
          </a:p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Kleiner Extramast (=Kompromisslösung)</a:t>
            </a:r>
          </a:p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Wandmontage Antenne (=Kompromisslösung)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74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6273" y="908720"/>
            <a:ext cx="8262982" cy="9857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z="3203" spc="-28" dirty="0"/>
              <a:t>Meldung von Netzproblemen und Reparaturen</a:t>
            </a:r>
            <a:endParaRPr sz="3203" spc="-28" dirty="0"/>
          </a:p>
        </p:txBody>
      </p:sp>
      <p:sp>
        <p:nvSpPr>
          <p:cNvPr id="8" name="object 4"/>
          <p:cNvSpPr txBox="1"/>
          <p:nvPr/>
        </p:nvSpPr>
        <p:spPr>
          <a:xfrm>
            <a:off x="2063552" y="2204864"/>
            <a:ext cx="8388424" cy="2673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 algn="ctr"/>
            <a:endParaRPr lang="de-AT" dirty="0">
              <a:latin typeface="Arial"/>
              <a:cs typeface="Arial"/>
              <a:hlinkClick r:id="rId3"/>
            </a:endParaRPr>
          </a:p>
          <a:p>
            <a:pPr marL="11966" algn="ctr"/>
            <a:endParaRPr lang="de-AT" dirty="0">
              <a:latin typeface="Arial"/>
              <a:cs typeface="Arial"/>
              <a:hlinkClick r:id="rId3"/>
            </a:endParaRPr>
          </a:p>
          <a:p>
            <a:pPr marL="11966" algn="ctr"/>
            <a:r>
              <a:rPr lang="de-AT" sz="4400" dirty="0">
                <a:latin typeface="Arial"/>
                <a:cs typeface="Arial"/>
                <a:hlinkClick r:id="rId3"/>
              </a:rPr>
              <a:t>digitalfunk@ooelfv.at</a:t>
            </a:r>
            <a:endParaRPr lang="de-AT" sz="4400" dirty="0">
              <a:latin typeface="Arial"/>
              <a:cs typeface="Arial"/>
            </a:endParaRPr>
          </a:p>
          <a:p>
            <a:pPr marL="354866" indent="-342900" algn="ctr">
              <a:buFont typeface="Arial" panose="020B0604020202020204" pitchFamily="34" charset="0"/>
              <a:buChar char="•"/>
            </a:pPr>
            <a:endParaRPr lang="de-AT" dirty="0">
              <a:latin typeface="Arial"/>
              <a:cs typeface="Arial"/>
            </a:endParaRPr>
          </a:p>
          <a:p>
            <a:pPr marL="354866" indent="-342900" algn="ctr">
              <a:buFont typeface="Arial" panose="020B0604020202020204" pitchFamily="34" charset="0"/>
              <a:buChar char="•"/>
            </a:pPr>
            <a:endParaRPr lang="de-AT" dirty="0">
              <a:latin typeface="Arial"/>
              <a:cs typeface="Arial"/>
            </a:endParaRPr>
          </a:p>
          <a:p>
            <a:pPr marL="926366" lvl="2"/>
            <a:endParaRPr lang="de-AT" sz="2000" dirty="0">
              <a:latin typeface="Arial"/>
              <a:cs typeface="Arial"/>
            </a:endParaRPr>
          </a:p>
          <a:p>
            <a:pPr marL="926366" lvl="2"/>
            <a:endParaRPr lang="de-AT" sz="1885" dirty="0">
              <a:latin typeface="Arial"/>
              <a:cs typeface="Arial"/>
            </a:endParaRPr>
          </a:p>
          <a:p>
            <a:pPr marL="354866" indent="-342900">
              <a:buFont typeface="Arial" panose="020B0604020202020204" pitchFamily="34" charset="0"/>
              <a:buChar char="•"/>
            </a:pPr>
            <a:endParaRPr sz="188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2073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4574" y="188641"/>
            <a:ext cx="8262982" cy="9857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z="3203" spc="-28" dirty="0"/>
              <a:t>Wo finde ich die Servicestelle Digitalfunk im LFK Oberösterreich</a:t>
            </a:r>
            <a:endParaRPr sz="3203" dirty="0">
              <a:latin typeface="Times New Roman"/>
              <a:cs typeface="Times New Roman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46" y="1700808"/>
            <a:ext cx="80735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99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3" spc="-28" dirty="0"/>
              <a:t>Richtlinien Funk inkl. Funksprechordnung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1417638"/>
            <a:ext cx="10657184" cy="4248472"/>
          </a:xfrm>
        </p:spPr>
        <p:txBody>
          <a:bodyPr>
            <a:noAutofit/>
          </a:bodyPr>
          <a:lstStyle/>
          <a:p>
            <a:r>
              <a:rPr lang="de-AT" sz="2800" dirty="0"/>
              <a:t>Richtlinien Funk – zu finden im wiki.ooelfv.at</a:t>
            </a:r>
          </a:p>
          <a:p>
            <a:pPr lvl="1"/>
            <a:r>
              <a:rPr lang="de-AT" dirty="0"/>
              <a:t>Betriebsregelungen Digitalfunk allgemein</a:t>
            </a:r>
          </a:p>
          <a:p>
            <a:pPr lvl="1"/>
            <a:r>
              <a:rPr lang="de-AT" dirty="0"/>
              <a:t>Errichtung Florianstation</a:t>
            </a:r>
          </a:p>
          <a:p>
            <a:pPr lvl="1"/>
            <a:r>
              <a:rPr lang="de-AT" dirty="0"/>
              <a:t>Betrieb Florianstation</a:t>
            </a:r>
          </a:p>
          <a:p>
            <a:pPr lvl="1"/>
            <a:r>
              <a:rPr lang="de-AT" dirty="0"/>
              <a:t>Funksprechordnung überarbeitet</a:t>
            </a:r>
          </a:p>
          <a:p>
            <a:pPr lvl="1"/>
            <a:r>
              <a:rPr lang="de-AT" dirty="0"/>
              <a:t>Handfunkgerät Funkrufname z.B. Schwanenstadt 51</a:t>
            </a:r>
          </a:p>
          <a:p>
            <a:pPr lvl="1"/>
            <a:r>
              <a:rPr lang="de-AT" dirty="0"/>
              <a:t>Funkrufnamen Praxis: vorzugsweise taktische Bezeichnungen verwenden </a:t>
            </a:r>
          </a:p>
          <a:p>
            <a:pPr lvl="2"/>
            <a:r>
              <a:rPr lang="de-AT" dirty="0"/>
              <a:t>GRKDT, Lotse, Maschinist,…</a:t>
            </a:r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850449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3" spc="-28" dirty="0"/>
              <a:t>Weitere Informationen auf www.ooeflv.at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419608"/>
            <a:ext cx="7651586" cy="4894451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10800000">
            <a:off x="9081918" y="2348880"/>
            <a:ext cx="2846730" cy="720080"/>
          </a:xfrm>
          <a:prstGeom prst="rightArrow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840416" y="247808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18179301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4" y="12576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Sprechgruppen im Einsatz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77142" y="1710713"/>
            <a:ext cx="9937103" cy="5112568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b="1" dirty="0"/>
              <a:t>Standardmäßige Verwendung der                     </a:t>
            </a:r>
            <a:r>
              <a:rPr lang="de-AT" b="1" dirty="0">
                <a:solidFill>
                  <a:srgbClr val="FF0000"/>
                </a:solidFill>
              </a:rPr>
              <a:t>Bezirks-Hauptsprechgruppe </a:t>
            </a:r>
            <a:r>
              <a:rPr lang="de-AT" b="1" u="sng" dirty="0">
                <a:solidFill>
                  <a:srgbClr val="FF0000"/>
                </a:solidFill>
              </a:rPr>
              <a:t>FW-SD-HAUPT </a:t>
            </a:r>
            <a:r>
              <a:rPr lang="de-AT" b="1" dirty="0">
                <a:solidFill>
                  <a:srgbClr val="FF0000"/>
                </a:solidFill>
              </a:rPr>
              <a:t>                      </a:t>
            </a:r>
            <a:r>
              <a:rPr lang="de-AT" b="1" dirty="0"/>
              <a:t>bei jedem Einsatz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b="1" dirty="0"/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dirty="0"/>
              <a:t>jeder Einsatz wird also auf der jeweiligen Haupt-Gruppe des Bezirkes abgewickelt 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dirty="0"/>
              <a:t>Umschalten nur nach Aufforderung durch den EL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de-AT" dirty="0"/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de-AT" b="1" dirty="0"/>
              <a:t>Außer </a:t>
            </a:r>
            <a:r>
              <a:rPr lang="de-AT" b="1" dirty="0">
                <a:solidFill>
                  <a:srgbClr val="00B0F0"/>
                </a:solidFill>
              </a:rPr>
              <a:t>bei</a:t>
            </a:r>
            <a:r>
              <a:rPr lang="de-AT" b="1" dirty="0"/>
              <a:t>:  	</a:t>
            </a:r>
            <a:r>
              <a:rPr lang="de-AT" dirty="0"/>
              <a:t>Starklastfällen (Sturm, Hochwasser,…)</a:t>
            </a:r>
            <a:br>
              <a:rPr lang="de-AT" dirty="0"/>
            </a:br>
            <a:r>
              <a:rPr lang="de-AT" dirty="0"/>
              <a:t>			Großbränden, usw.</a:t>
            </a:r>
            <a:endParaRPr lang="de-AT" b="1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>
              <a:lnSpc>
                <a:spcPct val="90000"/>
              </a:lnSpc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069442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8888" y="18864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Vorteile bei Verwendung der          Bezirks-Hauptgruppen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333128" y="1484784"/>
            <a:ext cx="10081119" cy="4247852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nach dem Einschalten steht das Funkgerät immer auf der jeweiligen Bezirks Hauptgruppe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keine neue Hürde durch (mehrfaches) Umschalten der Gruppe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einfache, schnelle (und gewohnte!) Handhabung für die Einsatzkräfte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vergleichbar mit Bezirkskanal im Analogfunk!</a:t>
            </a: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04854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77017-8CDB-41F4-96E6-91523C34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Firmen, Kosten Einbau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9BB8F-DD8C-471D-9EE5-A3A035F2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2276872"/>
            <a:ext cx="9998901" cy="2692895"/>
          </a:xfrm>
        </p:spPr>
        <p:txBody>
          <a:bodyPr/>
          <a:lstStyle/>
          <a:p>
            <a:r>
              <a:rPr lang="de-AT" dirty="0"/>
              <a:t>Rahmenangebote Firmen auf dem WIKI </a:t>
            </a:r>
          </a:p>
          <a:p>
            <a:r>
              <a:rPr lang="de-AT" dirty="0"/>
              <a:t>Vergleichen: Spesen, Anfahrtskosten beachten!</a:t>
            </a:r>
          </a:p>
          <a:p>
            <a:r>
              <a:rPr lang="de-AT" dirty="0"/>
              <a:t>Freie Entscheidung, welche Firma genommen wird!</a:t>
            </a:r>
          </a:p>
          <a:p>
            <a:r>
              <a:rPr lang="de-AT" dirty="0"/>
              <a:t>Termine rechtzeitig abstimmen</a:t>
            </a:r>
          </a:p>
        </p:txBody>
      </p:sp>
    </p:spTree>
    <p:extLst>
      <p:ext uri="{BB962C8B-B14F-4D97-AF65-F5344CB8AC3E}">
        <p14:creationId xmlns:p14="http://schemas.microsoft.com/office/powerpoint/2010/main" val="39387960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2904" y="476672"/>
            <a:ext cx="8229600" cy="1143000"/>
          </a:xfrm>
        </p:spPr>
        <p:txBody>
          <a:bodyPr/>
          <a:lstStyle/>
          <a:p>
            <a:r>
              <a:rPr lang="de-AT" altLang="de-DE" dirty="0"/>
              <a:t>Zu beachten bei Verwendung der          Hauptgruppe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37184" y="2139721"/>
            <a:ext cx="9361040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AT" altLang="de-DE" b="1" dirty="0"/>
              <a:t>Einsätze mit eher wenig Funkverkehr </a:t>
            </a:r>
          </a:p>
          <a:p>
            <a:pPr lvl="1">
              <a:lnSpc>
                <a:spcPct val="90000"/>
              </a:lnSpc>
            </a:pPr>
            <a:r>
              <a:rPr lang="de-AT" altLang="de-DE" sz="2400" dirty="0"/>
              <a:t>VU Eingeklemmt, Personenrettung, TE, Brand klein,…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AT" altLang="de-DE" sz="2400" dirty="0"/>
              <a:t>(Funkverkehr ist meist nur in der Anfangsphase intensiv)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AT" altLang="de-DE" sz="2800" dirty="0"/>
              <a:t>somit sind mehrere Einsätze gleichzeitig möglich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</a:pPr>
            <a:r>
              <a:rPr lang="de-AT" altLang="de-DE" sz="2800" dirty="0"/>
              <a:t>Ortsnamen nicht vergessen! (Einsatzleiter A-Dorf)</a:t>
            </a:r>
          </a:p>
        </p:txBody>
      </p:sp>
    </p:spTree>
    <p:extLst>
      <p:ext uri="{BB962C8B-B14F-4D97-AF65-F5344CB8AC3E}">
        <p14:creationId xmlns:p14="http://schemas.microsoft.com/office/powerpoint/2010/main" val="40113919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332656"/>
            <a:ext cx="8229600" cy="1143000"/>
          </a:xfrm>
        </p:spPr>
        <p:txBody>
          <a:bodyPr/>
          <a:lstStyle/>
          <a:p>
            <a:r>
              <a:rPr lang="de-AT" altLang="de-DE" dirty="0"/>
              <a:t>Zu beachten bei Verwendung der          Hauptgruppe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2060848"/>
            <a:ext cx="9865095" cy="3744416"/>
          </a:xfrm>
        </p:spPr>
        <p:txBody>
          <a:bodyPr rtlCol="0">
            <a:no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de-AT" sz="2400" b="1" dirty="0"/>
              <a:t>bei größeren Einsätzen muss ev. auf eine andere Gruppe umgeschaltet werden (wie z.B. bisher auf die Ausweichfrequenz)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2400" b="1" dirty="0"/>
          </a:p>
          <a:p>
            <a:pPr lvl="1">
              <a:lnSpc>
                <a:spcPct val="90000"/>
              </a:lnSpc>
              <a:defRPr/>
            </a:pPr>
            <a:r>
              <a:rPr lang="de-AT" sz="2400" b="1" dirty="0"/>
              <a:t>alle Einsatzkräfte auf dieser Gruppe können miteinander österreichweit kommunizieren!</a:t>
            </a:r>
          </a:p>
          <a:p>
            <a:pPr lvl="2">
              <a:lnSpc>
                <a:spcPct val="90000"/>
              </a:lnSpc>
              <a:defRPr/>
            </a:pPr>
            <a:r>
              <a:rPr lang="de-AT" b="1" dirty="0"/>
              <a:t>Vorteil: </a:t>
            </a:r>
            <a:r>
              <a:rPr lang="de-AT" dirty="0"/>
              <a:t>keine Reichweitenbegrenzung</a:t>
            </a:r>
          </a:p>
          <a:p>
            <a:pPr lvl="2">
              <a:lnSpc>
                <a:spcPct val="90000"/>
              </a:lnSpc>
              <a:defRPr/>
            </a:pPr>
            <a:r>
              <a:rPr lang="de-AT" b="1" dirty="0"/>
              <a:t>Nachteil: </a:t>
            </a:r>
            <a:r>
              <a:rPr lang="de-AT" dirty="0"/>
              <a:t>mehrere verschiedene Einsätze im 	Bezirk können sich gegenseitig stören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206950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332656"/>
            <a:ext cx="8229600" cy="1143000"/>
          </a:xfrm>
        </p:spPr>
        <p:txBody>
          <a:bodyPr/>
          <a:lstStyle/>
          <a:p>
            <a:r>
              <a:rPr lang="de-AT" altLang="de-DE" dirty="0"/>
              <a:t>Welche Ausweichgruppe ist zu Verwenden?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844824"/>
            <a:ext cx="9793088" cy="4248472"/>
          </a:xfrm>
        </p:spPr>
        <p:txBody>
          <a:bodyPr rtlCol="0">
            <a:no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b="1" dirty="0"/>
              <a:t>Jeder Abschnitt verwendet die dem Abschnitt entsprechende Ausweichgruppe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05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1800" b="1" dirty="0"/>
              <a:t>Jede Ausweichgruppe kann jedoch bei Bedarf von jedem Abschnitt verwendet werden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100" b="1" dirty="0"/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größerer Einsatz, mehrere Einsätze gleichzeitig</a:t>
            </a:r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Einsätze Abschnitts Übergreifend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05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2000" b="1" dirty="0"/>
              <a:t>Verwendung der dem Abschnitt entsprechenden Ausweichgruppe auch bei: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000" dirty="0"/>
              <a:t>Übungen, Funkübungen </a:t>
            </a:r>
            <a:r>
              <a:rPr lang="de-AT" sz="1800" b="1" dirty="0"/>
              <a:t>(finden immer auf einer Ausweichgruppe statt)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000" dirty="0"/>
              <a:t>Im Starklastfall selbständige Auswahl der Gruppe (Sturm, Hochwasser,…)</a:t>
            </a:r>
            <a:endParaRPr lang="de-AT" sz="1800" dirty="0"/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…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8433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404664"/>
            <a:ext cx="8229600" cy="1143000"/>
          </a:xfrm>
        </p:spPr>
        <p:txBody>
          <a:bodyPr/>
          <a:lstStyle/>
          <a:p>
            <a:r>
              <a:rPr lang="de-AT" altLang="de-DE" dirty="0"/>
              <a:t>Welche Ausweichgruppe ist zu Verwenden?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775521" y="1844824"/>
            <a:ext cx="8782994" cy="4320480"/>
          </a:xfrm>
        </p:spPr>
        <p:txBody>
          <a:bodyPr rtlCol="0">
            <a:no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3200" dirty="0">
                <a:solidFill>
                  <a:srgbClr val="FF0000"/>
                </a:solidFill>
              </a:rPr>
              <a:t>Bezirk Schärding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20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1. AB </a:t>
            </a:r>
            <a:r>
              <a:rPr lang="de-AT" sz="2800" dirty="0" err="1"/>
              <a:t>Engelhartszell</a:t>
            </a:r>
            <a:r>
              <a:rPr lang="de-AT" sz="2800" dirty="0"/>
              <a:t>		FW-SD-AUSW 1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2. AB Raab	        		 	FW-SD-AUSW 2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3. AB Schärding			FW-SD-AUSW 3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4. Reserve.				FW-SD-AUSW 4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5. Reserve.	 			FW-SD-AUSW 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1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Jede Ausweichgruppe kann bei Bedarf von jeder FW genutzt werden - kein Besitzanspruch!</a:t>
            </a:r>
          </a:p>
        </p:txBody>
      </p:sp>
    </p:spTree>
    <p:extLst>
      <p:ext uri="{BB962C8B-B14F-4D97-AF65-F5344CB8AC3E}">
        <p14:creationId xmlns:p14="http://schemas.microsoft.com/office/powerpoint/2010/main" val="23950840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93E1CF-73DF-4D33-8038-022848AF2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" r="5323"/>
          <a:stretch/>
        </p:blipFill>
        <p:spPr>
          <a:xfrm>
            <a:off x="911424" y="188640"/>
            <a:ext cx="7416824" cy="637796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A9EE562-4042-4B6F-8D56-52994F0C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336" y="764704"/>
            <a:ext cx="2592288" cy="4752528"/>
          </a:xfrm>
        </p:spPr>
        <p:txBody>
          <a:bodyPr/>
          <a:lstStyle/>
          <a:p>
            <a:r>
              <a:rPr lang="de-AT" dirty="0"/>
              <a:t>Funkruf-namen</a:t>
            </a:r>
            <a:br>
              <a:rPr lang="de-AT" dirty="0"/>
            </a:br>
            <a:br>
              <a:rPr lang="de-AT" dirty="0"/>
            </a:br>
            <a:r>
              <a:rPr lang="de-AT" dirty="0">
                <a:solidFill>
                  <a:schemeClr val="tx1"/>
                </a:solidFill>
              </a:rPr>
              <a:t>Aktuelle Version in kürze im WIKI!!</a:t>
            </a:r>
          </a:p>
        </p:txBody>
      </p:sp>
    </p:spTree>
    <p:extLst>
      <p:ext uri="{BB962C8B-B14F-4D97-AF65-F5344CB8AC3E}">
        <p14:creationId xmlns:p14="http://schemas.microsoft.com/office/powerpoint/2010/main" val="1512278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1611B4-838C-42E0-9469-EA89FA5F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99045"/>
            <a:ext cx="8791575" cy="60102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316BF2E-A246-480E-A498-8A225512C8A1}"/>
              </a:ext>
            </a:extLst>
          </p:cNvPr>
          <p:cNvSpPr txBox="1">
            <a:spLocks/>
          </p:cNvSpPr>
          <p:nvPr/>
        </p:nvSpPr>
        <p:spPr>
          <a:xfrm>
            <a:off x="9599712" y="311257"/>
            <a:ext cx="2592288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AT" dirty="0"/>
              <a:t>Funkruf-namen</a:t>
            </a:r>
            <a:br>
              <a:rPr lang="de-AT" dirty="0"/>
            </a:br>
            <a:br>
              <a:rPr lang="de-AT" dirty="0"/>
            </a:br>
            <a:r>
              <a:rPr lang="de-AT" dirty="0">
                <a:solidFill>
                  <a:schemeClr val="tx1"/>
                </a:solidFill>
              </a:rPr>
              <a:t>Aktuelle Version in kürze im WIKI!!</a:t>
            </a:r>
          </a:p>
        </p:txBody>
      </p:sp>
    </p:spTree>
    <p:extLst>
      <p:ext uri="{BB962C8B-B14F-4D97-AF65-F5344CB8AC3E}">
        <p14:creationId xmlns:p14="http://schemas.microsoft.com/office/powerpoint/2010/main" val="37820999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1988840"/>
            <a:ext cx="8147248" cy="1143000"/>
          </a:xfrm>
        </p:spPr>
        <p:txBody>
          <a:bodyPr/>
          <a:lstStyle/>
          <a:p>
            <a:r>
              <a:rPr lang="de-AT" dirty="0"/>
              <a:t>Was es noch mit den neuen Digitalfunkgeräten einzuhalten gilt</a:t>
            </a:r>
          </a:p>
        </p:txBody>
      </p:sp>
    </p:spTree>
    <p:extLst>
      <p:ext uri="{BB962C8B-B14F-4D97-AF65-F5344CB8AC3E}">
        <p14:creationId xmlns:p14="http://schemas.microsoft.com/office/powerpoint/2010/main" val="220885314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Verschleppung von Sprechgruppen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6" y="1600201"/>
            <a:ext cx="8352928" cy="4525963"/>
          </a:xfrm>
        </p:spPr>
        <p:txBody>
          <a:bodyPr>
            <a:normAutofit/>
          </a:bodyPr>
          <a:lstStyle/>
          <a:p>
            <a:r>
              <a:rPr lang="de-AT" dirty="0"/>
              <a:t>Gruppenverschleppung: die Verwendung vieler verschiedener (unnötiger) Sprechgruppen an einem Einsatzort </a:t>
            </a:r>
          </a:p>
          <a:p>
            <a:pPr lvl="1"/>
            <a:r>
              <a:rPr lang="de-AT" dirty="0"/>
              <a:t>belastet das System</a:t>
            </a:r>
          </a:p>
          <a:p>
            <a:pPr lvl="1"/>
            <a:r>
              <a:rPr lang="de-AT" dirty="0"/>
              <a:t>Kommunikation der eingesetzten Einsatzkräfte wird behindert!</a:t>
            </a:r>
          </a:p>
          <a:p>
            <a:pPr lvl="1"/>
            <a:r>
              <a:rPr lang="de-AT" dirty="0"/>
              <a:t>Die Verschleppung von Sprechgruppen ist im LFK jederzeit nachvollziehbar!</a:t>
            </a:r>
          </a:p>
          <a:p>
            <a:pPr lvl="1"/>
            <a:r>
              <a:rPr lang="de-AT" dirty="0"/>
              <a:t>Protokollierung im MSO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7797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Lauschen verboten!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7528" y="1600201"/>
            <a:ext cx="9217024" cy="4525963"/>
          </a:xfrm>
        </p:spPr>
        <p:txBody>
          <a:bodyPr/>
          <a:lstStyle/>
          <a:p>
            <a:r>
              <a:rPr lang="de-AT" dirty="0"/>
              <a:t>Verboten: Mithören von Einsätzen, an denen man nicht beteiligt ist!</a:t>
            </a:r>
          </a:p>
          <a:p>
            <a:pPr lvl="1"/>
            <a:r>
              <a:rPr lang="de-AT" dirty="0"/>
              <a:t>z.B.: Großbrand in Niederösterreich </a:t>
            </a:r>
          </a:p>
          <a:p>
            <a:pPr lvl="1"/>
            <a:r>
              <a:rPr lang="de-AT" dirty="0"/>
              <a:t>Interessanter Einsatz im Bezirk XY</a:t>
            </a:r>
          </a:p>
          <a:p>
            <a:pPr lvl="1"/>
            <a:r>
              <a:rPr lang="de-AT" dirty="0"/>
              <a:t>Tunnelbrand in Salzburg, </a:t>
            </a:r>
            <a:r>
              <a:rPr lang="de-AT" dirty="0" err="1"/>
              <a:t>usw</a:t>
            </a:r>
            <a:r>
              <a:rPr lang="de-AT" dirty="0"/>
              <a:t>……</a:t>
            </a:r>
          </a:p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Sehr einfach nachvollziehbar im LFK!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82020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Antennen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2775" y="1639342"/>
            <a:ext cx="749917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AT" u="sng" dirty="0"/>
              <a:t>Wendelantenne </a:t>
            </a:r>
            <a:r>
              <a:rPr lang="el-GR" u="sng" dirty="0"/>
              <a:t>λ</a:t>
            </a:r>
            <a:r>
              <a:rPr lang="de-AT" u="sng" dirty="0"/>
              <a:t>/4</a:t>
            </a:r>
          </a:p>
          <a:p>
            <a:r>
              <a:rPr lang="de-AT" dirty="0"/>
              <a:t>Antennenstab mit 11 cm</a:t>
            </a:r>
          </a:p>
          <a:p>
            <a:r>
              <a:rPr lang="de-AT" dirty="0"/>
              <a:t>Sehr geringe Dämpfung beim Tragen </a:t>
            </a:r>
            <a:br>
              <a:rPr lang="de-AT" dirty="0"/>
            </a:br>
            <a:r>
              <a:rPr lang="de-AT" dirty="0"/>
              <a:t>am Körper (z.B.: Brusttasche)</a:t>
            </a:r>
          </a:p>
          <a:p>
            <a:pPr marL="0" indent="0">
              <a:buNone/>
            </a:pPr>
            <a:br>
              <a:rPr lang="de-AT" dirty="0"/>
            </a:br>
            <a:endParaRPr lang="de-AT" dirty="0"/>
          </a:p>
          <a:p>
            <a:pPr>
              <a:buNone/>
            </a:pPr>
            <a:r>
              <a:rPr lang="de-AT" u="sng" dirty="0"/>
              <a:t>Kurzantennen sind nicht zugelassen!</a:t>
            </a:r>
          </a:p>
          <a:p>
            <a:r>
              <a:rPr lang="de-AT" dirty="0"/>
              <a:t>Starke Dämpfungswerte</a:t>
            </a:r>
          </a:p>
          <a:p>
            <a:r>
              <a:rPr lang="de-AT" dirty="0"/>
              <a:t>Keine ausreichende Versorgung mit </a:t>
            </a:r>
            <a:br>
              <a:rPr lang="de-AT" dirty="0"/>
            </a:br>
            <a:r>
              <a:rPr lang="de-AT" dirty="0"/>
              <a:t>geringerer Funkabdeckung </a:t>
            </a:r>
            <a:br>
              <a:rPr lang="de-AT" dirty="0"/>
            </a:br>
            <a:r>
              <a:rPr lang="de-AT" dirty="0"/>
              <a:t>(z.B.: Gebäude, Garagen)</a:t>
            </a:r>
          </a:p>
        </p:txBody>
      </p:sp>
      <p:pic>
        <p:nvPicPr>
          <p:cNvPr id="1028" name="Picture 4" descr="http://www.funkhandel.com/bilder/produkte/gross/Motorola-Antenne-Tetra-GPS-8586381J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73995" y="4293096"/>
            <a:ext cx="1464747" cy="183093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lum bright="27000"/>
          </a:blip>
          <a:srcRect/>
          <a:stretch>
            <a:fillRect/>
          </a:stretch>
        </p:blipFill>
        <p:spPr bwMode="auto">
          <a:xfrm rot="5400000">
            <a:off x="7865368" y="1786970"/>
            <a:ext cx="3744416" cy="4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2367953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_LF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folie_LFV.pptx" id="{FC305946-9927-4027-9384-D8C97C78679D}" vid="{9AF721B5-53A6-423F-AD27-12F075CEEDB7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C895BA59E8BF4A9E043A3D72CDE0E8" ma:contentTypeVersion="2" ma:contentTypeDescription="Ein neues Dokument erstellen." ma:contentTypeScope="" ma:versionID="df207661686fa6e60d196c8e96163187">
  <xsd:schema xmlns:xsd="http://www.w3.org/2001/XMLSchema" xmlns:xs="http://www.w3.org/2001/XMLSchema" xmlns:p="http://schemas.microsoft.com/office/2006/metadata/properties" xmlns:ns2="eeacf9de-b60e-4bfe-956e-432fd0389af9" targetNamespace="http://schemas.microsoft.com/office/2006/metadata/properties" ma:root="true" ma:fieldsID="035258151923c33434b7d123cd23a133" ns2:_="">
    <xsd:import namespace="eeacf9de-b60e-4bfe-956e-432fd0389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cf9de-b60e-4bfe-956e-432fd0389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CB8A8B-2487-44BA-BB9E-AA8979E2E719}">
  <ds:schemaRefs>
    <ds:schemaRef ds:uri="http://purl.org/dc/elements/1.1/"/>
    <ds:schemaRef ds:uri="http://www.w3.org/XML/1998/namespace"/>
    <ds:schemaRef ds:uri="eeacf9de-b60e-4bfe-956e-432fd0389af9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3497C1-A108-47AD-A475-3CDA77CBB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DA59B-C9FE-4BCF-8D65-394A1B5EF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cf9de-b60e-4bfe-956e-432fd0389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4872</Words>
  <Application>Microsoft Office PowerPoint</Application>
  <PresentationFormat>Breitbild</PresentationFormat>
  <Paragraphs>1015</Paragraphs>
  <Slides>131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131</vt:i4>
      </vt:variant>
    </vt:vector>
  </HeadingPairs>
  <TitlesOfParts>
    <vt:vector size="143" baseType="lpstr">
      <vt:lpstr>Arial</vt:lpstr>
      <vt:lpstr>Calibri</vt:lpstr>
      <vt:lpstr>Calibri Light</vt:lpstr>
      <vt:lpstr>Courier New</vt:lpstr>
      <vt:lpstr>Helvetica</vt:lpstr>
      <vt:lpstr>Monotype Sorts</vt:lpstr>
      <vt:lpstr>Symbol</vt:lpstr>
      <vt:lpstr>Times New Roman</vt:lpstr>
      <vt:lpstr>Wingdings</vt:lpstr>
      <vt:lpstr>Masterfolie_LFV</vt:lpstr>
      <vt:lpstr>1_Benutzerdefiniertes Design</vt:lpstr>
      <vt:lpstr>Benutzerdefiniertes Design</vt:lpstr>
      <vt:lpstr>Digitaler Bündelfunk  BOS Austria Grundschulung Bezirk SCHÄRDING </vt:lpstr>
      <vt:lpstr>Willkommen!</vt:lpstr>
      <vt:lpstr>Themenbereiche</vt:lpstr>
      <vt:lpstr>Ein Funksystem für Alle!</vt:lpstr>
      <vt:lpstr>BOS Austria in OÖ Ein Funknetz für alle BOS!</vt:lpstr>
      <vt:lpstr>Umfang der Kostenübernahme vom Land OÖ im Detail </vt:lpstr>
      <vt:lpstr>Regelungen für die Zuteilung der vom Land OÖ zur Verfügung gestellten Geräte  auf Basis der „Empfehlung Ausstattung Digitalfunk“ des LFK OÖ  und weitere Regelungen</vt:lpstr>
      <vt:lpstr>Digitalfunk bei Feuerwehren – Kostenübernahme durch das Land OÖ </vt:lpstr>
      <vt:lpstr>Firmen, Kosten Einbau</vt:lpstr>
      <vt:lpstr>Wiki Digitalfunk</vt:lpstr>
      <vt:lpstr>Umstellung auf Digitalfunk  in den ausgebauten Bezirken</vt:lpstr>
      <vt:lpstr>Ablauf Umstellung startet frühestens, wenn das Funknetz im Bezirk verfügbar</vt:lpstr>
      <vt:lpstr>Ablauf Umstellung </vt:lpstr>
      <vt:lpstr>Ablauf Umstellung </vt:lpstr>
      <vt:lpstr>Zeitplan </vt:lpstr>
      <vt:lpstr>Ausgabe aller Funkgeräte und Artikel </vt:lpstr>
      <vt:lpstr>PowerPoint-Präsentation</vt:lpstr>
      <vt:lpstr>Stützpunkte</vt:lpstr>
      <vt:lpstr>Technik und Betrieb</vt:lpstr>
      <vt:lpstr>Unterschiede analog/digital?</vt:lpstr>
      <vt:lpstr>Was kann ich damit machen?</vt:lpstr>
      <vt:lpstr> Zwei Betriebsarten</vt:lpstr>
      <vt:lpstr>BOS Austria Netz  Netzmodus  (TMO: Trunked Mode Operation)</vt:lpstr>
      <vt:lpstr>Noch nicht verfügbare Sendeanlagen:</vt:lpstr>
      <vt:lpstr>Netzabdeckung</vt:lpstr>
      <vt:lpstr>Netzmodus (TMO)</vt:lpstr>
      <vt:lpstr>Möglichkeiten der Kommunikation im TMO</vt:lpstr>
      <vt:lpstr>Einzelruf: was ist zu beachten?</vt:lpstr>
      <vt:lpstr>Regeln zu Einzelruf</vt:lpstr>
      <vt:lpstr>ISSI (Individual Short Subscriber Identity)  jedem Funkgerät ist eine eindeutige Nummer zugewiesen  (vergleichbar mit Telefonnummer beim Handy)</vt:lpstr>
      <vt:lpstr>ISSI Struktur Feuerwehr Oberösterreich</vt:lpstr>
      <vt:lpstr>PowerPoint-Präsentation</vt:lpstr>
      <vt:lpstr>PowerPoint-Präsentation</vt:lpstr>
      <vt:lpstr>SPRECHGRUPPEN</vt:lpstr>
      <vt:lpstr>Sprechgruppen im Hauptordner des Bezirkes</vt:lpstr>
      <vt:lpstr>Bundesweite Sprechgruppen</vt:lpstr>
      <vt:lpstr>BOS Bundesland (20 Gruppen)</vt:lpstr>
      <vt:lpstr>Sprechgruppen HS</vt:lpstr>
      <vt:lpstr>GPS</vt:lpstr>
      <vt:lpstr>Datenübertragung</vt:lpstr>
      <vt:lpstr>Status</vt:lpstr>
      <vt:lpstr>Status</vt:lpstr>
      <vt:lpstr>Sprechwunsch/Alarmierungsauftrag absenden</vt:lpstr>
      <vt:lpstr>Sprechwunsch und Alarmierungsauftrag</vt:lpstr>
      <vt:lpstr>Notruftaste im Netzmodus</vt:lpstr>
      <vt:lpstr>Notruftaste im DMO</vt:lpstr>
      <vt:lpstr>Sprachkommunikationsanlage  der LWZ SKA</vt:lpstr>
      <vt:lpstr>Leitstellentechnik SKA</vt:lpstr>
      <vt:lpstr>DMO    (Direktmodus - direct Mode)  </vt:lpstr>
      <vt:lpstr>DMO Modus</vt:lpstr>
      <vt:lpstr>DMO </vt:lpstr>
      <vt:lpstr>DMO Modus</vt:lpstr>
      <vt:lpstr>Umschalten auf Direktmodus DMO</vt:lpstr>
      <vt:lpstr>Ordner inkl. Gruppen im DMO</vt:lpstr>
      <vt:lpstr>Kommunikation mit deutschen Feuerwehren im DMO</vt:lpstr>
      <vt:lpstr>Sonderformen                                    (einmalige Kosten für Lizenz erforderlich)   DMO-Repeater  Mobilfunkgerät und Handfunkgerät </vt:lpstr>
      <vt:lpstr>Direktmodus-Repeater</vt:lpstr>
      <vt:lpstr>Repeater</vt:lpstr>
      <vt:lpstr>Achtung Repeater!</vt:lpstr>
      <vt:lpstr> Notfunk  DMO ersetzt   Analog-Funk </vt:lpstr>
      <vt:lpstr>NOTFUNK im DMO</vt:lpstr>
      <vt:lpstr>NOTFUNK im DMO</vt:lpstr>
      <vt:lpstr>Vorgehensweise bei Ausfall des Funknetzes  für die Kommunikation mit Florian LFK</vt:lpstr>
      <vt:lpstr>Vorgehensweise bei Ausfall des Funknetzes für die lokale Versorgung</vt:lpstr>
      <vt:lpstr>DMO-NOTFUNK FW</vt:lpstr>
      <vt:lpstr>10 min.  PAUSE</vt:lpstr>
      <vt:lpstr>Wie und Wo kann ich Funkgeräte und das benötigte Zubehör kaufen?</vt:lpstr>
      <vt:lpstr>Servicestelle Digitalfunk im LFK „Programmierstraße“</vt:lpstr>
      <vt:lpstr>Komponenten BBG-Ausschreibung</vt:lpstr>
      <vt:lpstr>Komponenten BBG-Ausschreibung</vt:lpstr>
      <vt:lpstr>Komponenten BBG-Ausschreibung</vt:lpstr>
      <vt:lpstr>Zubehörstecker obligat!</vt:lpstr>
      <vt:lpstr>Aktuelle News</vt:lpstr>
      <vt:lpstr>Artikel in SyBOS</vt:lpstr>
      <vt:lpstr>Artikel in SyBOS</vt:lpstr>
      <vt:lpstr>Artikel im syBOS</vt:lpstr>
      <vt:lpstr>Artikel in SyBOS</vt:lpstr>
      <vt:lpstr>Artikel in SyBOS</vt:lpstr>
      <vt:lpstr>Florianstationen</vt:lpstr>
      <vt:lpstr>Antennen Florianstationen</vt:lpstr>
      <vt:lpstr>Blitzschutz und Antennen</vt:lpstr>
      <vt:lpstr>Blitzschutz und Antennen</vt:lpstr>
      <vt:lpstr>Einfache Florianstation</vt:lpstr>
      <vt:lpstr>Meldung von Netzproblemen und Reparaturen</vt:lpstr>
      <vt:lpstr>Wo finde ich die Servicestelle Digitalfunk im LFK Oberösterreich</vt:lpstr>
      <vt:lpstr>Richtlinien Funk inkl. Funksprechordnung</vt:lpstr>
      <vt:lpstr>Weitere Informationen auf www.ooeflv.at</vt:lpstr>
      <vt:lpstr>Sprechgruppen im Einsatz</vt:lpstr>
      <vt:lpstr>Vorteile bei Verwendung der          Bezirks-Hauptgruppen</vt:lpstr>
      <vt:lpstr>Zu beachten bei Verwendung der          Hauptgruppe</vt:lpstr>
      <vt:lpstr>Zu beachten bei Verwendung der          Hauptgruppe</vt:lpstr>
      <vt:lpstr>Welche Ausweichgruppe ist zu Verwenden?</vt:lpstr>
      <vt:lpstr>Welche Ausweichgruppe ist zu Verwenden?</vt:lpstr>
      <vt:lpstr>Funkruf-namen  Aktuelle Version in kürze im WIKI!!</vt:lpstr>
      <vt:lpstr>PowerPoint-Präsentation</vt:lpstr>
      <vt:lpstr>Was es noch mit den neuen Digitalfunkgeräten einzuhalten gilt</vt:lpstr>
      <vt:lpstr>Verschleppung von Sprechgruppen</vt:lpstr>
      <vt:lpstr>Lauschen verboten!</vt:lpstr>
      <vt:lpstr>Antennen</vt:lpstr>
      <vt:lpstr>Antennen KFZ</vt:lpstr>
      <vt:lpstr>Geräteverlust</vt:lpstr>
      <vt:lpstr>Einsatztaktik Digitalfunk   Beispiel Brandeinsatz</vt:lpstr>
      <vt:lpstr>Einsatzablauf am WAS unverändert!  Nur das erst Ausrückende Fahrzeug macht die Ausfahrtsmeldung  – siehe  Alarmierungsordnung Punkt 1.3</vt:lpstr>
      <vt:lpstr>Einsatzablauf  Digitalfunk</vt:lpstr>
      <vt:lpstr>Beispiel Brandeinsatz</vt:lpstr>
      <vt:lpstr>Beispiel Brandeinsatz</vt:lpstr>
      <vt:lpstr>Beispiel Brandeinsatz mit Einsatzabschnittsleiter (EAL)</vt:lpstr>
      <vt:lpstr>PowerPoint-Präsentation</vt:lpstr>
      <vt:lpstr>PowerPoint-Präsentation</vt:lpstr>
      <vt:lpstr>Praktischer Teil</vt:lpstr>
      <vt:lpstr>PowerPoint-Präsentation</vt:lpstr>
      <vt:lpstr>PowerPoint-Präsentation</vt:lpstr>
      <vt:lpstr>Tastensperre</vt:lpstr>
      <vt:lpstr>Beschreibung Display Handfunkgerät MTP 3550</vt:lpstr>
      <vt:lpstr>PowerPoint-Präsentation</vt:lpstr>
      <vt:lpstr>PowerPoint-Präsentation</vt:lpstr>
      <vt:lpstr>PowerPoint-Präsentation</vt:lpstr>
      <vt:lpstr>Ordner Wechsel im TMO</vt:lpstr>
      <vt:lpstr>Ordner Wechsel im DMO</vt:lpstr>
      <vt:lpstr>Sprechwunsch/Alarmierungsauftrag absenden – NUR IM TMO!!!</vt:lpstr>
      <vt:lpstr>Einzelruf im TMO</vt:lpstr>
      <vt:lpstr>GPS Position am Funkgerät ablesen</vt:lpstr>
      <vt:lpstr>SDS versenden </vt:lpstr>
      <vt:lpstr>SDS versenden </vt:lpstr>
      <vt:lpstr>Repeater am Handfunkgerät Einschalten  (nur mit der notwendigen DMO-Repeater Lizenz möglich!)</vt:lpstr>
      <vt:lpstr>PowerPoint-Präsentation</vt:lpstr>
      <vt:lpstr>PowerPoint-Präsentation</vt:lpstr>
      <vt:lpstr>PowerPoint-Präsentation</vt:lpstr>
      <vt:lpstr>Repeater am Mobilfunkgerät aktivieren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Digitaler Bündelfunk  BOS Austria Grundschulung Bezirk Gmunden</dc:title>
  <dc:creator>Gutjahr Bernhard</dc:creator>
  <cp:lastModifiedBy>Pree Philipp</cp:lastModifiedBy>
  <cp:revision>119</cp:revision>
  <dcterms:created xsi:type="dcterms:W3CDTF">2020-07-13T22:43:22Z</dcterms:created>
  <dcterms:modified xsi:type="dcterms:W3CDTF">2021-03-22T15:02:17Z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3217630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