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0.jpg" ContentType="image/jpeg"/>
  <Override PartName="/ppt/media/image11.jpg" ContentType="image/jpeg"/>
  <Override PartName="/ppt/media/image1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52.jpg" ContentType="image/jpeg"/>
  <Override PartName="/ppt/media/image58.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4"/>
    <p:sldMasterId id="2147484012" r:id="rId5"/>
    <p:sldMasterId id="2147484000" r:id="rId6"/>
  </p:sldMasterIdLst>
  <p:notesMasterIdLst>
    <p:notesMasterId r:id="rId137"/>
  </p:notesMasterIdLst>
  <p:handoutMasterIdLst>
    <p:handoutMasterId r:id="rId138"/>
  </p:handoutMasterIdLst>
  <p:sldIdLst>
    <p:sldId id="421" r:id="rId7"/>
    <p:sldId id="496" r:id="rId8"/>
    <p:sldId id="365" r:id="rId9"/>
    <p:sldId id="448" r:id="rId10"/>
    <p:sldId id="287" r:id="rId11"/>
    <p:sldId id="288" r:id="rId12"/>
    <p:sldId id="413" r:id="rId13"/>
    <p:sldId id="414" r:id="rId14"/>
    <p:sldId id="415" r:id="rId15"/>
    <p:sldId id="447" r:id="rId16"/>
    <p:sldId id="442" r:id="rId17"/>
    <p:sldId id="417" r:id="rId18"/>
    <p:sldId id="488" r:id="rId19"/>
    <p:sldId id="474" r:id="rId20"/>
    <p:sldId id="503" r:id="rId21"/>
    <p:sldId id="460" r:id="rId22"/>
    <p:sldId id="504" r:id="rId23"/>
    <p:sldId id="280" r:id="rId24"/>
    <p:sldId id="469" r:id="rId25"/>
    <p:sldId id="471" r:id="rId26"/>
    <p:sldId id="277" r:id="rId27"/>
    <p:sldId id="274" r:id="rId28"/>
    <p:sldId id="297" r:id="rId29"/>
    <p:sldId id="398" r:id="rId30"/>
    <p:sldId id="489" r:id="rId31"/>
    <p:sldId id="491" r:id="rId32"/>
    <p:sldId id="301" r:id="rId33"/>
    <p:sldId id="502" r:id="rId34"/>
    <p:sldId id="302" r:id="rId35"/>
    <p:sldId id="396" r:id="rId36"/>
    <p:sldId id="383" r:id="rId37"/>
    <p:sldId id="399" r:id="rId38"/>
    <p:sldId id="498" r:id="rId39"/>
    <p:sldId id="310" r:id="rId40"/>
    <p:sldId id="311" r:id="rId41"/>
    <p:sldId id="490" r:id="rId42"/>
    <p:sldId id="412" r:id="rId43"/>
    <p:sldId id="457" r:id="rId44"/>
    <p:sldId id="506" r:id="rId45"/>
    <p:sldId id="458" r:id="rId46"/>
    <p:sldId id="314" r:id="rId47"/>
    <p:sldId id="313" r:id="rId48"/>
    <p:sldId id="350" r:id="rId49"/>
    <p:sldId id="475" r:id="rId50"/>
    <p:sldId id="352" r:id="rId51"/>
    <p:sldId id="373" r:id="rId52"/>
    <p:sldId id="351" r:id="rId53"/>
    <p:sldId id="456" r:id="rId54"/>
    <p:sldId id="354" r:id="rId55"/>
    <p:sldId id="356" r:id="rId56"/>
    <p:sldId id="402" r:id="rId57"/>
    <p:sldId id="299" r:id="rId58"/>
    <p:sldId id="292" r:id="rId59"/>
    <p:sldId id="298" r:id="rId60"/>
    <p:sldId id="494" r:id="rId61"/>
    <p:sldId id="492" r:id="rId62"/>
    <p:sldId id="342" r:id="rId63"/>
    <p:sldId id="304" r:id="rId64"/>
    <p:sldId id="487" r:id="rId65"/>
    <p:sldId id="340" r:id="rId66"/>
    <p:sldId id="336" r:id="rId67"/>
    <p:sldId id="337" r:id="rId68"/>
    <p:sldId id="338" r:id="rId69"/>
    <p:sldId id="339" r:id="rId70"/>
    <p:sldId id="363" r:id="rId71"/>
    <p:sldId id="372" r:id="rId72"/>
    <p:sldId id="367" r:id="rId73"/>
    <p:sldId id="482" r:id="rId74"/>
    <p:sldId id="293" r:id="rId75"/>
    <p:sldId id="294" r:id="rId76"/>
    <p:sldId id="295" r:id="rId77"/>
    <p:sldId id="468" r:id="rId78"/>
    <p:sldId id="445" r:id="rId79"/>
    <p:sldId id="388" r:id="rId80"/>
    <p:sldId id="515" r:id="rId81"/>
    <p:sldId id="516" r:id="rId82"/>
    <p:sldId id="517" r:id="rId83"/>
    <p:sldId id="467" r:id="rId84"/>
    <p:sldId id="394" r:id="rId85"/>
    <p:sldId id="500" r:id="rId86"/>
    <p:sldId id="501" r:id="rId87"/>
    <p:sldId id="470" r:id="rId88"/>
    <p:sldId id="371" r:id="rId89"/>
    <p:sldId id="369" r:id="rId90"/>
    <p:sldId id="419" r:id="rId91"/>
    <p:sldId id="464" r:id="rId92"/>
    <p:sldId id="324" r:id="rId93"/>
    <p:sldId id="325" r:id="rId94"/>
    <p:sldId id="327" r:id="rId95"/>
    <p:sldId id="326" r:id="rId96"/>
    <p:sldId id="360" r:id="rId97"/>
    <p:sldId id="499" r:id="rId98"/>
    <p:sldId id="484" r:id="rId99"/>
    <p:sldId id="483" r:id="rId100"/>
    <p:sldId id="405" r:id="rId101"/>
    <p:sldId id="390" r:id="rId102"/>
    <p:sldId id="391" r:id="rId103"/>
    <p:sldId id="392" r:id="rId104"/>
    <p:sldId id="393" r:id="rId105"/>
    <p:sldId id="395" r:id="rId106"/>
    <p:sldId id="343" r:id="rId107"/>
    <p:sldId id="476" r:id="rId108"/>
    <p:sldId id="477" r:id="rId109"/>
    <p:sldId id="344" r:id="rId110"/>
    <p:sldId id="345" r:id="rId111"/>
    <p:sldId id="346" r:id="rId112"/>
    <p:sldId id="347" r:id="rId113"/>
    <p:sldId id="348" r:id="rId114"/>
    <p:sldId id="411" r:id="rId115"/>
    <p:sldId id="410" r:id="rId116"/>
    <p:sldId id="507" r:id="rId117"/>
    <p:sldId id="508" r:id="rId118"/>
    <p:sldId id="416" r:id="rId119"/>
    <p:sldId id="509" r:id="rId120"/>
    <p:sldId id="510" r:id="rId121"/>
    <p:sldId id="511" r:id="rId122"/>
    <p:sldId id="420" r:id="rId123"/>
    <p:sldId id="512" r:id="rId124"/>
    <p:sldId id="513" r:id="rId125"/>
    <p:sldId id="425" r:id="rId126"/>
    <p:sldId id="514" r:id="rId127"/>
    <p:sldId id="427" r:id="rId128"/>
    <p:sldId id="428" r:id="rId129"/>
    <p:sldId id="429" r:id="rId130"/>
    <p:sldId id="478" r:id="rId131"/>
    <p:sldId id="430" r:id="rId132"/>
    <p:sldId id="433" r:id="rId133"/>
    <p:sldId id="431" r:id="rId134"/>
    <p:sldId id="409" r:id="rId135"/>
    <p:sldId id="320" r:id="rId136"/>
  </p:sldIdLst>
  <p:sldSz cx="12192000" cy="6858000"/>
  <p:notesSz cx="6797675" cy="9926638"/>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tjahr Bernhard" initials="GB" lastIdx="7" clrIdx="0">
    <p:extLst>
      <p:ext uri="{19B8F6BF-5375-455C-9EA6-DF929625EA0E}">
        <p15:presenceInfo xmlns:p15="http://schemas.microsoft.com/office/powerpoint/2012/main" userId="S-1-5-21-428616677-1996569088-1537874043-1072" providerId="AD"/>
      </p:ext>
    </p:extLst>
  </p:cmAuthor>
  <p:cmAuthor id="2" name="Gutjahr Bernhard" initials="GB [2]" lastIdx="1" clrIdx="1">
    <p:extLst>
      <p:ext uri="{19B8F6BF-5375-455C-9EA6-DF929625EA0E}">
        <p15:presenceInfo xmlns:p15="http://schemas.microsoft.com/office/powerpoint/2012/main" userId="S::Bernhard.Gutjahr@ooelfv.at::4b86e3c8-387e-46a3-86ce-e29d4ffd90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CBCB"/>
    <a:srgbClr val="B2B2B2"/>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7" autoAdjust="0"/>
    <p:restoredTop sz="99650" autoAdjust="0"/>
  </p:normalViewPr>
  <p:slideViewPr>
    <p:cSldViewPr>
      <p:cViewPr varScale="1">
        <p:scale>
          <a:sx n="121" d="100"/>
          <a:sy n="121" d="100"/>
        </p:scale>
        <p:origin x="120" y="306"/>
      </p:cViewPr>
      <p:guideLst>
        <p:guide orient="horz" pos="2160"/>
        <p:guide pos="3840"/>
      </p:guideLst>
    </p:cSldViewPr>
  </p:slideViewPr>
  <p:notesTextViewPr>
    <p:cViewPr>
      <p:scale>
        <a:sx n="100" d="100"/>
        <a:sy n="100" d="100"/>
      </p:scale>
      <p:origin x="0" y="0"/>
    </p:cViewPr>
  </p:notesTextViewPr>
  <p:notesViewPr>
    <p:cSldViewPr>
      <p:cViewPr varScale="1">
        <p:scale>
          <a:sx n="50" d="100"/>
          <a:sy n="50" d="100"/>
        </p:scale>
        <p:origin x="-292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handoutMaster" Target="handoutMasters/handoutMaster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commentAuthors" Target="commentAuthor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35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idx="2"/>
          </p:nvPr>
        </p:nvSpPr>
        <p:spPr bwMode="auto">
          <a:xfrm>
            <a:off x="314325" y="869950"/>
            <a:ext cx="6169025"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6357" y="4720675"/>
            <a:ext cx="4984962" cy="39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de-AT" noProof="0"/>
              <a:t>Klicken Sie,  um die Formate des Vorlagentextes zu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Tree>
    <p:extLst>
      <p:ext uri="{BB962C8B-B14F-4D97-AF65-F5344CB8AC3E}">
        <p14:creationId xmlns:p14="http://schemas.microsoft.com/office/powerpoint/2010/main" val="265840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79768" y="4469164"/>
            <a:ext cx="5438140" cy="3656588"/>
          </a:xfrm>
          <a:prstGeom prst="rect">
            <a:avLst/>
          </a:prstGeom>
        </p:spPr>
        <p:txBody>
          <a:bodyPr>
            <a:normAutofit/>
          </a:bodyPr>
          <a:lstStyle/>
          <a:p>
            <a:endParaRPr dirty="0"/>
          </a:p>
        </p:txBody>
      </p:sp>
    </p:spTree>
    <p:extLst>
      <p:ext uri="{BB962C8B-B14F-4D97-AF65-F5344CB8AC3E}">
        <p14:creationId xmlns:p14="http://schemas.microsoft.com/office/powerpoint/2010/main" val="133038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2115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5581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6758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7173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78125" y="608013"/>
            <a:ext cx="4283075" cy="2409825"/>
          </a:xfrm>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a:xfrm>
            <a:off x="5769438" y="6866138"/>
            <a:ext cx="4413725" cy="361442"/>
          </a:xfrm>
          <a:prstGeom prst="rect">
            <a:avLst/>
          </a:prstGeom>
        </p:spPr>
        <p:txBody>
          <a:bodyPr/>
          <a:lstStyle/>
          <a:p>
            <a:fld id="{F26340A8-31EE-4529-A74A-2C2E5FAA9E53}" type="slidenum">
              <a:rPr lang="de-AT" smtClean="0"/>
              <a:pPr/>
              <a:t>27</a:t>
            </a:fld>
            <a:endParaRPr lang="de-AT"/>
          </a:p>
        </p:txBody>
      </p:sp>
    </p:spTree>
    <p:extLst>
      <p:ext uri="{BB962C8B-B14F-4D97-AF65-F5344CB8AC3E}">
        <p14:creationId xmlns:p14="http://schemas.microsoft.com/office/powerpoint/2010/main" val="351539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3674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8049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xfrm>
            <a:off x="5769438" y="6866138"/>
            <a:ext cx="4413725" cy="361442"/>
          </a:xfrm>
          <a:prstGeom prst="rect">
            <a:avLst/>
          </a:prstGeom>
          <a:noFill/>
        </p:spPr>
        <p:txBody>
          <a:bodyPr/>
          <a:lstStyle/>
          <a:p>
            <a:fld id="{5A607E8E-C836-4E3B-AD49-D5CAAD2F872E}" type="slidenum">
              <a:rPr lang="de-AT"/>
              <a:pPr/>
              <a:t>58</a:t>
            </a:fld>
            <a:endParaRPr lang="de-AT"/>
          </a:p>
        </p:txBody>
      </p:sp>
      <p:sp>
        <p:nvSpPr>
          <p:cNvPr id="5123" name="Rectangle 2"/>
          <p:cNvSpPr>
            <a:spLocks noGrp="1" noRot="1" noChangeAspect="1" noChangeArrowheads="1" noTextEdit="1"/>
          </p:cNvSpPr>
          <p:nvPr>
            <p:ph type="sldImg"/>
          </p:nvPr>
        </p:nvSpPr>
        <p:spPr>
          <a:xfrm>
            <a:off x="2778125" y="608013"/>
            <a:ext cx="4283075" cy="2409825"/>
          </a:xfrm>
          <a:ln/>
        </p:spPr>
      </p:sp>
      <p:sp>
        <p:nvSpPr>
          <p:cNvPr id="5124" name="Rectangle 3"/>
          <p:cNvSpPr>
            <a:spLocks noGrp="1" noChangeArrowheads="1"/>
          </p:cNvSpPr>
          <p:nvPr>
            <p:ph type="body" idx="1"/>
          </p:nvPr>
        </p:nvSpPr>
        <p:spPr>
          <a:xfrm>
            <a:off x="1358071" y="3433696"/>
            <a:ext cx="7469380" cy="3252975"/>
          </a:xfrm>
          <a:noFill/>
          <a:ln/>
        </p:spPr>
        <p:txBody>
          <a:bodyPr/>
          <a:lstStyle/>
          <a:p>
            <a:pPr eaLnBrk="1" hangingPunct="1"/>
            <a:endParaRPr lang="en-US"/>
          </a:p>
        </p:txBody>
      </p:sp>
    </p:spTree>
    <p:extLst>
      <p:ext uri="{BB962C8B-B14F-4D97-AF65-F5344CB8AC3E}">
        <p14:creationId xmlns:p14="http://schemas.microsoft.com/office/powerpoint/2010/main" val="31565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78125" y="608013"/>
            <a:ext cx="4283075" cy="2409825"/>
          </a:xfrm>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a:xfrm>
            <a:off x="5769438" y="6866138"/>
            <a:ext cx="4413725" cy="361442"/>
          </a:xfrm>
          <a:prstGeom prst="rect">
            <a:avLst/>
          </a:prstGeom>
        </p:spPr>
        <p:txBody>
          <a:bodyPr/>
          <a:lstStyle/>
          <a:p>
            <a:fld id="{F26340A8-31EE-4529-A74A-2C2E5FAA9E53}" type="slidenum">
              <a:rPr lang="de-AT" smtClean="0"/>
              <a:pPr/>
              <a:t>65</a:t>
            </a:fld>
            <a:endParaRPr lang="de-AT"/>
          </a:p>
        </p:txBody>
      </p:sp>
    </p:spTree>
    <p:extLst>
      <p:ext uri="{BB962C8B-B14F-4D97-AF65-F5344CB8AC3E}">
        <p14:creationId xmlns:p14="http://schemas.microsoft.com/office/powerpoint/2010/main" val="208223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168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3141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87040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03445" y="1916833"/>
            <a:ext cx="10075168" cy="1470025"/>
          </a:xfrm>
        </p:spPr>
        <p:txBody>
          <a:bodyPr/>
          <a:lstStyle>
            <a:lvl1pPr>
              <a:defRPr>
                <a:solidFill>
                  <a:schemeClr val="tx1"/>
                </a:solidFill>
              </a:defRPr>
            </a:lvl1pPr>
          </a:lstStyle>
          <a:p>
            <a:r>
              <a:rPr lang="de-DE"/>
              <a:t>Mastertitelformat bearbeiten</a:t>
            </a:r>
            <a:endParaRPr lang="de-DE" dirty="0"/>
          </a:p>
        </p:txBody>
      </p:sp>
      <p:sp>
        <p:nvSpPr>
          <p:cNvPr id="3" name="Untertitel 2"/>
          <p:cNvSpPr>
            <a:spLocks noGrp="1"/>
          </p:cNvSpPr>
          <p:nvPr>
            <p:ph type="subTitle" idx="1"/>
          </p:nvPr>
        </p:nvSpPr>
        <p:spPr>
          <a:xfrm>
            <a:off x="1871531" y="3645024"/>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6" name="Textfeld 5"/>
          <p:cNvSpPr txBox="1"/>
          <p:nvPr/>
        </p:nvSpPr>
        <p:spPr>
          <a:xfrm>
            <a:off x="-145370" y="6197260"/>
            <a:ext cx="9985786" cy="688124"/>
          </a:xfrm>
          <a:prstGeom prst="rect">
            <a:avLst/>
          </a:prstGeom>
          <a:solidFill>
            <a:srgbClr val="CF4128"/>
          </a:solidFill>
        </p:spPr>
        <p:txBody>
          <a:bodyPr wrap="square" lIns="252000" rtlCol="0" anchor="ctr" anchorCtr="0">
            <a:noAutofit/>
          </a:bodyPr>
          <a:lstStyle/>
          <a:p>
            <a:pPr fontAlgn="auto">
              <a:spcBef>
                <a:spcPts val="0"/>
              </a:spcBef>
              <a:spcAft>
                <a:spcPts val="0"/>
              </a:spcAft>
            </a:pPr>
            <a:r>
              <a:rPr lang="de-DE" sz="2400" b="1" dirty="0">
                <a:solidFill>
                  <a:prstClr val="white"/>
                </a:solidFill>
                <a:latin typeface="Arial" pitchFamily="34" charset="0"/>
                <a:cs typeface="Arial" pitchFamily="34" charset="0"/>
              </a:rPr>
              <a:t> www.ooelfv.at</a:t>
            </a:r>
          </a:p>
        </p:txBody>
      </p:sp>
      <p:sp>
        <p:nvSpPr>
          <p:cNvPr id="5" name="Textfeld 4"/>
          <p:cNvSpPr txBox="1"/>
          <p:nvPr/>
        </p:nvSpPr>
        <p:spPr>
          <a:xfrm>
            <a:off x="9758228" y="6165304"/>
            <a:ext cx="2433772" cy="764704"/>
          </a:xfrm>
          <a:prstGeom prst="rect">
            <a:avLst/>
          </a:prstGeom>
          <a:solidFill>
            <a:schemeClr val="bg1"/>
          </a:solidFill>
        </p:spPr>
        <p:txBody>
          <a:bodyPr wrap="square" rtlCol="0">
            <a:spAutoFit/>
          </a:bodyPr>
          <a:lstStyle/>
          <a:p>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6113" y="6180986"/>
            <a:ext cx="2280190" cy="677014"/>
          </a:xfrm>
          <a:prstGeom prst="rect">
            <a:avLst/>
          </a:prstGeom>
        </p:spPr>
      </p:pic>
      <p:pic>
        <p:nvPicPr>
          <p:cNvPr id="10" name="Grafik 28">
            <a:extLst>
              <a:ext uri="{FF2B5EF4-FFF2-40B4-BE49-F238E27FC236}">
                <a16:creationId xmlns:a16="http://schemas.microsoft.com/office/drawing/2014/main" id="{354C1A5A-DD6D-4FDA-9E6A-E3413629D0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63552" y="365199"/>
            <a:ext cx="7777294"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9">
            <a:extLst>
              <a:ext uri="{FF2B5EF4-FFF2-40B4-BE49-F238E27FC236}">
                <a16:creationId xmlns:a16="http://schemas.microsoft.com/office/drawing/2014/main" id="{660FBAE3-B928-4DA1-BB07-36BD4A13EF74}"/>
              </a:ext>
            </a:extLst>
          </p:cNvPr>
          <p:cNvSpPr txBox="1">
            <a:spLocks noChangeArrowheads="1"/>
          </p:cNvSpPr>
          <p:nvPr userDrawn="1"/>
        </p:nvSpPr>
        <p:spPr bwMode="auto">
          <a:xfrm>
            <a:off x="47328" y="6237288"/>
            <a:ext cx="9313335" cy="6477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200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de-DE" sz="2400" b="1">
                <a:solidFill>
                  <a:schemeClr val="bg1"/>
                </a:solidFill>
                <a:latin typeface="Arial" charset="0"/>
                <a:cs typeface="Arial" charset="0"/>
              </a:rPr>
              <a:t>www.ooelfv.at</a:t>
            </a:r>
          </a:p>
        </p:txBody>
      </p:sp>
      <p:sp>
        <p:nvSpPr>
          <p:cNvPr id="12" name="Textfeld 11">
            <a:extLst>
              <a:ext uri="{FF2B5EF4-FFF2-40B4-BE49-F238E27FC236}">
                <a16:creationId xmlns:a16="http://schemas.microsoft.com/office/drawing/2014/main" id="{5880176D-E240-4C42-840A-A815204ACF61}"/>
              </a:ext>
            </a:extLst>
          </p:cNvPr>
          <p:cNvSpPr txBox="1"/>
          <p:nvPr userDrawn="1"/>
        </p:nvSpPr>
        <p:spPr>
          <a:xfrm>
            <a:off x="-116732" y="5661249"/>
            <a:ext cx="8841972" cy="461665"/>
          </a:xfrm>
          <a:prstGeom prst="rect">
            <a:avLst/>
          </a:prstGeom>
          <a:noFill/>
        </p:spPr>
        <p:txBody>
          <a:bodyPr wrap="none" rtlCol="0">
            <a:spAutoFit/>
          </a:bodyPr>
          <a:lstStyle/>
          <a:p>
            <a:r>
              <a:rPr lang="de-AT" sz="2400" dirty="0">
                <a:latin typeface="Arial" panose="020B0604020202020204" pitchFamily="34" charset="0"/>
                <a:cs typeface="Arial" panose="020B0604020202020204" pitchFamily="34" charset="0"/>
              </a:rPr>
              <a:t>© Abteilung Warnung, Alarmierung</a:t>
            </a:r>
            <a:r>
              <a:rPr lang="de-AT" sz="2400" baseline="0" dirty="0">
                <a:latin typeface="Arial" panose="020B0604020202020204" pitchFamily="34" charset="0"/>
                <a:cs typeface="Arial" panose="020B0604020202020204" pitchFamily="34" charset="0"/>
              </a:rPr>
              <a:t> und Kommunikationstechnik</a:t>
            </a:r>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67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1A0FA-0AA7-4959-B2A0-B1820468C47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7044B54-DF25-4979-911F-83B2FC568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12D0A9-A834-4B47-8FD9-46B14CB3D127}"/>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5" name="Fußzeilenplatzhalter 4">
            <a:extLst>
              <a:ext uri="{FF2B5EF4-FFF2-40B4-BE49-F238E27FC236}">
                <a16:creationId xmlns:a16="http://schemas.microsoft.com/office/drawing/2014/main" id="{5ED3F1BA-5DFA-440D-972F-31DF3FC88F3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239F65E-00FD-49B5-8AAE-D0EEB6076964}"/>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243519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E5E32-A847-4D11-895E-E78D6605B60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C647DAA5-39B9-4E3F-A512-93B712E7366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8D2E528-B511-4148-AC78-58086018A0A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B09C483-C8C4-4FAC-9F87-2C69EF3A1AD6}"/>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6" name="Fußzeilenplatzhalter 5">
            <a:extLst>
              <a:ext uri="{FF2B5EF4-FFF2-40B4-BE49-F238E27FC236}">
                <a16:creationId xmlns:a16="http://schemas.microsoft.com/office/drawing/2014/main" id="{DE992875-D5EE-476C-BBDC-CD542F3C377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4B6FEA7-37D7-4E27-AA9C-5C353BCEAB32}"/>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24303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EC2AE-F121-4147-A8D1-EB8E6ABFA15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2A834087-767F-4810-9024-5EF3F7044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0F6EB44-BF4B-4BF0-9EE3-D2647182CEA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5E3E980-C5DC-40B4-96C0-699C6257C8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B18256E-F865-4A38-859F-6760384F212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7A0C6F4-D415-4C92-AA5D-97A219BBB201}"/>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8" name="Fußzeilenplatzhalter 7">
            <a:extLst>
              <a:ext uri="{FF2B5EF4-FFF2-40B4-BE49-F238E27FC236}">
                <a16:creationId xmlns:a16="http://schemas.microsoft.com/office/drawing/2014/main" id="{85AEF709-D771-4B1D-BF13-52D611E9FC52}"/>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F700E0DC-789B-43BF-9A07-A5013B666BCC}"/>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954289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68BEF-2DB1-4681-9F38-45EA38F9CF0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04FA7F7-7873-4BE4-AC12-FB400E4B2FEC}"/>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4" name="Fußzeilenplatzhalter 3">
            <a:extLst>
              <a:ext uri="{FF2B5EF4-FFF2-40B4-BE49-F238E27FC236}">
                <a16:creationId xmlns:a16="http://schemas.microsoft.com/office/drawing/2014/main" id="{4CC79F26-100F-4427-9521-4A23F1A321C6}"/>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4B6B650-8ED6-4BAD-8635-C9D6D6514ACE}"/>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243656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DFA7274-6830-402D-BAD3-7FEF095ABD72}"/>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3" name="Fußzeilenplatzhalter 2">
            <a:extLst>
              <a:ext uri="{FF2B5EF4-FFF2-40B4-BE49-F238E27FC236}">
                <a16:creationId xmlns:a16="http://schemas.microsoft.com/office/drawing/2014/main" id="{9BF32C28-22DF-4101-A8AB-6DF3BEFF570A}"/>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1E9B416-9391-44FD-B5AF-7F0A119623F2}"/>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1669739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2C2F8-596C-49FE-8C1D-060EE7800F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B97D914-74D0-4735-A770-C4E011BF7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BC9864F0-FFAD-41F3-A0CD-0AE031C20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7F840C-F303-4C48-941F-381971162F50}"/>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6" name="Fußzeilenplatzhalter 5">
            <a:extLst>
              <a:ext uri="{FF2B5EF4-FFF2-40B4-BE49-F238E27FC236}">
                <a16:creationId xmlns:a16="http://schemas.microsoft.com/office/drawing/2014/main" id="{882E9E8E-7495-40A9-9481-5B3D035DEAE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A421601-A94A-4C0F-89FB-CB4F103AE2B3}"/>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249560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8A16-D7CA-4D92-8816-CA80951CCF2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3ACC63C9-3B32-4C49-8D1C-5F4541E15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8D4192B6-5AA9-404A-9E54-7EAD91AE0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DEB913-F3BE-4812-AEE4-329A1CA0C829}"/>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6" name="Fußzeilenplatzhalter 5">
            <a:extLst>
              <a:ext uri="{FF2B5EF4-FFF2-40B4-BE49-F238E27FC236}">
                <a16:creationId xmlns:a16="http://schemas.microsoft.com/office/drawing/2014/main" id="{96C1B99F-C568-4D7E-826F-97BCEE138B5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E2383D1-7651-4F5A-82A8-40278F854DE3}"/>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939184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8747E-5274-4C71-8BE5-6746F80FE008}"/>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DA3368C-D529-4776-A472-257874689EE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89419CB-7109-4C2B-B83A-4DC28ECD1C4C}"/>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5" name="Fußzeilenplatzhalter 4">
            <a:extLst>
              <a:ext uri="{FF2B5EF4-FFF2-40B4-BE49-F238E27FC236}">
                <a16:creationId xmlns:a16="http://schemas.microsoft.com/office/drawing/2014/main" id="{A63D9EDB-A31C-4AE3-9525-5F50AB3EA13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7A821E3-07A0-447D-9434-3F8B4537CCC4}"/>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2477268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58B1D52-A43E-4018-B83A-79EEF3514FBC}"/>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7D32ADA-89F9-4F84-A998-34AD0A150E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D9B8F98-C980-4DEB-A6F4-C7DDB3609EE9}"/>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5" name="Fußzeilenplatzhalter 4">
            <a:extLst>
              <a:ext uri="{FF2B5EF4-FFF2-40B4-BE49-F238E27FC236}">
                <a16:creationId xmlns:a16="http://schemas.microsoft.com/office/drawing/2014/main" id="{DDF81C63-92E6-4596-A3AE-24363FBFA82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7D3FB17-6FDF-470F-A250-C3D780D1C281}"/>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3423868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BDF60-42DB-4F5B-A93D-2275E64C448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7C6964C-87CF-4C1A-8D0A-8A8A0970F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9C749FFF-DB05-4071-887B-DC31785F9EDB}"/>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5" name="Fußzeilenplatzhalter 4">
            <a:extLst>
              <a:ext uri="{FF2B5EF4-FFF2-40B4-BE49-F238E27FC236}">
                <a16:creationId xmlns:a16="http://schemas.microsoft.com/office/drawing/2014/main" id="{765DE94D-ED67-4CD8-95D0-277C584F8CC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7F79BED-1161-4341-8577-00FBA9BA9C38}"/>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203007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4" name="Rechteck 3"/>
          <p:cNvSpPr/>
          <p:nvPr userDrawn="1"/>
        </p:nvSpPr>
        <p:spPr>
          <a:xfrm>
            <a:off x="-24680" y="0"/>
            <a:ext cx="11521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prstClr val="white"/>
              </a:solidFill>
            </a:endParaRP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343" y="25"/>
            <a:ext cx="6994363" cy="6212299"/>
          </a:xfrm>
          <a:prstGeom prst="rect">
            <a:avLst/>
          </a:prstGeom>
        </p:spPr>
      </p:pic>
      <p:sp>
        <p:nvSpPr>
          <p:cNvPr id="2" name="Titel 1"/>
          <p:cNvSpPr>
            <a:spLocks noGrp="1"/>
          </p:cNvSpPr>
          <p:nvPr>
            <p:ph type="ctrTitle"/>
          </p:nvPr>
        </p:nvSpPr>
        <p:spPr>
          <a:xfrm>
            <a:off x="1103445" y="1916833"/>
            <a:ext cx="10075168" cy="1470025"/>
          </a:xfrm>
        </p:spPr>
        <p:txBody>
          <a:bodyPr/>
          <a:lstStyle>
            <a:lvl1pPr>
              <a:defRPr>
                <a:solidFill>
                  <a:schemeClr val="tx1"/>
                </a:solidFill>
              </a:defRPr>
            </a:lvl1pPr>
          </a:lstStyle>
          <a:p>
            <a:r>
              <a:rPr lang="de-DE" dirty="0"/>
              <a:t>Titelmasterformat durch Klicken bearbeiten</a:t>
            </a:r>
          </a:p>
        </p:txBody>
      </p:sp>
      <p:sp>
        <p:nvSpPr>
          <p:cNvPr id="3" name="Untertitel 2"/>
          <p:cNvSpPr>
            <a:spLocks noGrp="1"/>
          </p:cNvSpPr>
          <p:nvPr>
            <p:ph type="subTitle" idx="1"/>
          </p:nvPr>
        </p:nvSpPr>
        <p:spPr>
          <a:xfrm>
            <a:off x="1871531" y="3645024"/>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6" name="Textfeld 5"/>
          <p:cNvSpPr txBox="1"/>
          <p:nvPr userDrawn="1"/>
        </p:nvSpPr>
        <p:spPr>
          <a:xfrm>
            <a:off x="-24680" y="6197260"/>
            <a:ext cx="9985786" cy="688124"/>
          </a:xfrm>
          <a:prstGeom prst="rect">
            <a:avLst/>
          </a:prstGeom>
          <a:solidFill>
            <a:srgbClr val="CF4128"/>
          </a:solidFill>
        </p:spPr>
        <p:txBody>
          <a:bodyPr wrap="square" lIns="252000" rtlCol="0" anchor="ctr" anchorCtr="0">
            <a:noAutofit/>
          </a:bodyPr>
          <a:lstStyle/>
          <a:p>
            <a:pPr fontAlgn="auto">
              <a:spcBef>
                <a:spcPts val="0"/>
              </a:spcBef>
              <a:spcAft>
                <a:spcPts val="0"/>
              </a:spcAft>
            </a:pPr>
            <a:r>
              <a:rPr lang="de-DE" sz="2400" b="1" dirty="0">
                <a:solidFill>
                  <a:prstClr val="white"/>
                </a:solidFill>
                <a:latin typeface="Arial" pitchFamily="34" charset="0"/>
                <a:cs typeface="Arial" pitchFamily="34" charset="0"/>
              </a:rPr>
              <a:t> www.ooelfv.at</a:t>
            </a:r>
          </a:p>
        </p:txBody>
      </p:sp>
      <p:sp>
        <p:nvSpPr>
          <p:cNvPr id="5" name="Textfeld 4"/>
          <p:cNvSpPr txBox="1"/>
          <p:nvPr userDrawn="1"/>
        </p:nvSpPr>
        <p:spPr>
          <a:xfrm>
            <a:off x="9758228" y="6165304"/>
            <a:ext cx="2433772" cy="764704"/>
          </a:xfrm>
          <a:prstGeom prst="rect">
            <a:avLst/>
          </a:prstGeom>
          <a:solidFill>
            <a:schemeClr val="bg1"/>
          </a:solidFill>
        </p:spPr>
        <p:txBody>
          <a:bodyPr wrap="square" rtlCol="0">
            <a:spAutoFit/>
          </a:bodyPr>
          <a:lstStyle/>
          <a:p>
            <a:endParaRPr lang="de-DE" dirty="0"/>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6113" y="6180986"/>
            <a:ext cx="2280190" cy="677014"/>
          </a:xfrm>
          <a:prstGeom prst="rect">
            <a:avLst/>
          </a:prstGeom>
        </p:spPr>
      </p:pic>
    </p:spTree>
    <p:extLst>
      <p:ext uri="{BB962C8B-B14F-4D97-AF65-F5344CB8AC3E}">
        <p14:creationId xmlns:p14="http://schemas.microsoft.com/office/powerpoint/2010/main" val="93652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FDB3E-0EE9-47FF-A253-A85303CF9C9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4803BB7-645A-49CB-9E6A-DFCB35AC96E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B6A1E0D-6206-4F4B-A820-38689B3F20FF}"/>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5" name="Fußzeilenplatzhalter 4">
            <a:extLst>
              <a:ext uri="{FF2B5EF4-FFF2-40B4-BE49-F238E27FC236}">
                <a16:creationId xmlns:a16="http://schemas.microsoft.com/office/drawing/2014/main" id="{E45EED11-18B0-4F63-9CC1-029D7EB7297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246D62E-8B9A-421D-8CE3-68B3E78438BF}"/>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388383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F6A86-8838-4C9B-B457-A3CA4752ECD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5F35B11B-5822-43A6-938D-577570268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3809BDD-F8FF-4C44-86D4-35231672F180}"/>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5" name="Fußzeilenplatzhalter 4">
            <a:extLst>
              <a:ext uri="{FF2B5EF4-FFF2-40B4-BE49-F238E27FC236}">
                <a16:creationId xmlns:a16="http://schemas.microsoft.com/office/drawing/2014/main" id="{86EAB386-C1C5-45BB-BF12-D9CFDC832C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7BF6BD-4D69-4F97-A84F-5EBBEE2C81DC}"/>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32473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46DF1-1EC2-46A2-B45F-35BBA957970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0F73F1A-FDAC-4D0D-9F01-460943CBCDB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2ACD1994-D2D0-4C8F-9D8C-B3F2D6C554C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B37F8F45-DEA3-42B9-87D1-CF52E9B764AA}"/>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6" name="Fußzeilenplatzhalter 5">
            <a:extLst>
              <a:ext uri="{FF2B5EF4-FFF2-40B4-BE49-F238E27FC236}">
                <a16:creationId xmlns:a16="http://schemas.microsoft.com/office/drawing/2014/main" id="{AA7899A2-3110-4F7D-BBF8-995D06805A9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E2A7744-6446-4158-BA85-6F20A6DBC7E4}"/>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4026291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4D6EA-B783-462A-BA63-3EBD28E3634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5C3BA69F-464D-4B6E-99FD-F852C8E54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02C6A97-CB4A-4CE9-A8CE-9683643D3F7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F52929C-938D-49B7-900C-74FDD0FC8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5F205A7-51C8-4E26-8580-F7E0BD79C13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AAA9C9D0-C526-46C9-AADF-581730416144}"/>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8" name="Fußzeilenplatzhalter 7">
            <a:extLst>
              <a:ext uri="{FF2B5EF4-FFF2-40B4-BE49-F238E27FC236}">
                <a16:creationId xmlns:a16="http://schemas.microsoft.com/office/drawing/2014/main" id="{E441339F-A8B8-472B-94B8-32749BDBE245}"/>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5FB92D8-8F4D-4BB5-BF46-87A49B75C009}"/>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418622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A7D2E-5114-47CA-80F6-FEA4A1DDA0F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89C64E7F-4A0E-497F-8CE6-D5511348F4F4}"/>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4" name="Fußzeilenplatzhalter 3">
            <a:extLst>
              <a:ext uri="{FF2B5EF4-FFF2-40B4-BE49-F238E27FC236}">
                <a16:creationId xmlns:a16="http://schemas.microsoft.com/office/drawing/2014/main" id="{F9BE9203-7F41-45FC-8075-F5D940FE0978}"/>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8F510998-B249-48BD-A47B-CD2955A594CE}"/>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1217817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2B9912-CEE0-4292-B1B9-7467BC3BD030}"/>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3" name="Fußzeilenplatzhalter 2">
            <a:extLst>
              <a:ext uri="{FF2B5EF4-FFF2-40B4-BE49-F238E27FC236}">
                <a16:creationId xmlns:a16="http://schemas.microsoft.com/office/drawing/2014/main" id="{4CA9B6BA-041F-4383-A97C-D9D9A8017B0A}"/>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08AE572F-2BD6-42F3-B65E-32F34A8A3837}"/>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558042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B4220-71AE-4318-AA5C-394A2D8A508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2F782CAB-9175-4CE8-A135-2F6DADF66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D0AC977-0936-425E-94A7-58B95F4A1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FAD7D66-A42D-49FC-81CA-DE1DFB973989}"/>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6" name="Fußzeilenplatzhalter 5">
            <a:extLst>
              <a:ext uri="{FF2B5EF4-FFF2-40B4-BE49-F238E27FC236}">
                <a16:creationId xmlns:a16="http://schemas.microsoft.com/office/drawing/2014/main" id="{870FC9B6-0FB7-44DC-B88E-0D45089CDFA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8D77D1B-C56B-4569-8BC7-03F10CA9F366}"/>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266459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FAD88-505B-47FC-97A1-0B0C9F2E816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099E08A-4810-465F-912D-BECEAE6FD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FF88A2ED-A844-4AC4-8189-DD7C45AC5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BF21F8-6414-4383-B225-ED2B4D7D8519}"/>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6" name="Fußzeilenplatzhalter 5">
            <a:extLst>
              <a:ext uri="{FF2B5EF4-FFF2-40B4-BE49-F238E27FC236}">
                <a16:creationId xmlns:a16="http://schemas.microsoft.com/office/drawing/2014/main" id="{7415463C-6B25-4E91-9652-CAE7E09E198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D2D6162-6B18-403A-826F-AE2376C6715C}"/>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179986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AB941-E74F-40AB-BAB7-7C5421F8EAAA}"/>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0E9BA4C4-A540-4B44-9259-507FA68C9A6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A8C1457-D0D8-4BC0-A743-4CEA9C5C54AC}"/>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5" name="Fußzeilenplatzhalter 4">
            <a:extLst>
              <a:ext uri="{FF2B5EF4-FFF2-40B4-BE49-F238E27FC236}">
                <a16:creationId xmlns:a16="http://schemas.microsoft.com/office/drawing/2014/main" id="{B06FF614-B69E-4753-8F41-9FAC9FA7BFC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01B1FEF-4C76-486F-9FEB-CE4578F60D4A}"/>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347245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1E2B84-B4D6-4474-88AF-2AD05FF06C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76D974A-54E8-4624-B803-DA0C7624DAF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C59A654-DD42-45BD-B02C-7A4287A5C7AE}"/>
              </a:ext>
            </a:extLst>
          </p:cNvPr>
          <p:cNvSpPr>
            <a:spLocks noGrp="1"/>
          </p:cNvSpPr>
          <p:nvPr>
            <p:ph type="dt" sz="half" idx="10"/>
          </p:nvPr>
        </p:nvSpPr>
        <p:spPr/>
        <p:txBody>
          <a:bodyPr/>
          <a:lstStyle/>
          <a:p>
            <a:fld id="{5F7FEA04-1205-43B8-B923-83E056423A69}" type="datetimeFigureOut">
              <a:rPr lang="de-AT" smtClean="0"/>
              <a:t>12.10.2020</a:t>
            </a:fld>
            <a:endParaRPr lang="de-AT"/>
          </a:p>
        </p:txBody>
      </p:sp>
      <p:sp>
        <p:nvSpPr>
          <p:cNvPr id="5" name="Fußzeilenplatzhalter 4">
            <a:extLst>
              <a:ext uri="{FF2B5EF4-FFF2-40B4-BE49-F238E27FC236}">
                <a16:creationId xmlns:a16="http://schemas.microsoft.com/office/drawing/2014/main" id="{88D18FCB-81AC-4FF1-83A7-58FDDA545B2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103DBBD-C337-4BCE-A728-E59299CA89E3}"/>
              </a:ext>
            </a:extLst>
          </p:cNvPr>
          <p:cNvSpPr>
            <a:spLocks noGrp="1"/>
          </p:cNvSpPr>
          <p:nvPr>
            <p:ph type="sldNum" sz="quarter" idx="12"/>
          </p:nvPr>
        </p:nvSpPr>
        <p:spPr/>
        <p:txBody>
          <a:bodyPr/>
          <a:lstStyle/>
          <a:p>
            <a:fld id="{66FEB821-D8F6-4198-8968-E07B7CB27AFF}" type="slidenum">
              <a:rPr lang="de-AT" smtClean="0"/>
              <a:t>‹Nr.›</a:t>
            </a:fld>
            <a:endParaRPr lang="de-AT"/>
          </a:p>
        </p:txBody>
      </p:sp>
    </p:spTree>
    <p:extLst>
      <p:ext uri="{BB962C8B-B14F-4D97-AF65-F5344CB8AC3E}">
        <p14:creationId xmlns:p14="http://schemas.microsoft.com/office/powerpoint/2010/main" val="16506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138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0673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95466" y="274638"/>
            <a:ext cx="10753195" cy="1143000"/>
          </a:xfrm>
          <a:prstGeom prst="rect">
            <a:avLst/>
          </a:prstGeom>
        </p:spPr>
        <p:txBody>
          <a:bodyPr/>
          <a:lstStyle>
            <a:lvl1pPr algn="l" defTabSz="936000" rtl="0" eaLnBrk="0" fontAlgn="base" hangingPunct="0">
              <a:spcBef>
                <a:spcPct val="20000"/>
              </a:spcBef>
              <a:spcAft>
                <a:spcPct val="0"/>
              </a:spcAft>
              <a:defRPr lang="de-AT" sz="3200" dirty="0">
                <a:solidFill>
                  <a:schemeClr val="tx1">
                    <a:lumMod val="50000"/>
                    <a:lumOff val="50000"/>
                  </a:schemeClr>
                </a:solidFill>
                <a:latin typeface="+mn-lt"/>
                <a:ea typeface="+mn-ea"/>
                <a:cs typeface="+mn-cs"/>
              </a:defRPr>
            </a:lvl1pPr>
          </a:lstStyle>
          <a:p>
            <a:r>
              <a:rPr lang="de-DE"/>
              <a:t>Mastertitelformat bearbeiten</a:t>
            </a:r>
            <a:endParaRPr lang="de-AT" dirty="0"/>
          </a:p>
        </p:txBody>
      </p:sp>
      <p:sp>
        <p:nvSpPr>
          <p:cNvPr id="3" name="Inhaltsplatzhalter 2"/>
          <p:cNvSpPr>
            <a:spLocks noGrp="1"/>
          </p:cNvSpPr>
          <p:nvPr>
            <p:ph sz="half" idx="1"/>
          </p:nvPr>
        </p:nvSpPr>
        <p:spPr>
          <a:xfrm>
            <a:off x="1295467" y="1600200"/>
            <a:ext cx="5212160" cy="4637112"/>
          </a:xfrm>
          <a:prstGeom prst="rect">
            <a:avLst/>
          </a:prstGeom>
        </p:spPr>
        <p:txBody>
          <a:bodyPr/>
          <a:lstStyle>
            <a:lvl1pPr algn="l" rtl="0" eaLnBrk="0" fontAlgn="base" hangingPunct="0">
              <a:spcBef>
                <a:spcPct val="20000"/>
              </a:spcBef>
              <a:spcAft>
                <a:spcPct val="0"/>
              </a:spcAft>
              <a:defRPr lang="de-DE" sz="2800" dirty="0" smtClean="0">
                <a:solidFill>
                  <a:schemeClr val="tx1">
                    <a:lumMod val="50000"/>
                    <a:lumOff val="50000"/>
                  </a:schemeClr>
                </a:solidFill>
                <a:latin typeface="+mn-lt"/>
                <a:ea typeface="+mn-ea"/>
                <a:cs typeface="+mn-cs"/>
              </a:defRPr>
            </a:lvl1pPr>
            <a:lvl2pPr algn="l" rtl="0" eaLnBrk="0" fontAlgn="base" hangingPunct="0">
              <a:spcBef>
                <a:spcPct val="20000"/>
              </a:spcBef>
              <a:spcAft>
                <a:spcPct val="0"/>
              </a:spcAft>
              <a:defRPr lang="de-DE" sz="2800" dirty="0" smtClean="0">
                <a:solidFill>
                  <a:schemeClr val="tx1">
                    <a:lumMod val="50000"/>
                    <a:lumOff val="50000"/>
                  </a:schemeClr>
                </a:solidFill>
                <a:latin typeface="+mn-lt"/>
                <a:ea typeface="+mn-ea"/>
                <a:cs typeface="+mn-cs"/>
              </a:defRPr>
            </a:lvl2pPr>
            <a:lvl3pPr algn="l" rtl="0" eaLnBrk="0" fontAlgn="base" hangingPunct="0">
              <a:spcBef>
                <a:spcPct val="20000"/>
              </a:spcBef>
              <a:spcAft>
                <a:spcPct val="0"/>
              </a:spcAft>
              <a:defRPr lang="de-DE" sz="2400" dirty="0" smtClean="0">
                <a:solidFill>
                  <a:schemeClr val="tx1">
                    <a:lumMod val="50000"/>
                    <a:lumOff val="50000"/>
                  </a:schemeClr>
                </a:solidFill>
                <a:latin typeface="+mn-lt"/>
                <a:ea typeface="+mn-ea"/>
                <a:cs typeface="+mn-cs"/>
              </a:defRPr>
            </a:lvl3pPr>
            <a:lvl4pPr algn="l" rtl="0" eaLnBrk="0" fontAlgn="base" hangingPunct="0">
              <a:spcBef>
                <a:spcPct val="20000"/>
              </a:spcBef>
              <a:spcAft>
                <a:spcPct val="0"/>
              </a:spcAft>
              <a:defRPr lang="de-DE" sz="2000" dirty="0" smtClean="0">
                <a:solidFill>
                  <a:schemeClr val="tx1">
                    <a:lumMod val="50000"/>
                    <a:lumOff val="50000"/>
                  </a:schemeClr>
                </a:solidFill>
                <a:latin typeface="+mn-lt"/>
                <a:ea typeface="+mn-ea"/>
                <a:cs typeface="+mn-cs"/>
              </a:defRPr>
            </a:lvl4pPr>
            <a:lvl5pPr algn="l" rtl="0" eaLnBrk="0" fontAlgn="base" hangingPunct="0">
              <a:spcBef>
                <a:spcPct val="20000"/>
              </a:spcBef>
              <a:spcAft>
                <a:spcPct val="0"/>
              </a:spcAft>
              <a:defRPr lang="de-AT" sz="1800" dirty="0">
                <a:solidFill>
                  <a:schemeClr val="tx1">
                    <a:lumMod val="50000"/>
                    <a:lumOff val="50000"/>
                  </a:schemeClr>
                </a:solidFill>
                <a:latin typeface="+mn-lt"/>
                <a:ea typeface="+mn-ea"/>
                <a:cs typeface="+mn-c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Inhaltsplatzhalter 2"/>
          <p:cNvSpPr>
            <a:spLocks noGrp="1"/>
          </p:cNvSpPr>
          <p:nvPr>
            <p:ph sz="half" idx="10"/>
          </p:nvPr>
        </p:nvSpPr>
        <p:spPr>
          <a:xfrm>
            <a:off x="6836501" y="1600200"/>
            <a:ext cx="5212160" cy="4637112"/>
          </a:xfrm>
          <a:prstGeom prst="rect">
            <a:avLst/>
          </a:prstGeom>
        </p:spPr>
        <p:txBody>
          <a:bodyPr/>
          <a:lstStyle>
            <a:lvl1pPr algn="l" rtl="0" eaLnBrk="0" fontAlgn="base" hangingPunct="0">
              <a:spcBef>
                <a:spcPct val="20000"/>
              </a:spcBef>
              <a:spcAft>
                <a:spcPct val="0"/>
              </a:spcAft>
              <a:defRPr lang="de-DE" sz="2800" dirty="0" smtClean="0">
                <a:solidFill>
                  <a:schemeClr val="tx1">
                    <a:lumMod val="50000"/>
                    <a:lumOff val="50000"/>
                  </a:schemeClr>
                </a:solidFill>
                <a:latin typeface="+mn-lt"/>
                <a:ea typeface="+mn-ea"/>
                <a:cs typeface="+mn-cs"/>
              </a:defRPr>
            </a:lvl1pPr>
            <a:lvl2pPr algn="l" rtl="0" eaLnBrk="0" fontAlgn="base" hangingPunct="0">
              <a:spcBef>
                <a:spcPct val="20000"/>
              </a:spcBef>
              <a:spcAft>
                <a:spcPct val="0"/>
              </a:spcAft>
              <a:defRPr lang="de-DE" sz="2800" dirty="0" smtClean="0">
                <a:solidFill>
                  <a:schemeClr val="tx1">
                    <a:lumMod val="50000"/>
                    <a:lumOff val="50000"/>
                  </a:schemeClr>
                </a:solidFill>
                <a:latin typeface="+mn-lt"/>
                <a:ea typeface="+mn-ea"/>
                <a:cs typeface="+mn-cs"/>
              </a:defRPr>
            </a:lvl2pPr>
            <a:lvl3pPr algn="l" rtl="0" eaLnBrk="0" fontAlgn="base" hangingPunct="0">
              <a:spcBef>
                <a:spcPct val="20000"/>
              </a:spcBef>
              <a:spcAft>
                <a:spcPct val="0"/>
              </a:spcAft>
              <a:defRPr lang="de-DE" sz="2400" dirty="0" smtClean="0">
                <a:solidFill>
                  <a:schemeClr val="tx1">
                    <a:lumMod val="50000"/>
                    <a:lumOff val="50000"/>
                  </a:schemeClr>
                </a:solidFill>
                <a:latin typeface="+mn-lt"/>
                <a:ea typeface="+mn-ea"/>
                <a:cs typeface="+mn-cs"/>
              </a:defRPr>
            </a:lvl3pPr>
            <a:lvl4pPr algn="l" rtl="0" eaLnBrk="0" fontAlgn="base" hangingPunct="0">
              <a:spcBef>
                <a:spcPct val="20000"/>
              </a:spcBef>
              <a:spcAft>
                <a:spcPct val="0"/>
              </a:spcAft>
              <a:defRPr lang="de-DE" sz="2000" dirty="0" smtClean="0">
                <a:solidFill>
                  <a:schemeClr val="tx1">
                    <a:lumMod val="50000"/>
                    <a:lumOff val="50000"/>
                  </a:schemeClr>
                </a:solidFill>
                <a:latin typeface="+mn-lt"/>
                <a:ea typeface="+mn-ea"/>
                <a:cs typeface="+mn-cs"/>
              </a:defRPr>
            </a:lvl4pPr>
            <a:lvl5pPr algn="l" rtl="0" eaLnBrk="0" fontAlgn="base" hangingPunct="0">
              <a:spcBef>
                <a:spcPct val="20000"/>
              </a:spcBef>
              <a:spcAft>
                <a:spcPct val="0"/>
              </a:spcAft>
              <a:defRPr lang="de-AT" sz="1800" dirty="0">
                <a:solidFill>
                  <a:schemeClr val="tx1">
                    <a:lumMod val="50000"/>
                    <a:lumOff val="50000"/>
                  </a:schemeClr>
                </a:solidFill>
                <a:latin typeface="+mn-lt"/>
                <a:ea typeface="+mn-ea"/>
                <a:cs typeface="+mn-cs"/>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327794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282461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370114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0B972-39F5-408F-9397-88EA61AF70A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A7F7C13-A1B4-4F64-9483-7E4829376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862DEF13-A06A-4F34-B3D8-C2199FF0B625}"/>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5" name="Fußzeilenplatzhalter 4">
            <a:extLst>
              <a:ext uri="{FF2B5EF4-FFF2-40B4-BE49-F238E27FC236}">
                <a16:creationId xmlns:a16="http://schemas.microsoft.com/office/drawing/2014/main" id="{CB0817AB-BFF9-43EF-B9E8-58790DAB5F6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FF80DD7-1A75-4DAD-8BDB-1F0F95480CBD}"/>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22075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87725-7D0E-4221-A10E-F3674F60294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DC579EB-6B1C-4090-9463-EC017B549C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F7C5B5B-70B6-494D-B6EB-DA30ABF1B23C}"/>
              </a:ext>
            </a:extLst>
          </p:cNvPr>
          <p:cNvSpPr>
            <a:spLocks noGrp="1"/>
          </p:cNvSpPr>
          <p:nvPr>
            <p:ph type="dt" sz="half" idx="10"/>
          </p:nvPr>
        </p:nvSpPr>
        <p:spPr/>
        <p:txBody>
          <a:bodyPr/>
          <a:lstStyle/>
          <a:p>
            <a:fld id="{B1CD113C-9EBD-427F-87BF-D875EF22B4A2}" type="datetimeFigureOut">
              <a:rPr lang="de-AT" smtClean="0"/>
              <a:t>12.10.2020</a:t>
            </a:fld>
            <a:endParaRPr lang="de-AT"/>
          </a:p>
        </p:txBody>
      </p:sp>
      <p:sp>
        <p:nvSpPr>
          <p:cNvPr id="5" name="Fußzeilenplatzhalter 4">
            <a:extLst>
              <a:ext uri="{FF2B5EF4-FFF2-40B4-BE49-F238E27FC236}">
                <a16:creationId xmlns:a16="http://schemas.microsoft.com/office/drawing/2014/main" id="{7032E686-860E-4993-824D-9ED945F3C21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4A96986-08E7-44FD-AB50-7DE7B740845A}"/>
              </a:ext>
            </a:extLst>
          </p:cNvPr>
          <p:cNvSpPr>
            <a:spLocks noGrp="1"/>
          </p:cNvSpPr>
          <p:nvPr>
            <p:ph type="sldNum" sz="quarter" idx="12"/>
          </p:nvPr>
        </p:nvSpPr>
        <p:spPr/>
        <p:txBody>
          <a:bodyPr/>
          <a:lstStyle/>
          <a:p>
            <a:fld id="{DAE64E47-EC45-45FF-89C7-041403923FCA}" type="slidenum">
              <a:rPr lang="de-AT" smtClean="0"/>
              <a:t>‹Nr.›</a:t>
            </a:fld>
            <a:endParaRPr lang="de-AT"/>
          </a:p>
        </p:txBody>
      </p:sp>
    </p:spTree>
    <p:extLst>
      <p:ext uri="{BB962C8B-B14F-4D97-AF65-F5344CB8AC3E}">
        <p14:creationId xmlns:p14="http://schemas.microsoft.com/office/powerpoint/2010/main" val="130847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83499" y="274638"/>
            <a:ext cx="9998901" cy="1143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583499" y="1600201"/>
            <a:ext cx="9998901"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feld 5"/>
          <p:cNvSpPr txBox="1"/>
          <p:nvPr/>
        </p:nvSpPr>
        <p:spPr>
          <a:xfrm rot="16200000">
            <a:off x="-2947500" y="2938500"/>
            <a:ext cx="6867000" cy="972000"/>
          </a:xfrm>
          <a:prstGeom prst="rect">
            <a:avLst/>
          </a:prstGeom>
          <a:solidFill>
            <a:srgbClr val="CF4128"/>
          </a:solidFill>
        </p:spPr>
        <p:txBody>
          <a:bodyPr wrap="square" lIns="180000" rtlCol="0" anchor="ctr" anchorCtr="0">
            <a:noAutofit/>
          </a:bodyPr>
          <a:lstStyle/>
          <a:p>
            <a:pPr fontAlgn="auto">
              <a:spcBef>
                <a:spcPts val="0"/>
              </a:spcBef>
              <a:spcAft>
                <a:spcPts val="0"/>
              </a:spcAft>
            </a:pPr>
            <a:r>
              <a:rPr lang="de-DE" sz="2400" b="1" dirty="0">
                <a:solidFill>
                  <a:prstClr val="white"/>
                </a:solidFill>
                <a:latin typeface="Arial" pitchFamily="34" charset="0"/>
                <a:cs typeface="Arial" pitchFamily="34" charset="0"/>
              </a:rPr>
              <a:t>www.ooelfv.at</a:t>
            </a:r>
          </a:p>
        </p:txBody>
      </p:sp>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6113" y="6180986"/>
            <a:ext cx="2280190" cy="677014"/>
          </a:xfrm>
          <a:prstGeom prst="rect">
            <a:avLst/>
          </a:prstGeom>
        </p:spPr>
      </p:pic>
    </p:spTree>
    <p:extLst>
      <p:ext uri="{BB962C8B-B14F-4D97-AF65-F5344CB8AC3E}">
        <p14:creationId xmlns:p14="http://schemas.microsoft.com/office/powerpoint/2010/main" val="2577099814"/>
      </p:ext>
    </p:extLst>
  </p:cSld>
  <p:clrMap bg1="lt1" tx1="dk1" bg2="lt2" tx2="dk2" accent1="accent1" accent2="accent2" accent3="accent3" accent4="accent4" accent5="accent5" accent6="accent6" hlink="hlink" folHlink="folHlink"/>
  <p:sldLayoutIdLst>
    <p:sldLayoutId id="2147483993" r:id="rId1"/>
    <p:sldLayoutId id="2147484024" r:id="rId2"/>
    <p:sldLayoutId id="2147483994" r:id="rId3"/>
    <p:sldLayoutId id="2147483997" r:id="rId4"/>
    <p:sldLayoutId id="2147483999" r:id="rId5"/>
    <p:sldLayoutId id="2147483975" r:id="rId6"/>
    <p:sldLayoutId id="2147483991" r:id="rId7"/>
  </p:sldLayoutIdLst>
  <p:txStyles>
    <p:titleStyle>
      <a:lvl1pPr algn="ctr" defTabSz="914400" rtl="0" eaLnBrk="1" latinLnBrk="0" hangingPunct="1">
        <a:spcBef>
          <a:spcPct val="0"/>
        </a:spcBef>
        <a:buNone/>
        <a:defRPr sz="3600" b="1" kern="1200">
          <a:solidFill>
            <a:srgbClr val="CF4128"/>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A6F3738-944C-4553-9589-D2CB0852D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A4158B4B-8DB4-4689-82AD-7BF1B3C41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038BED4-3C9D-4EA9-87E3-B8D42E616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D113C-9EBD-427F-87BF-D875EF22B4A2}" type="datetimeFigureOut">
              <a:rPr lang="de-AT" smtClean="0"/>
              <a:t>12.10.2020</a:t>
            </a:fld>
            <a:endParaRPr lang="de-AT"/>
          </a:p>
        </p:txBody>
      </p:sp>
      <p:sp>
        <p:nvSpPr>
          <p:cNvPr id="5" name="Fußzeilenplatzhalter 4">
            <a:extLst>
              <a:ext uri="{FF2B5EF4-FFF2-40B4-BE49-F238E27FC236}">
                <a16:creationId xmlns:a16="http://schemas.microsoft.com/office/drawing/2014/main" id="{829FD584-69D2-4F99-9E6F-59ACEB738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2E6E77-6348-4C5C-99B8-51242A056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64E47-EC45-45FF-89C7-041403923FCA}" type="slidenum">
              <a:rPr lang="de-AT" smtClean="0"/>
              <a:t>‹Nr.›</a:t>
            </a:fld>
            <a:endParaRPr lang="de-AT"/>
          </a:p>
        </p:txBody>
      </p:sp>
    </p:spTree>
    <p:extLst>
      <p:ext uri="{BB962C8B-B14F-4D97-AF65-F5344CB8AC3E}">
        <p14:creationId xmlns:p14="http://schemas.microsoft.com/office/powerpoint/2010/main" val="105599837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327ED54-513E-44CA-A785-DA7FDF52C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E8073605-372A-4B3E-93B3-08CB61A54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A0C2914-A76D-4B01-8A30-942886CD1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FEA04-1205-43B8-B923-83E056423A69}" type="datetimeFigureOut">
              <a:rPr lang="de-AT" smtClean="0"/>
              <a:t>12.10.2020</a:t>
            </a:fld>
            <a:endParaRPr lang="de-AT"/>
          </a:p>
        </p:txBody>
      </p:sp>
      <p:sp>
        <p:nvSpPr>
          <p:cNvPr id="5" name="Fußzeilenplatzhalter 4">
            <a:extLst>
              <a:ext uri="{FF2B5EF4-FFF2-40B4-BE49-F238E27FC236}">
                <a16:creationId xmlns:a16="http://schemas.microsoft.com/office/drawing/2014/main" id="{24BB9596-9C24-49CB-826B-A39EF947B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AFA10B91-D35E-4979-949A-00F4C1195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EB821-D8F6-4198-8968-E07B7CB27AFF}" type="slidenum">
              <a:rPr lang="de-AT" smtClean="0"/>
              <a:t>‹Nr.›</a:t>
            </a:fld>
            <a:endParaRPr lang="de-AT"/>
          </a:p>
        </p:txBody>
      </p:sp>
    </p:spTree>
    <p:extLst>
      <p:ext uri="{BB962C8B-B14F-4D97-AF65-F5344CB8AC3E}">
        <p14:creationId xmlns:p14="http://schemas.microsoft.com/office/powerpoint/2010/main" val="206503398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0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3.xml"/><Relationship Id="rId4" Type="http://schemas.openxmlformats.org/officeDocument/2006/relationships/image" Target="../media/image77.jpeg"/></Relationships>
</file>

<file path=ppt/slides/_rels/slide11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1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3.xml"/><Relationship Id="rId6" Type="http://schemas.openxmlformats.org/officeDocument/2006/relationships/image" Target="../media/image74.jpeg"/><Relationship Id="rId5" Type="http://schemas.openxmlformats.org/officeDocument/2006/relationships/image" Target="../media/image90.jpeg"/><Relationship Id="rId4" Type="http://schemas.openxmlformats.org/officeDocument/2006/relationships/image" Target="../media/image89.jpeg"/></Relationships>
</file>

<file path=ppt/slides/_rels/slide11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3.xml"/><Relationship Id="rId4" Type="http://schemas.openxmlformats.org/officeDocument/2006/relationships/image" Target="../media/image93.jpeg"/></Relationships>
</file>

<file path=ppt/slides/_rels/slide11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3.xml"/><Relationship Id="rId5" Type="http://schemas.openxmlformats.org/officeDocument/2006/relationships/image" Target="../media/image99.jpeg"/><Relationship Id="rId4" Type="http://schemas.openxmlformats.org/officeDocument/2006/relationships/image" Target="../media/image98.jpeg"/></Relationships>
</file>

<file path=ppt/slides/_rels/slide12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3.xml"/><Relationship Id="rId5" Type="http://schemas.openxmlformats.org/officeDocument/2006/relationships/image" Target="../media/image74.jpeg"/><Relationship Id="rId4" Type="http://schemas.openxmlformats.org/officeDocument/2006/relationships/image" Target="../media/image102.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3.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12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3.xml"/><Relationship Id="rId5" Type="http://schemas.openxmlformats.org/officeDocument/2006/relationships/image" Target="../media/image74.jpeg"/><Relationship Id="rId4" Type="http://schemas.openxmlformats.org/officeDocument/2006/relationships/image" Target="../media/image110.jpeg"/></Relationships>
</file>

<file path=ppt/slides/_rels/slide12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3.xml"/><Relationship Id="rId5" Type="http://schemas.openxmlformats.org/officeDocument/2006/relationships/image" Target="../media/image114.jpeg"/><Relationship Id="rId4" Type="http://schemas.openxmlformats.org/officeDocument/2006/relationships/image" Target="../media/image113.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jpe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34.png"/><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36.jpeg"/><Relationship Id="rId4" Type="http://schemas.microsoft.com/office/2007/relationships/hdphoto" Target="../media/hdphoto6.wdp"/></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5.gif"/><Relationship Id="rId5" Type="http://schemas.openxmlformats.org/officeDocument/2006/relationships/image" Target="../media/image22.png"/><Relationship Id="rId4" Type="http://schemas.openxmlformats.org/officeDocument/2006/relationships/image" Target="../media/image2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digitalfunk@ooelfv.a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mailto:digitalfunk@ooelfv.a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4441" y="725363"/>
            <a:ext cx="10075168" cy="1470025"/>
          </a:xfrm>
        </p:spPr>
        <p:txBody>
          <a:bodyPr rtlCol="0">
            <a:normAutofit/>
          </a:bodyPr>
          <a:lstStyle/>
          <a:p>
            <a:pPr>
              <a:defRPr/>
            </a:pPr>
            <a:r>
              <a:rPr lang="de-AT" sz="3000" dirty="0"/>
              <a:t>Digitaler Bündelfunk </a:t>
            </a:r>
            <a:br>
              <a:rPr lang="de-AT" sz="3000" dirty="0"/>
            </a:br>
            <a:r>
              <a:rPr lang="de-AT" sz="3000" dirty="0"/>
              <a:t>BOS Austria</a:t>
            </a:r>
            <a:br>
              <a:rPr lang="de-AT" sz="3000" dirty="0"/>
            </a:br>
            <a:r>
              <a:rPr lang="de-AT" sz="3000" dirty="0"/>
              <a:t>Grundschulung Bezirk ROHRBACH </a:t>
            </a:r>
          </a:p>
        </p:txBody>
      </p:sp>
      <p:pic>
        <p:nvPicPr>
          <p:cNvPr id="4100" name="Picture 4" descr="D:\Dropbox\Digitalfunk\Motorola F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5" y="3429001"/>
            <a:ext cx="2983837" cy="189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tertitel 2"/>
          <p:cNvSpPr txBox="1">
            <a:spLocks/>
          </p:cNvSpPr>
          <p:nvPr/>
        </p:nvSpPr>
        <p:spPr bwMode="auto">
          <a:xfrm>
            <a:off x="1847528" y="2420888"/>
            <a:ext cx="3096815" cy="14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de-AT" altLang="de-DE" sz="2700" b="1" u="sng" dirty="0">
                <a:solidFill>
                  <a:prstClr val="black"/>
                </a:solidFill>
              </a:rPr>
              <a:t>B</a:t>
            </a:r>
            <a:r>
              <a:rPr lang="de-AT" altLang="de-DE" sz="2700" dirty="0">
                <a:solidFill>
                  <a:prstClr val="black"/>
                </a:solidFill>
              </a:rPr>
              <a:t>ehörden und </a:t>
            </a:r>
          </a:p>
          <a:p>
            <a:pPr algn="l" eaLnBrk="1" fontAlgn="auto" hangingPunct="1">
              <a:spcAft>
                <a:spcPts val="0"/>
              </a:spcAft>
              <a:defRPr/>
            </a:pPr>
            <a:r>
              <a:rPr lang="de-AT" altLang="de-DE" sz="2700" b="1" u="sng" dirty="0">
                <a:solidFill>
                  <a:prstClr val="black"/>
                </a:solidFill>
              </a:rPr>
              <a:t>O</a:t>
            </a:r>
            <a:r>
              <a:rPr lang="de-AT" altLang="de-DE" sz="2700" dirty="0">
                <a:solidFill>
                  <a:prstClr val="black"/>
                </a:solidFill>
              </a:rPr>
              <a:t>rganisationen mit </a:t>
            </a:r>
          </a:p>
          <a:p>
            <a:pPr algn="l" eaLnBrk="1" fontAlgn="auto" hangingPunct="1">
              <a:spcAft>
                <a:spcPts val="0"/>
              </a:spcAft>
              <a:defRPr/>
            </a:pPr>
            <a:r>
              <a:rPr lang="de-AT" altLang="de-DE" sz="2700" b="1" u="sng" dirty="0">
                <a:solidFill>
                  <a:prstClr val="black"/>
                </a:solidFill>
              </a:rPr>
              <a:t>S</a:t>
            </a:r>
            <a:r>
              <a:rPr lang="de-AT" altLang="de-DE" sz="2700" dirty="0">
                <a:solidFill>
                  <a:prstClr val="black"/>
                </a:solidFill>
              </a:rPr>
              <a:t>icherheitsaufgaben</a:t>
            </a:r>
          </a:p>
          <a:p>
            <a:pPr algn="l" eaLnBrk="1" fontAlgn="auto" hangingPunct="1">
              <a:spcAft>
                <a:spcPts val="0"/>
              </a:spcAft>
              <a:defRPr/>
            </a:pPr>
            <a:endParaRPr lang="de-AT" sz="2400" dirty="0">
              <a:solidFill>
                <a:prstClr val="black">
                  <a:tint val="75000"/>
                </a:prstClr>
              </a:solidFill>
            </a:endParaRPr>
          </a:p>
        </p:txBody>
      </p:sp>
    </p:spTree>
    <p:extLst>
      <p:ext uri="{BB962C8B-B14F-4D97-AF65-F5344CB8AC3E}">
        <p14:creationId xmlns:p14="http://schemas.microsoft.com/office/powerpoint/2010/main" val="22677980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EA613-0285-4A2A-A4B5-02C171F9BBA3}"/>
              </a:ext>
            </a:extLst>
          </p:cNvPr>
          <p:cNvSpPr>
            <a:spLocks noGrp="1"/>
          </p:cNvSpPr>
          <p:nvPr>
            <p:ph type="title"/>
          </p:nvPr>
        </p:nvSpPr>
        <p:spPr>
          <a:xfrm>
            <a:off x="1127448" y="476672"/>
            <a:ext cx="10729191" cy="1143000"/>
          </a:xfrm>
        </p:spPr>
        <p:txBody>
          <a:bodyPr/>
          <a:lstStyle/>
          <a:p>
            <a:r>
              <a:rPr lang="de-AT" sz="2000" dirty="0"/>
              <a:t>Regelungen für die Zuteilung der vom Land OÖ zur Verfügung gestellten Geräte </a:t>
            </a:r>
            <a:br>
              <a:rPr lang="de-AT" sz="2000" dirty="0"/>
            </a:br>
            <a:r>
              <a:rPr lang="de-AT" sz="2000" dirty="0"/>
              <a:t>auf Basis der „Empfehlung Ausstattung Digitalfunk“ des LFK OÖ </a:t>
            </a:r>
            <a:br>
              <a:rPr lang="de-AT" sz="2000" dirty="0"/>
            </a:br>
            <a:r>
              <a:rPr lang="de-AT" sz="2000" dirty="0"/>
              <a:t>und weitere Regelungen</a:t>
            </a:r>
          </a:p>
        </p:txBody>
      </p:sp>
      <p:pic>
        <p:nvPicPr>
          <p:cNvPr id="4" name="Inhaltsplatzhalter 3">
            <a:extLst>
              <a:ext uri="{FF2B5EF4-FFF2-40B4-BE49-F238E27FC236}">
                <a16:creationId xmlns:a16="http://schemas.microsoft.com/office/drawing/2014/main" id="{9E160B63-CF19-4ABD-92AB-7B95C1F2335E}"/>
              </a:ext>
            </a:extLst>
          </p:cNvPr>
          <p:cNvPicPr>
            <a:picLocks noGrp="1" noChangeAspect="1"/>
          </p:cNvPicPr>
          <p:nvPr>
            <p:ph idx="1"/>
          </p:nvPr>
        </p:nvPicPr>
        <p:blipFill>
          <a:blip r:embed="rId2"/>
          <a:stretch>
            <a:fillRect/>
          </a:stretch>
        </p:blipFill>
        <p:spPr>
          <a:xfrm>
            <a:off x="2207568" y="1772816"/>
            <a:ext cx="7132427" cy="4734802"/>
          </a:xfrm>
          <a:prstGeom prst="rect">
            <a:avLst/>
          </a:prstGeom>
        </p:spPr>
      </p:pic>
      <p:sp>
        <p:nvSpPr>
          <p:cNvPr id="5" name="Textfeld 4">
            <a:extLst>
              <a:ext uri="{FF2B5EF4-FFF2-40B4-BE49-F238E27FC236}">
                <a16:creationId xmlns:a16="http://schemas.microsoft.com/office/drawing/2014/main" id="{6CD032EC-95FB-4D18-AD23-1309A2D06668}"/>
              </a:ext>
            </a:extLst>
          </p:cNvPr>
          <p:cNvSpPr txBox="1"/>
          <p:nvPr/>
        </p:nvSpPr>
        <p:spPr>
          <a:xfrm rot="859932">
            <a:off x="10272464" y="3356992"/>
            <a:ext cx="1346844" cy="1200329"/>
          </a:xfrm>
          <a:prstGeom prst="rect">
            <a:avLst/>
          </a:prstGeom>
          <a:noFill/>
        </p:spPr>
        <p:txBody>
          <a:bodyPr wrap="none" rtlCol="0">
            <a:spAutoFit/>
          </a:bodyPr>
          <a:lstStyle/>
          <a:p>
            <a:r>
              <a:rPr lang="de-AT" dirty="0">
                <a:latin typeface="Arial" panose="020B0604020202020204" pitchFamily="34" charset="0"/>
                <a:cs typeface="Arial" panose="020B0604020202020204" pitchFamily="34" charset="0"/>
              </a:rPr>
              <a:t>Aktuelle</a:t>
            </a:r>
          </a:p>
          <a:p>
            <a:r>
              <a:rPr lang="de-AT" dirty="0">
                <a:latin typeface="Arial" panose="020B0604020202020204" pitchFamily="34" charset="0"/>
                <a:cs typeface="Arial" panose="020B0604020202020204" pitchFamily="34" charset="0"/>
              </a:rPr>
              <a:t>Version </a:t>
            </a:r>
          </a:p>
          <a:p>
            <a:r>
              <a:rPr lang="de-AT" dirty="0">
                <a:latin typeface="Arial" panose="020B0604020202020204" pitchFamily="34" charset="0"/>
                <a:cs typeface="Arial" panose="020B0604020202020204" pitchFamily="34" charset="0"/>
              </a:rPr>
              <a:t>im  Wiki!</a:t>
            </a:r>
          </a:p>
        </p:txBody>
      </p:sp>
    </p:spTree>
    <p:extLst>
      <p:ext uri="{BB962C8B-B14F-4D97-AF65-F5344CB8AC3E}">
        <p14:creationId xmlns:p14="http://schemas.microsoft.com/office/powerpoint/2010/main" val="37424241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16632"/>
            <a:ext cx="7499176" cy="1143000"/>
          </a:xfrm>
        </p:spPr>
        <p:txBody>
          <a:bodyPr/>
          <a:lstStyle/>
          <a:p>
            <a:r>
              <a:rPr lang="de-AT" dirty="0"/>
              <a:t>Geräteverlust</a:t>
            </a:r>
          </a:p>
        </p:txBody>
      </p:sp>
      <p:sp>
        <p:nvSpPr>
          <p:cNvPr id="3" name="Inhaltsplatzhalter 2"/>
          <p:cNvSpPr>
            <a:spLocks noGrp="1"/>
          </p:cNvSpPr>
          <p:nvPr>
            <p:ph idx="1"/>
          </p:nvPr>
        </p:nvSpPr>
        <p:spPr>
          <a:xfrm>
            <a:off x="1775520" y="1235894"/>
            <a:ext cx="9145016" cy="5001419"/>
          </a:xfrm>
        </p:spPr>
        <p:txBody>
          <a:bodyPr>
            <a:normAutofit lnSpcReduction="10000"/>
          </a:bodyPr>
          <a:lstStyle/>
          <a:p>
            <a:r>
              <a:rPr lang="de-AT" dirty="0"/>
              <a:t>Verlorene Geräte sofort melden, es wird über LFK vorübergehend gesperrt</a:t>
            </a:r>
          </a:p>
          <a:p>
            <a:pPr lvl="1"/>
            <a:r>
              <a:rPr lang="de-AT" dirty="0"/>
              <a:t>Wird es wieder gefunden, so kann es wieder aktiviert werden</a:t>
            </a:r>
          </a:p>
          <a:p>
            <a:pPr marL="457200" lvl="1" indent="0">
              <a:buNone/>
            </a:pPr>
            <a:endParaRPr lang="de-AT" sz="1100" dirty="0"/>
          </a:p>
          <a:p>
            <a:r>
              <a:rPr lang="de-AT" dirty="0"/>
              <a:t>Bei totalem Verlust (</a:t>
            </a:r>
            <a:r>
              <a:rPr lang="de-AT" dirty="0" err="1"/>
              <a:t>z.B</a:t>
            </a:r>
            <a:r>
              <a:rPr lang="de-AT" dirty="0"/>
              <a:t>: Diebstahl, in das Wasser gefallen) wird das Gerät dauerhaft aus dem Netz entfernt – Verlustanzeige notwendig</a:t>
            </a:r>
          </a:p>
          <a:p>
            <a:endParaRPr lang="de-AT" sz="1100" dirty="0"/>
          </a:p>
          <a:p>
            <a:r>
              <a:rPr lang="de-AT" b="1" dirty="0">
                <a:solidFill>
                  <a:srgbClr val="FF0000"/>
                </a:solidFill>
              </a:rPr>
              <a:t>Verantwortung über die Geräte liegt bei der jeweiligen Feuerwehr!!!</a:t>
            </a:r>
          </a:p>
        </p:txBody>
      </p:sp>
    </p:spTree>
    <p:extLst>
      <p:ext uri="{BB962C8B-B14F-4D97-AF65-F5344CB8AC3E}">
        <p14:creationId xmlns:p14="http://schemas.microsoft.com/office/powerpoint/2010/main" val="39226601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dirty="0"/>
              <a:t>Einsatztaktik Digitalfunk </a:t>
            </a:r>
            <a:br>
              <a:rPr lang="de-AT" dirty="0"/>
            </a:br>
            <a:br>
              <a:rPr lang="de-AT" dirty="0"/>
            </a:br>
            <a:r>
              <a:rPr lang="de-AT" dirty="0"/>
              <a:t>Beispiel Brandeinsatz</a:t>
            </a:r>
          </a:p>
        </p:txBody>
      </p:sp>
    </p:spTree>
    <p:extLst>
      <p:ext uri="{BB962C8B-B14F-4D97-AF65-F5344CB8AC3E}">
        <p14:creationId xmlns:p14="http://schemas.microsoft.com/office/powerpoint/2010/main" val="32439815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668" y="533362"/>
            <a:ext cx="4199264" cy="4407806"/>
          </a:xfrm>
        </p:spPr>
        <p:txBody>
          <a:bodyPr/>
          <a:lstStyle/>
          <a:p>
            <a:r>
              <a:rPr lang="de-DE" dirty="0"/>
              <a:t>Einsatzablauf</a:t>
            </a:r>
            <a:br>
              <a:rPr lang="de-DE" dirty="0"/>
            </a:br>
            <a:r>
              <a:rPr lang="de-DE" dirty="0"/>
              <a:t>am WAS</a:t>
            </a:r>
            <a:br>
              <a:rPr lang="de-DE" dirty="0"/>
            </a:br>
            <a:br>
              <a:rPr lang="de-DE" dirty="0"/>
            </a:br>
            <a:br>
              <a:rPr lang="de-DE" dirty="0"/>
            </a:br>
            <a:br>
              <a:rPr lang="de-DE" dirty="0"/>
            </a:br>
            <a:r>
              <a:rPr lang="de-DE" dirty="0"/>
              <a:t>unverändert!</a:t>
            </a:r>
          </a:p>
        </p:txBody>
      </p:sp>
      <p:pic>
        <p:nvPicPr>
          <p:cNvPr id="12" name="Grafik 11"/>
          <p:cNvPicPr>
            <a:picLocks noChangeAspect="1"/>
          </p:cNvPicPr>
          <p:nvPr/>
        </p:nvPicPr>
        <p:blipFill rotWithShape="1">
          <a:blip r:embed="rId2" cstate="print">
            <a:extLst>
              <a:ext uri="{28A0092B-C50C-407E-A947-70E740481C1C}">
                <a14:useLocalDpi xmlns:a14="http://schemas.microsoft.com/office/drawing/2010/main" val="0"/>
              </a:ext>
            </a:extLst>
          </a:blip>
          <a:srcRect t="7349" r="7916" b="7601"/>
          <a:stretch/>
        </p:blipFill>
        <p:spPr>
          <a:xfrm>
            <a:off x="4799855" y="0"/>
            <a:ext cx="5215177" cy="6813376"/>
          </a:xfrm>
          <a:prstGeom prst="rect">
            <a:avLst/>
          </a:prstGeom>
        </p:spPr>
      </p:pic>
    </p:spTree>
    <p:extLst>
      <p:ext uri="{BB962C8B-B14F-4D97-AF65-F5344CB8AC3E}">
        <p14:creationId xmlns:p14="http://schemas.microsoft.com/office/powerpoint/2010/main" val="1219694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692696"/>
            <a:ext cx="5112568" cy="1178804"/>
          </a:xfrm>
        </p:spPr>
        <p:txBody>
          <a:bodyPr/>
          <a:lstStyle/>
          <a:p>
            <a:r>
              <a:rPr lang="de-DE" dirty="0"/>
              <a:t>Einsatzablauf </a:t>
            </a:r>
            <a:br>
              <a:rPr lang="de-DE" dirty="0"/>
            </a:br>
            <a:r>
              <a:rPr lang="de-DE" dirty="0"/>
              <a:t>Digitalfunk</a:t>
            </a:r>
          </a:p>
        </p:txBody>
      </p:sp>
      <p:sp>
        <p:nvSpPr>
          <p:cNvPr id="7" name="Inhaltsplatzhalter 6"/>
          <p:cNvSpPr txBox="1">
            <a:spLocks/>
          </p:cNvSpPr>
          <p:nvPr/>
        </p:nvSpPr>
        <p:spPr>
          <a:xfrm>
            <a:off x="1631504" y="2420888"/>
            <a:ext cx="5987008"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de-AT" sz="2000" b="1" dirty="0"/>
              <a:t>Die Status 3 und 4 sind erst ab Ertüchtigung des Einsatzleitsystems verfügbar</a:t>
            </a:r>
          </a:p>
        </p:txBody>
      </p:sp>
      <p:pic>
        <p:nvPicPr>
          <p:cNvPr id="11" name="Grafik 10"/>
          <p:cNvPicPr>
            <a:picLocks noChangeAspect="1"/>
          </p:cNvPicPr>
          <p:nvPr/>
        </p:nvPicPr>
        <p:blipFill rotWithShape="1">
          <a:blip r:embed="rId2" cstate="print">
            <a:extLst>
              <a:ext uri="{28A0092B-C50C-407E-A947-70E740481C1C}">
                <a14:useLocalDpi xmlns:a14="http://schemas.microsoft.com/office/drawing/2010/main" val="0"/>
              </a:ext>
            </a:extLst>
          </a:blip>
          <a:srcRect l="33464" t="16541" r="32550" b="22467"/>
          <a:stretch/>
        </p:blipFill>
        <p:spPr>
          <a:xfrm>
            <a:off x="8363161" y="44624"/>
            <a:ext cx="2269343" cy="5760640"/>
          </a:xfrm>
          <a:prstGeom prst="rect">
            <a:avLst/>
          </a:prstGeom>
        </p:spPr>
      </p:pic>
      <p:sp>
        <p:nvSpPr>
          <p:cNvPr id="5" name="Inhaltsplatzhalter 6">
            <a:extLst>
              <a:ext uri="{FF2B5EF4-FFF2-40B4-BE49-F238E27FC236}">
                <a16:creationId xmlns:a16="http://schemas.microsoft.com/office/drawing/2014/main" id="{C4C4D382-0EF8-4206-8EF7-FCB3F2EC4243}"/>
              </a:ext>
            </a:extLst>
          </p:cNvPr>
          <p:cNvSpPr txBox="1">
            <a:spLocks/>
          </p:cNvSpPr>
          <p:nvPr/>
        </p:nvSpPr>
        <p:spPr>
          <a:xfrm>
            <a:off x="1199456" y="5085184"/>
            <a:ext cx="612068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de-AT" sz="2000" b="1" dirty="0">
                <a:highlight>
                  <a:srgbClr val="FFFF00"/>
                </a:highlight>
              </a:rPr>
              <a:t>Unverändert: LAGEMELDUNG  machen!</a:t>
            </a:r>
          </a:p>
        </p:txBody>
      </p:sp>
      <p:sp>
        <p:nvSpPr>
          <p:cNvPr id="6" name="Inhaltsplatzhalter 6">
            <a:extLst>
              <a:ext uri="{FF2B5EF4-FFF2-40B4-BE49-F238E27FC236}">
                <a16:creationId xmlns:a16="http://schemas.microsoft.com/office/drawing/2014/main" id="{1F0D4EB3-368E-45E8-A48D-B038F7EFB82C}"/>
              </a:ext>
            </a:extLst>
          </p:cNvPr>
          <p:cNvSpPr txBox="1">
            <a:spLocks/>
          </p:cNvSpPr>
          <p:nvPr/>
        </p:nvSpPr>
        <p:spPr>
          <a:xfrm>
            <a:off x="1669181" y="3474332"/>
            <a:ext cx="5987008"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de-AT" sz="2000" b="1" dirty="0"/>
              <a:t>Taste 5: Sprechwunsch</a:t>
            </a:r>
          </a:p>
          <a:p>
            <a:pPr marL="0" indent="0" fontAlgn="auto">
              <a:spcAft>
                <a:spcPts val="0"/>
              </a:spcAft>
              <a:buNone/>
            </a:pPr>
            <a:r>
              <a:rPr lang="de-AT" sz="2000" b="1" dirty="0"/>
              <a:t>Bei Bedarf Taste 6: Alarmierungsauftrag</a:t>
            </a:r>
          </a:p>
        </p:txBody>
      </p:sp>
    </p:spTree>
    <p:extLst>
      <p:ext uri="{BB962C8B-B14F-4D97-AF65-F5344CB8AC3E}">
        <p14:creationId xmlns:p14="http://schemas.microsoft.com/office/powerpoint/2010/main" val="23313511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683409" y="2780928"/>
            <a:ext cx="3096344" cy="23762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Gleichschenkliges Dreieck 4"/>
          <p:cNvSpPr/>
          <p:nvPr/>
        </p:nvSpPr>
        <p:spPr>
          <a:xfrm>
            <a:off x="3143672" y="1556792"/>
            <a:ext cx="4104456" cy="1224136"/>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3899433" y="4365104"/>
            <a:ext cx="432048"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4889543" y="4365104"/>
            <a:ext cx="43204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5789643" y="4365104"/>
            <a:ext cx="43204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3899433" y="3284984"/>
            <a:ext cx="432048" cy="43204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5789643" y="3284984"/>
            <a:ext cx="432048" cy="43204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4889543" y="3284984"/>
            <a:ext cx="432048" cy="43204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5483609" y="2272535"/>
            <a:ext cx="43204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4583509" y="2272535"/>
            <a:ext cx="432048"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Titel 15"/>
          <p:cNvSpPr>
            <a:spLocks noGrp="1"/>
          </p:cNvSpPr>
          <p:nvPr>
            <p:ph type="title"/>
          </p:nvPr>
        </p:nvSpPr>
        <p:spPr/>
        <p:txBody>
          <a:bodyPr/>
          <a:lstStyle/>
          <a:p>
            <a:r>
              <a:rPr lang="de-AT" dirty="0"/>
              <a:t>Beispiel Brandeinsatz</a:t>
            </a:r>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5909" y="2223498"/>
            <a:ext cx="487248" cy="460706"/>
          </a:xfrm>
          <a:prstGeom prst="rect">
            <a:avLst/>
          </a:prstGeom>
        </p:spPr>
      </p:pic>
      <p:pic>
        <p:nvPicPr>
          <p:cNvPr id="18" name="Grafi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119" y="2252156"/>
            <a:ext cx="487248" cy="460706"/>
          </a:xfrm>
          <a:prstGeom prst="rect">
            <a:avLst/>
          </a:prstGeom>
        </p:spPr>
      </p:pic>
      <p:sp>
        <p:nvSpPr>
          <p:cNvPr id="19" name="Wolkenförmige Legende 18"/>
          <p:cNvSpPr/>
          <p:nvPr/>
        </p:nvSpPr>
        <p:spPr>
          <a:xfrm rot="17038332">
            <a:off x="5540104" y="2344652"/>
            <a:ext cx="1350791" cy="584521"/>
          </a:xfrm>
          <a:prstGeom prst="cloudCallout">
            <a:avLst>
              <a:gd name="adj1" fmla="val -39850"/>
              <a:gd name="adj2" fmla="val 21233"/>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71000" r="8000" b="67062"/>
          <a:stretch/>
        </p:blipFill>
        <p:spPr>
          <a:xfrm flipH="1">
            <a:off x="5717435" y="2724962"/>
            <a:ext cx="620314" cy="972954"/>
          </a:xfrm>
          <a:prstGeom prst="rect">
            <a:avLst/>
          </a:prstGeom>
        </p:spPr>
      </p:pic>
      <p:sp>
        <p:nvSpPr>
          <p:cNvPr id="20" name="Wolkenförmige Legende 19"/>
          <p:cNvSpPr/>
          <p:nvPr/>
        </p:nvSpPr>
        <p:spPr>
          <a:xfrm rot="17038332">
            <a:off x="4547659" y="2419037"/>
            <a:ext cx="1350791" cy="584521"/>
          </a:xfrm>
          <a:prstGeom prst="cloudCallout">
            <a:avLst>
              <a:gd name="adj1" fmla="val -39850"/>
              <a:gd name="adj2" fmla="val 21233"/>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71000" r="8000" b="67062"/>
          <a:stretch/>
        </p:blipFill>
        <p:spPr>
          <a:xfrm flipH="1">
            <a:off x="4805805" y="2724962"/>
            <a:ext cx="620314" cy="972954"/>
          </a:xfrm>
          <a:prstGeom prst="rect">
            <a:avLst/>
          </a:prstGeom>
        </p:spPr>
      </p:pic>
      <p:sp>
        <p:nvSpPr>
          <p:cNvPr id="36" name="Textfeld 35"/>
          <p:cNvSpPr txBox="1"/>
          <p:nvPr/>
        </p:nvSpPr>
        <p:spPr>
          <a:xfrm>
            <a:off x="9296484" y="4657912"/>
            <a:ext cx="559769" cy="461665"/>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sp>
        <p:nvSpPr>
          <p:cNvPr id="2" name="Textfeld 1"/>
          <p:cNvSpPr txBox="1"/>
          <p:nvPr/>
        </p:nvSpPr>
        <p:spPr>
          <a:xfrm>
            <a:off x="7522662" y="2852936"/>
            <a:ext cx="2029723" cy="1569660"/>
          </a:xfrm>
          <a:prstGeom prst="rect">
            <a:avLst/>
          </a:prstGeom>
          <a:noFill/>
        </p:spPr>
        <p:txBody>
          <a:bodyPr wrap="none" rtlCol="0">
            <a:spAutoFit/>
          </a:bodyPr>
          <a:lstStyle/>
          <a:p>
            <a:r>
              <a:rPr lang="de-AT" sz="3200" b="1" dirty="0">
                <a:latin typeface="Arial" panose="020B0604020202020204" pitchFamily="34" charset="0"/>
                <a:cs typeface="Arial" panose="020B0604020202020204" pitchFamily="34" charset="0"/>
              </a:rPr>
              <a:t>1 x KDOF</a:t>
            </a:r>
          </a:p>
          <a:p>
            <a:r>
              <a:rPr lang="de-AT" sz="3200" b="1" dirty="0">
                <a:latin typeface="Arial" panose="020B0604020202020204" pitchFamily="34" charset="0"/>
                <a:cs typeface="Arial" panose="020B0604020202020204" pitchFamily="34" charset="0"/>
              </a:rPr>
              <a:t>2 x TLF</a:t>
            </a:r>
          </a:p>
          <a:p>
            <a:r>
              <a:rPr lang="de-AT" sz="3200" b="1" dirty="0">
                <a:latin typeface="Arial" panose="020B0604020202020204" pitchFamily="34" charset="0"/>
                <a:cs typeface="Arial" panose="020B0604020202020204" pitchFamily="34" charset="0"/>
              </a:rPr>
              <a:t>4 x (K)LF</a:t>
            </a:r>
          </a:p>
        </p:txBody>
      </p:sp>
    </p:spTree>
    <p:extLst>
      <p:ext uri="{BB962C8B-B14F-4D97-AF65-F5344CB8AC3E}">
        <p14:creationId xmlns:p14="http://schemas.microsoft.com/office/powerpoint/2010/main" val="22878682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Beispiel Brandeinsatz</a:t>
            </a:r>
          </a:p>
        </p:txBody>
      </p:sp>
      <p:sp>
        <p:nvSpPr>
          <p:cNvPr id="3" name="Inhaltsplatzhalter 2"/>
          <p:cNvSpPr>
            <a:spLocks noGrp="1"/>
          </p:cNvSpPr>
          <p:nvPr>
            <p:ph idx="1"/>
          </p:nvPr>
        </p:nvSpPr>
        <p:spPr>
          <a:xfrm>
            <a:off x="1415480" y="1484784"/>
            <a:ext cx="10166920" cy="5257800"/>
          </a:xfrm>
        </p:spPr>
        <p:txBody>
          <a:bodyPr>
            <a:normAutofit/>
          </a:bodyPr>
          <a:lstStyle/>
          <a:p>
            <a:r>
              <a:rPr lang="de-AT" dirty="0"/>
              <a:t>Einsatzleiter</a:t>
            </a:r>
          </a:p>
          <a:p>
            <a:pPr lvl="1"/>
            <a:r>
              <a:rPr lang="de-AT" dirty="0"/>
              <a:t>Führungsfunk - TMO</a:t>
            </a:r>
            <a:br>
              <a:rPr lang="de-AT" dirty="0"/>
            </a:br>
            <a:r>
              <a:rPr lang="de-AT" dirty="0"/>
              <a:t>Bezirk Haupt oder Bezirk </a:t>
            </a:r>
            <a:r>
              <a:rPr lang="de-AT" dirty="0" err="1"/>
              <a:t>Ausweich</a:t>
            </a:r>
            <a:r>
              <a:rPr lang="de-AT" dirty="0"/>
              <a:t> 1-5</a:t>
            </a:r>
          </a:p>
          <a:p>
            <a:pPr lvl="1"/>
            <a:r>
              <a:rPr lang="de-AT" dirty="0"/>
              <a:t>KDOF übernimmt ELST</a:t>
            </a:r>
            <a:br>
              <a:rPr lang="de-AT" dirty="0"/>
            </a:br>
            <a:r>
              <a:rPr lang="de-AT" dirty="0"/>
              <a:t>Führungsfunk -TMO</a:t>
            </a:r>
          </a:p>
          <a:p>
            <a:endParaRPr lang="de-AT" sz="1200" dirty="0"/>
          </a:p>
          <a:p>
            <a:r>
              <a:rPr lang="de-AT" dirty="0"/>
              <a:t>1. TLF übernimmt Innenangriff</a:t>
            </a:r>
          </a:p>
          <a:p>
            <a:pPr lvl="1"/>
            <a:r>
              <a:rPr lang="de-AT" dirty="0"/>
              <a:t>GRKDT übernimmt AS-Funk - DMO </a:t>
            </a:r>
            <a:br>
              <a:rPr lang="de-AT" dirty="0"/>
            </a:br>
            <a:r>
              <a:rPr lang="de-AT" dirty="0">
                <a:sym typeface="Wingdings" panose="05000000000000000000" pitchFamily="2" charset="2"/>
              </a:rPr>
              <a:t> Verantwortlich</a:t>
            </a:r>
            <a:endParaRPr lang="de-AT" dirty="0"/>
          </a:p>
          <a:p>
            <a:pPr lvl="1"/>
            <a:r>
              <a:rPr lang="de-AT" dirty="0"/>
              <a:t>ME kann Führungsfunk übernehmen</a:t>
            </a:r>
          </a:p>
          <a:p>
            <a:pPr marL="0" indent="0">
              <a:buNone/>
            </a:pPr>
            <a:endParaRPr lang="de-AT" dirty="0"/>
          </a:p>
        </p:txBody>
      </p:sp>
    </p:spTree>
    <p:extLst>
      <p:ext uri="{BB962C8B-B14F-4D97-AF65-F5344CB8AC3E}">
        <p14:creationId xmlns:p14="http://schemas.microsoft.com/office/powerpoint/2010/main" val="35722531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Beispiel Brandeinsatz mit Einsatzabschnittsleiter (EAL)</a:t>
            </a:r>
          </a:p>
        </p:txBody>
      </p:sp>
      <p:sp>
        <p:nvSpPr>
          <p:cNvPr id="3" name="Inhaltsplatzhalter 2"/>
          <p:cNvSpPr>
            <a:spLocks noGrp="1"/>
          </p:cNvSpPr>
          <p:nvPr>
            <p:ph idx="1"/>
          </p:nvPr>
        </p:nvSpPr>
        <p:spPr>
          <a:xfrm>
            <a:off x="2279577" y="1600200"/>
            <a:ext cx="8328950" cy="5257800"/>
          </a:xfrm>
        </p:spPr>
        <p:txBody>
          <a:bodyPr>
            <a:normAutofit/>
          </a:bodyPr>
          <a:lstStyle/>
          <a:p>
            <a:r>
              <a:rPr lang="de-AT" dirty="0"/>
              <a:t>2. TLF übernimmt Außenangriff</a:t>
            </a:r>
          </a:p>
          <a:p>
            <a:pPr lvl="1"/>
            <a:r>
              <a:rPr lang="de-AT" sz="2400" dirty="0"/>
              <a:t>GRKDT übernimmt Führungsfunk</a:t>
            </a:r>
          </a:p>
          <a:p>
            <a:pPr lvl="1"/>
            <a:r>
              <a:rPr lang="de-AT" sz="2400" dirty="0"/>
              <a:t>Mündliche Kommunikation mit Mannschaft</a:t>
            </a:r>
          </a:p>
          <a:p>
            <a:pPr lvl="1"/>
            <a:r>
              <a:rPr lang="de-AT" sz="2400" dirty="0"/>
              <a:t>AS-Trupp geht in Verantwortungsbereich </a:t>
            </a:r>
            <a:br>
              <a:rPr lang="de-AT" sz="2400" dirty="0"/>
            </a:br>
            <a:r>
              <a:rPr lang="de-AT" sz="2400" dirty="0"/>
              <a:t>1. TLF über.</a:t>
            </a:r>
          </a:p>
          <a:p>
            <a:pPr marL="457200" lvl="1" indent="0">
              <a:buNone/>
            </a:pPr>
            <a:endParaRPr lang="de-AT" sz="800" dirty="0"/>
          </a:p>
          <a:p>
            <a:pPr marL="0" indent="0">
              <a:buNone/>
            </a:pPr>
            <a:r>
              <a:rPr lang="de-AT" dirty="0">
                <a:solidFill>
                  <a:srgbClr val="FF0000"/>
                </a:solidFill>
              </a:rPr>
              <a:t>Wenn notwendig:</a:t>
            </a:r>
          </a:p>
          <a:p>
            <a:r>
              <a:rPr lang="de-AT" sz="2400" dirty="0"/>
              <a:t>1 x EAL für Wasserversorgung           </a:t>
            </a:r>
          </a:p>
          <a:p>
            <a:pPr lvl="1"/>
            <a:r>
              <a:rPr lang="de-AT" sz="2400" dirty="0"/>
              <a:t>EAL auf Bezirk </a:t>
            </a:r>
            <a:r>
              <a:rPr lang="de-AT" sz="2400" dirty="0" err="1"/>
              <a:t>Ausweich</a:t>
            </a:r>
            <a:r>
              <a:rPr lang="de-AT" sz="2400" dirty="0"/>
              <a:t> 1-5</a:t>
            </a:r>
          </a:p>
          <a:p>
            <a:pPr lvl="1"/>
            <a:r>
              <a:rPr lang="de-AT" sz="2400" dirty="0"/>
              <a:t>ME kann Führungsfunk übernehmen</a:t>
            </a:r>
          </a:p>
          <a:p>
            <a:pPr marL="0" indent="0">
              <a:buNone/>
            </a:pPr>
            <a:endParaRPr lang="de-AT" sz="2400" dirty="0"/>
          </a:p>
        </p:txBody>
      </p:sp>
    </p:spTree>
    <p:extLst>
      <p:ext uri="{BB962C8B-B14F-4D97-AF65-F5344CB8AC3E}">
        <p14:creationId xmlns:p14="http://schemas.microsoft.com/office/powerpoint/2010/main" val="11303469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p:cNvGrpSpPr>
            <a:grpSpLocks noChangeAspect="1"/>
          </p:cNvGrpSpPr>
          <p:nvPr/>
        </p:nvGrpSpPr>
        <p:grpSpPr>
          <a:xfrm>
            <a:off x="9017501" y="2708920"/>
            <a:ext cx="1117740" cy="1080000"/>
            <a:chOff x="3765021" y="743145"/>
            <a:chExt cx="8712939" cy="8418750"/>
          </a:xfrm>
        </p:grpSpPr>
        <p:pic>
          <p:nvPicPr>
            <p:cNvPr id="21" name="Grafik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22" name="Textfeld 21"/>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grpSp>
        <p:nvGrpSpPr>
          <p:cNvPr id="23" name="Gruppieren 22"/>
          <p:cNvGrpSpPr>
            <a:grpSpLocks noChangeAspect="1"/>
          </p:cNvGrpSpPr>
          <p:nvPr/>
        </p:nvGrpSpPr>
        <p:grpSpPr>
          <a:xfrm>
            <a:off x="9017677" y="3517797"/>
            <a:ext cx="1117740" cy="1080000"/>
            <a:chOff x="3765021" y="743145"/>
            <a:chExt cx="8712939" cy="8418750"/>
          </a:xfrm>
        </p:grpSpPr>
        <p:pic>
          <p:nvPicPr>
            <p:cNvPr id="24" name="Grafik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25" name="Textfeld 24"/>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227" y="227415"/>
            <a:ext cx="1117740" cy="1080000"/>
          </a:xfrm>
          <a:prstGeom prst="rect">
            <a:avLst/>
          </a:prstGeom>
        </p:spPr>
      </p:pic>
      <p:grpSp>
        <p:nvGrpSpPr>
          <p:cNvPr id="7" name="Gruppieren 6"/>
          <p:cNvGrpSpPr>
            <a:grpSpLocks noChangeAspect="1"/>
          </p:cNvGrpSpPr>
          <p:nvPr/>
        </p:nvGrpSpPr>
        <p:grpSpPr>
          <a:xfrm>
            <a:off x="2879355" y="2072345"/>
            <a:ext cx="1117740" cy="1080000"/>
            <a:chOff x="3765021" y="743145"/>
            <a:chExt cx="8712939" cy="841875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6" name="Textfeld 5"/>
            <p:cNvSpPr txBox="1"/>
            <p:nvPr/>
          </p:nvSpPr>
          <p:spPr>
            <a:xfrm>
              <a:off x="4209079" y="3325183"/>
              <a:ext cx="7824769"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1.TLF</a:t>
              </a:r>
            </a:p>
          </p:txBody>
        </p:sp>
      </p:grpSp>
      <p:grpSp>
        <p:nvGrpSpPr>
          <p:cNvPr id="8" name="Gruppieren 7"/>
          <p:cNvGrpSpPr>
            <a:grpSpLocks noChangeAspect="1"/>
          </p:cNvGrpSpPr>
          <p:nvPr/>
        </p:nvGrpSpPr>
        <p:grpSpPr>
          <a:xfrm>
            <a:off x="5815843" y="2300488"/>
            <a:ext cx="1117740" cy="1080000"/>
            <a:chOff x="3765021" y="743145"/>
            <a:chExt cx="8712939" cy="841875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10" name="Textfeld 9"/>
            <p:cNvSpPr txBox="1"/>
            <p:nvPr/>
          </p:nvSpPr>
          <p:spPr>
            <a:xfrm>
              <a:off x="4089018" y="4327732"/>
              <a:ext cx="7824769"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2.TLF</a:t>
              </a:r>
            </a:p>
          </p:txBody>
        </p:sp>
      </p:gr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732" y="2033513"/>
            <a:ext cx="1117740" cy="1080000"/>
          </a:xfrm>
          <a:prstGeom prst="rect">
            <a:avLst/>
          </a:prstGeom>
        </p:spPr>
      </p:pic>
      <p:grpSp>
        <p:nvGrpSpPr>
          <p:cNvPr id="17" name="Gruppieren 16"/>
          <p:cNvGrpSpPr>
            <a:grpSpLocks noChangeAspect="1"/>
          </p:cNvGrpSpPr>
          <p:nvPr/>
        </p:nvGrpSpPr>
        <p:grpSpPr>
          <a:xfrm>
            <a:off x="9017501" y="4326674"/>
            <a:ext cx="1117740" cy="1080000"/>
            <a:chOff x="3765021" y="743145"/>
            <a:chExt cx="8712939" cy="8418750"/>
          </a:xfrm>
        </p:grpSpPr>
        <p:pic>
          <p:nvPicPr>
            <p:cNvPr id="18" name="Grafi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19" name="Textfeld 18"/>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grpSp>
        <p:nvGrpSpPr>
          <p:cNvPr id="14" name="Gruppieren 13"/>
          <p:cNvGrpSpPr>
            <a:grpSpLocks noChangeAspect="1"/>
          </p:cNvGrpSpPr>
          <p:nvPr/>
        </p:nvGrpSpPr>
        <p:grpSpPr>
          <a:xfrm>
            <a:off x="9017501" y="5135552"/>
            <a:ext cx="1117740" cy="1080000"/>
            <a:chOff x="3765021" y="743145"/>
            <a:chExt cx="8712939" cy="8418750"/>
          </a:xfrm>
        </p:grpSpPr>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16" name="Textfeld 15"/>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grpSp>
        <p:nvGrpSpPr>
          <p:cNvPr id="52" name="Gruppieren 51"/>
          <p:cNvGrpSpPr/>
          <p:nvPr/>
        </p:nvGrpSpPr>
        <p:grpSpPr>
          <a:xfrm>
            <a:off x="3457593" y="3494848"/>
            <a:ext cx="1320041" cy="1099633"/>
            <a:chOff x="983335" y="2700899"/>
            <a:chExt cx="1320041" cy="1099633"/>
          </a:xfrm>
        </p:grpSpPr>
        <p:grpSp>
          <p:nvGrpSpPr>
            <p:cNvPr id="51" name="Gruppieren 50"/>
            <p:cNvGrpSpPr/>
            <p:nvPr/>
          </p:nvGrpSpPr>
          <p:grpSpPr>
            <a:xfrm>
              <a:off x="1279216" y="2700899"/>
              <a:ext cx="736845" cy="708561"/>
              <a:chOff x="1279216" y="2700899"/>
              <a:chExt cx="736845" cy="708561"/>
            </a:xfrm>
          </p:grpSpPr>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79216" y="2700899"/>
                <a:ext cx="205008" cy="708561"/>
              </a:xfrm>
              <a:prstGeom prst="rect">
                <a:avLst/>
              </a:prstGeom>
            </p:spPr>
          </p:pic>
          <p:pic>
            <p:nvPicPr>
              <p:cNvPr id="27" name="Grafik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44458" y="2700899"/>
                <a:ext cx="205008" cy="708561"/>
              </a:xfrm>
              <a:prstGeom prst="rect">
                <a:avLst/>
              </a:prstGeom>
            </p:spPr>
          </p:pic>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11053" y="2700899"/>
                <a:ext cx="205008" cy="708561"/>
              </a:xfrm>
              <a:prstGeom prst="rect">
                <a:avLst/>
              </a:prstGeom>
            </p:spPr>
          </p:pic>
        </p:grpSp>
        <p:sp>
          <p:nvSpPr>
            <p:cNvPr id="30" name="Textfeld 29"/>
            <p:cNvSpPr txBox="1"/>
            <p:nvPr/>
          </p:nvSpPr>
          <p:spPr>
            <a:xfrm>
              <a:off x="983335" y="3338867"/>
              <a:ext cx="1320041" cy="461665"/>
            </a:xfrm>
            <a:prstGeom prst="rect">
              <a:avLst/>
            </a:prstGeom>
            <a:noFill/>
          </p:spPr>
          <p:txBody>
            <a:bodyPr wrap="none" rtlCol="0">
              <a:spAutoFit/>
            </a:bodyPr>
            <a:lstStyle/>
            <a:p>
              <a:pPr algn="ctr"/>
              <a:r>
                <a:rPr lang="de-AT" b="1" dirty="0"/>
                <a:t>1. Trupp</a:t>
              </a:r>
            </a:p>
          </p:txBody>
        </p:sp>
      </p:grpSp>
      <p:pic>
        <p:nvPicPr>
          <p:cNvPr id="50" name="Grafik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3026" y="3350301"/>
            <a:ext cx="1086551" cy="814913"/>
          </a:xfrm>
          <a:prstGeom prst="rect">
            <a:avLst/>
          </a:prstGeom>
        </p:spPr>
      </p:pic>
      <p:grpSp>
        <p:nvGrpSpPr>
          <p:cNvPr id="53" name="Gruppieren 52"/>
          <p:cNvGrpSpPr/>
          <p:nvPr/>
        </p:nvGrpSpPr>
        <p:grpSpPr>
          <a:xfrm>
            <a:off x="3457592" y="4560288"/>
            <a:ext cx="1320041" cy="1099633"/>
            <a:chOff x="983334" y="2700899"/>
            <a:chExt cx="1320041" cy="1099633"/>
          </a:xfrm>
        </p:grpSpPr>
        <p:grpSp>
          <p:nvGrpSpPr>
            <p:cNvPr id="54" name="Gruppieren 53"/>
            <p:cNvGrpSpPr/>
            <p:nvPr/>
          </p:nvGrpSpPr>
          <p:grpSpPr>
            <a:xfrm>
              <a:off x="1279216" y="2700899"/>
              <a:ext cx="736845" cy="708561"/>
              <a:chOff x="1279216" y="2700899"/>
              <a:chExt cx="736845" cy="708561"/>
            </a:xfrm>
          </p:grpSpPr>
          <p:pic>
            <p:nvPicPr>
              <p:cNvPr id="56" name="Grafik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79216" y="2700899"/>
                <a:ext cx="205008" cy="708561"/>
              </a:xfrm>
              <a:prstGeom prst="rect">
                <a:avLst/>
              </a:prstGeom>
            </p:spPr>
          </p:pic>
          <p:pic>
            <p:nvPicPr>
              <p:cNvPr id="57" name="Grafik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44458" y="2700899"/>
                <a:ext cx="205008" cy="708561"/>
              </a:xfrm>
              <a:prstGeom prst="rect">
                <a:avLst/>
              </a:prstGeom>
            </p:spPr>
          </p:pic>
          <p:pic>
            <p:nvPicPr>
              <p:cNvPr id="58" name="Grafik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11053" y="2700899"/>
                <a:ext cx="205008" cy="708561"/>
              </a:xfrm>
              <a:prstGeom prst="rect">
                <a:avLst/>
              </a:prstGeom>
            </p:spPr>
          </p:pic>
        </p:grpSp>
        <p:sp>
          <p:nvSpPr>
            <p:cNvPr id="55" name="Textfeld 54"/>
            <p:cNvSpPr txBox="1"/>
            <p:nvPr/>
          </p:nvSpPr>
          <p:spPr>
            <a:xfrm>
              <a:off x="983334" y="3338867"/>
              <a:ext cx="1320041" cy="461665"/>
            </a:xfrm>
            <a:prstGeom prst="rect">
              <a:avLst/>
            </a:prstGeom>
            <a:noFill/>
          </p:spPr>
          <p:txBody>
            <a:bodyPr wrap="none" rtlCol="0">
              <a:spAutoFit/>
            </a:bodyPr>
            <a:lstStyle/>
            <a:p>
              <a:pPr algn="ctr"/>
              <a:r>
                <a:rPr lang="de-AT" b="1" dirty="0"/>
                <a:t>2. Trupp</a:t>
              </a:r>
            </a:p>
          </p:txBody>
        </p:sp>
      </p:grpSp>
      <p:grpSp>
        <p:nvGrpSpPr>
          <p:cNvPr id="59" name="Gruppieren 58"/>
          <p:cNvGrpSpPr/>
          <p:nvPr/>
        </p:nvGrpSpPr>
        <p:grpSpPr>
          <a:xfrm>
            <a:off x="3457592" y="5629390"/>
            <a:ext cx="1320041" cy="1099633"/>
            <a:chOff x="983334" y="2700899"/>
            <a:chExt cx="1320041" cy="1099633"/>
          </a:xfrm>
        </p:grpSpPr>
        <p:grpSp>
          <p:nvGrpSpPr>
            <p:cNvPr id="60" name="Gruppieren 59"/>
            <p:cNvGrpSpPr/>
            <p:nvPr/>
          </p:nvGrpSpPr>
          <p:grpSpPr>
            <a:xfrm>
              <a:off x="1279216" y="2700899"/>
              <a:ext cx="736845" cy="708561"/>
              <a:chOff x="1279216" y="2700899"/>
              <a:chExt cx="736845" cy="708561"/>
            </a:xfrm>
          </p:grpSpPr>
          <p:pic>
            <p:nvPicPr>
              <p:cNvPr id="62" name="Grafik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79216" y="2700899"/>
                <a:ext cx="205008" cy="708561"/>
              </a:xfrm>
              <a:prstGeom prst="rect">
                <a:avLst/>
              </a:prstGeom>
            </p:spPr>
          </p:pic>
          <p:pic>
            <p:nvPicPr>
              <p:cNvPr id="63" name="Grafik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44458" y="2700899"/>
                <a:ext cx="205008" cy="708561"/>
              </a:xfrm>
              <a:prstGeom prst="rect">
                <a:avLst/>
              </a:prstGeom>
            </p:spPr>
          </p:pic>
          <p:pic>
            <p:nvPicPr>
              <p:cNvPr id="64" name="Grafik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11053" y="2700899"/>
                <a:ext cx="205008" cy="708561"/>
              </a:xfrm>
              <a:prstGeom prst="rect">
                <a:avLst/>
              </a:prstGeom>
            </p:spPr>
          </p:pic>
        </p:grpSp>
        <p:sp>
          <p:nvSpPr>
            <p:cNvPr id="61" name="Textfeld 60"/>
            <p:cNvSpPr txBox="1"/>
            <p:nvPr/>
          </p:nvSpPr>
          <p:spPr>
            <a:xfrm>
              <a:off x="983334" y="3338867"/>
              <a:ext cx="1320041" cy="461665"/>
            </a:xfrm>
            <a:prstGeom prst="rect">
              <a:avLst/>
            </a:prstGeom>
            <a:noFill/>
          </p:spPr>
          <p:txBody>
            <a:bodyPr wrap="none" rtlCol="0">
              <a:spAutoFit/>
            </a:bodyPr>
            <a:lstStyle/>
            <a:p>
              <a:pPr algn="ctr"/>
              <a:r>
                <a:rPr lang="de-AT" b="1" dirty="0"/>
                <a:t>3. Trupp</a:t>
              </a:r>
            </a:p>
          </p:txBody>
        </p:sp>
      </p:grpSp>
      <p:cxnSp>
        <p:nvCxnSpPr>
          <p:cNvPr id="66" name="Gerade Verbindung mit Pfeil 65"/>
          <p:cNvCxnSpPr>
            <a:stCxn id="3" idx="2"/>
            <a:endCxn id="5" idx="0"/>
          </p:cNvCxnSpPr>
          <p:nvPr/>
        </p:nvCxnSpPr>
        <p:spPr>
          <a:xfrm flipH="1">
            <a:off x="3438225" y="1307415"/>
            <a:ext cx="3324872" cy="7649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3" idx="2"/>
            <a:endCxn id="9" idx="0"/>
          </p:cNvCxnSpPr>
          <p:nvPr/>
        </p:nvCxnSpPr>
        <p:spPr>
          <a:xfrm flipH="1">
            <a:off x="6374713" y="1307416"/>
            <a:ext cx="388384" cy="99307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a:stCxn id="3" idx="2"/>
            <a:endCxn id="11" idx="0"/>
          </p:cNvCxnSpPr>
          <p:nvPr/>
        </p:nvCxnSpPr>
        <p:spPr>
          <a:xfrm>
            <a:off x="6763098" y="1307415"/>
            <a:ext cx="1252505" cy="72609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a:stCxn id="11" idx="2"/>
            <a:endCxn id="21" idx="1"/>
          </p:cNvCxnSpPr>
          <p:nvPr/>
        </p:nvCxnSpPr>
        <p:spPr>
          <a:xfrm>
            <a:off x="8015603" y="3113514"/>
            <a:ext cx="1001899" cy="135407"/>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a:stCxn id="11" idx="2"/>
            <a:endCxn id="24" idx="1"/>
          </p:cNvCxnSpPr>
          <p:nvPr/>
        </p:nvCxnSpPr>
        <p:spPr>
          <a:xfrm>
            <a:off x="8015603" y="3113513"/>
            <a:ext cx="1002075" cy="944284"/>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a:stCxn id="11" idx="2"/>
            <a:endCxn id="18" idx="1"/>
          </p:cNvCxnSpPr>
          <p:nvPr/>
        </p:nvCxnSpPr>
        <p:spPr>
          <a:xfrm>
            <a:off x="8015603" y="3113514"/>
            <a:ext cx="1001899" cy="1753161"/>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a:stCxn id="11" idx="2"/>
            <a:endCxn id="15" idx="1"/>
          </p:cNvCxnSpPr>
          <p:nvPr/>
        </p:nvCxnSpPr>
        <p:spPr>
          <a:xfrm>
            <a:off x="8015603" y="3113514"/>
            <a:ext cx="1001899" cy="2562039"/>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1" name="Gruppieren 80"/>
          <p:cNvGrpSpPr>
            <a:grpSpLocks noChangeAspect="1"/>
          </p:cNvGrpSpPr>
          <p:nvPr/>
        </p:nvGrpSpPr>
        <p:grpSpPr>
          <a:xfrm>
            <a:off x="8007494" y="227415"/>
            <a:ext cx="1117740" cy="1080000"/>
            <a:chOff x="3765021" y="743145"/>
            <a:chExt cx="8712939" cy="8418750"/>
          </a:xfrm>
        </p:grpSpPr>
        <p:pic>
          <p:nvPicPr>
            <p:cNvPr id="82" name="Grafik 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83" name="Textfeld 82"/>
            <p:cNvSpPr txBox="1"/>
            <p:nvPr/>
          </p:nvSpPr>
          <p:spPr>
            <a:xfrm>
              <a:off x="4733894" y="3325183"/>
              <a:ext cx="6775138"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KDO</a:t>
              </a:r>
            </a:p>
          </p:txBody>
        </p:sp>
      </p:grpSp>
      <p:cxnSp>
        <p:nvCxnSpPr>
          <p:cNvPr id="85" name="Gerade Verbindung mit Pfeil 84"/>
          <p:cNvCxnSpPr>
            <a:stCxn id="3" idx="3"/>
            <a:endCxn id="82" idx="1"/>
          </p:cNvCxnSpPr>
          <p:nvPr/>
        </p:nvCxnSpPr>
        <p:spPr>
          <a:xfrm>
            <a:off x="7321968" y="767415"/>
            <a:ext cx="68552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Gewinkelte Verbindung 113"/>
          <p:cNvCxnSpPr>
            <a:stCxn id="5" idx="2"/>
            <a:endCxn id="26" idx="3"/>
          </p:cNvCxnSpPr>
          <p:nvPr/>
        </p:nvCxnSpPr>
        <p:spPr>
          <a:xfrm rot="16200000" flipH="1">
            <a:off x="3247459" y="3343112"/>
            <a:ext cx="696783" cy="315248"/>
          </a:xfrm>
          <a:prstGeom prst="bentConnector2">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Gewinkelte Verbindung 115"/>
          <p:cNvCxnSpPr>
            <a:stCxn id="5" idx="2"/>
            <a:endCxn id="56" idx="3"/>
          </p:cNvCxnSpPr>
          <p:nvPr/>
        </p:nvCxnSpPr>
        <p:spPr>
          <a:xfrm rot="16200000" flipH="1">
            <a:off x="2714739" y="3875832"/>
            <a:ext cx="1762223" cy="315248"/>
          </a:xfrm>
          <a:prstGeom prst="bentConnector2">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Gewinkelte Verbindung 117"/>
          <p:cNvCxnSpPr>
            <a:stCxn id="5" idx="2"/>
            <a:endCxn id="62" idx="3"/>
          </p:cNvCxnSpPr>
          <p:nvPr/>
        </p:nvCxnSpPr>
        <p:spPr>
          <a:xfrm rot="16200000" flipH="1">
            <a:off x="2180188" y="4410383"/>
            <a:ext cx="2831325" cy="315248"/>
          </a:xfrm>
          <a:prstGeom prst="bentConnector2">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Gewinkelte Verbindung 119"/>
          <p:cNvCxnSpPr>
            <a:stCxn id="9" idx="2"/>
            <a:endCxn id="50" idx="1"/>
          </p:cNvCxnSpPr>
          <p:nvPr/>
        </p:nvCxnSpPr>
        <p:spPr>
          <a:xfrm rot="16200000" flipH="1">
            <a:off x="6285236" y="3469966"/>
            <a:ext cx="377269" cy="198312"/>
          </a:xfrm>
          <a:prstGeom prst="bent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83448" y="2852936"/>
            <a:ext cx="2936488" cy="394381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rot="5400000">
            <a:off x="3956122" y="4451176"/>
            <a:ext cx="2065667" cy="830997"/>
          </a:xfrm>
          <a:prstGeom prst="rect">
            <a:avLst/>
          </a:prstGeom>
          <a:noFill/>
        </p:spPr>
        <p:txBody>
          <a:bodyPr wrap="square" rtlCol="0">
            <a:spAutoFit/>
          </a:bodyPr>
          <a:lstStyle/>
          <a:p>
            <a:pPr algn="ctr"/>
            <a:r>
              <a:rPr lang="de-AT" b="1" dirty="0">
                <a:solidFill>
                  <a:srgbClr val="FF0000"/>
                </a:solidFill>
              </a:rPr>
              <a:t>DMO</a:t>
            </a:r>
          </a:p>
          <a:p>
            <a:pPr algn="ctr"/>
            <a:r>
              <a:rPr lang="de-AT" dirty="0"/>
              <a:t>Direkt-Mode</a:t>
            </a:r>
          </a:p>
        </p:txBody>
      </p:sp>
      <p:sp>
        <p:nvSpPr>
          <p:cNvPr id="65" name="Ellipse 64"/>
          <p:cNvSpPr/>
          <p:nvPr/>
        </p:nvSpPr>
        <p:spPr>
          <a:xfrm rot="5400000">
            <a:off x="5059887" y="-2701362"/>
            <a:ext cx="2155903" cy="770731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7" name="Textfeld 66"/>
          <p:cNvSpPr txBox="1"/>
          <p:nvPr/>
        </p:nvSpPr>
        <p:spPr>
          <a:xfrm>
            <a:off x="3048269" y="250574"/>
            <a:ext cx="2493405" cy="1446550"/>
          </a:xfrm>
          <a:prstGeom prst="rect">
            <a:avLst/>
          </a:prstGeom>
          <a:noFill/>
        </p:spPr>
        <p:txBody>
          <a:bodyPr wrap="square" rtlCol="0">
            <a:spAutoFit/>
          </a:bodyPr>
          <a:lstStyle/>
          <a:p>
            <a:pPr algn="ctr"/>
            <a:r>
              <a:rPr lang="de-AT" sz="2000" dirty="0"/>
              <a:t>TMO</a:t>
            </a:r>
          </a:p>
          <a:p>
            <a:pPr algn="ctr"/>
            <a:r>
              <a:rPr lang="de-AT" sz="2000" dirty="0"/>
              <a:t>Trunk-Mode</a:t>
            </a:r>
          </a:p>
          <a:p>
            <a:pPr algn="ctr"/>
            <a:r>
              <a:rPr lang="de-AT" sz="2000" dirty="0"/>
              <a:t>„Netzbetrieb“</a:t>
            </a:r>
          </a:p>
          <a:p>
            <a:pPr algn="ctr"/>
            <a:r>
              <a:rPr lang="de-AT" sz="2800" b="1" dirty="0">
                <a:solidFill>
                  <a:srgbClr val="FF0000"/>
                </a:solidFill>
              </a:rPr>
              <a:t>Bezirk Haupt</a:t>
            </a:r>
          </a:p>
        </p:txBody>
      </p:sp>
      <p:sp>
        <p:nvSpPr>
          <p:cNvPr id="68" name="Ellipse 67"/>
          <p:cNvSpPr/>
          <p:nvPr/>
        </p:nvSpPr>
        <p:spPr>
          <a:xfrm>
            <a:off x="7553761" y="2383318"/>
            <a:ext cx="2155903" cy="4181033"/>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0" name="Textfeld 69"/>
          <p:cNvSpPr txBox="1"/>
          <p:nvPr/>
        </p:nvSpPr>
        <p:spPr>
          <a:xfrm>
            <a:off x="7371320" y="4258389"/>
            <a:ext cx="2065667" cy="1754326"/>
          </a:xfrm>
          <a:prstGeom prst="rect">
            <a:avLst/>
          </a:prstGeom>
          <a:noFill/>
        </p:spPr>
        <p:txBody>
          <a:bodyPr wrap="square" rtlCol="0">
            <a:spAutoFit/>
          </a:bodyPr>
          <a:lstStyle/>
          <a:p>
            <a:pPr algn="ctr"/>
            <a:r>
              <a:rPr lang="de-AT" sz="2000" dirty="0"/>
              <a:t>TMO</a:t>
            </a:r>
          </a:p>
          <a:p>
            <a:pPr algn="ctr"/>
            <a:r>
              <a:rPr lang="de-AT" sz="2000" dirty="0"/>
              <a:t>Trunk-Mode</a:t>
            </a:r>
          </a:p>
          <a:p>
            <a:pPr algn="ctr"/>
            <a:r>
              <a:rPr lang="de-AT" sz="2000" dirty="0"/>
              <a:t>„Netzbetrieb“</a:t>
            </a:r>
          </a:p>
          <a:p>
            <a:pPr algn="ctr"/>
            <a:r>
              <a:rPr lang="de-AT" b="1" dirty="0">
                <a:solidFill>
                  <a:srgbClr val="FF0000"/>
                </a:solidFill>
              </a:rPr>
              <a:t>Bezirk </a:t>
            </a:r>
            <a:r>
              <a:rPr lang="de-AT" b="1" dirty="0" err="1">
                <a:solidFill>
                  <a:srgbClr val="FF0000"/>
                </a:solidFill>
              </a:rPr>
              <a:t>Ausweich</a:t>
            </a:r>
            <a:r>
              <a:rPr lang="de-AT" b="1" dirty="0">
                <a:solidFill>
                  <a:srgbClr val="FF0000"/>
                </a:solidFill>
              </a:rPr>
              <a:t> </a:t>
            </a:r>
          </a:p>
        </p:txBody>
      </p:sp>
      <p:sp>
        <p:nvSpPr>
          <p:cNvPr id="12" name="Textfeld 11"/>
          <p:cNvSpPr txBox="1"/>
          <p:nvPr/>
        </p:nvSpPr>
        <p:spPr>
          <a:xfrm>
            <a:off x="9115996" y="1929026"/>
            <a:ext cx="1372492" cy="707886"/>
          </a:xfrm>
          <a:prstGeom prst="rect">
            <a:avLst/>
          </a:prstGeom>
          <a:noFill/>
        </p:spPr>
        <p:txBody>
          <a:bodyPr wrap="none" rtlCol="0">
            <a:spAutoFit/>
          </a:bodyPr>
          <a:lstStyle/>
          <a:p>
            <a:r>
              <a:rPr lang="de-AT" sz="2000" dirty="0"/>
              <a:t>Bei Bedarf:</a:t>
            </a:r>
            <a:br>
              <a:rPr lang="de-AT" sz="2000" dirty="0"/>
            </a:br>
            <a:r>
              <a:rPr lang="de-AT" sz="2000" dirty="0"/>
              <a:t> EAL</a:t>
            </a:r>
          </a:p>
        </p:txBody>
      </p:sp>
    </p:spTree>
    <p:extLst>
      <p:ext uri="{BB962C8B-B14F-4D97-AF65-F5344CB8AC3E}">
        <p14:creationId xmlns:p14="http://schemas.microsoft.com/office/powerpoint/2010/main" val="14616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p:cNvGrpSpPr>
            <a:grpSpLocks noChangeAspect="1"/>
          </p:cNvGrpSpPr>
          <p:nvPr/>
        </p:nvGrpSpPr>
        <p:grpSpPr>
          <a:xfrm>
            <a:off x="9661233" y="2708920"/>
            <a:ext cx="1117740" cy="1080000"/>
            <a:chOff x="3765021" y="743145"/>
            <a:chExt cx="8712939" cy="8418750"/>
          </a:xfrm>
        </p:grpSpPr>
        <p:pic>
          <p:nvPicPr>
            <p:cNvPr id="21" name="Grafik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22" name="Textfeld 21"/>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grpSp>
        <p:nvGrpSpPr>
          <p:cNvPr id="23" name="Gruppieren 22"/>
          <p:cNvGrpSpPr>
            <a:grpSpLocks noChangeAspect="1"/>
          </p:cNvGrpSpPr>
          <p:nvPr/>
        </p:nvGrpSpPr>
        <p:grpSpPr>
          <a:xfrm>
            <a:off x="9661409" y="3517797"/>
            <a:ext cx="1117740" cy="1080000"/>
            <a:chOff x="3765021" y="743145"/>
            <a:chExt cx="8712939" cy="8418750"/>
          </a:xfrm>
        </p:grpSpPr>
        <p:pic>
          <p:nvPicPr>
            <p:cNvPr id="24" name="Grafik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25" name="Textfeld 24"/>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227" y="227415"/>
            <a:ext cx="1117740" cy="1080000"/>
          </a:xfrm>
          <a:prstGeom prst="rect">
            <a:avLst/>
          </a:prstGeom>
        </p:spPr>
      </p:pic>
      <p:grpSp>
        <p:nvGrpSpPr>
          <p:cNvPr id="7" name="Gruppieren 6"/>
          <p:cNvGrpSpPr>
            <a:grpSpLocks noChangeAspect="1"/>
          </p:cNvGrpSpPr>
          <p:nvPr/>
        </p:nvGrpSpPr>
        <p:grpSpPr>
          <a:xfrm>
            <a:off x="1415480" y="2072345"/>
            <a:ext cx="1117740" cy="1080000"/>
            <a:chOff x="3765021" y="743145"/>
            <a:chExt cx="8712939" cy="841875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6" name="Textfeld 5"/>
            <p:cNvSpPr txBox="1"/>
            <p:nvPr/>
          </p:nvSpPr>
          <p:spPr>
            <a:xfrm>
              <a:off x="4209079" y="3325183"/>
              <a:ext cx="7824769"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1.TLF</a:t>
              </a:r>
            </a:p>
          </p:txBody>
        </p:sp>
      </p:grpSp>
      <p:grpSp>
        <p:nvGrpSpPr>
          <p:cNvPr id="8" name="Gruppieren 7"/>
          <p:cNvGrpSpPr>
            <a:grpSpLocks noChangeAspect="1"/>
          </p:cNvGrpSpPr>
          <p:nvPr/>
        </p:nvGrpSpPr>
        <p:grpSpPr>
          <a:xfrm>
            <a:off x="5810680" y="2052929"/>
            <a:ext cx="1117740" cy="1080000"/>
            <a:chOff x="3765021" y="743145"/>
            <a:chExt cx="8712939" cy="841875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10" name="Textfeld 9"/>
            <p:cNvSpPr txBox="1"/>
            <p:nvPr/>
          </p:nvSpPr>
          <p:spPr>
            <a:xfrm>
              <a:off x="4209079" y="3325183"/>
              <a:ext cx="7824769"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2.TLF</a:t>
              </a:r>
            </a:p>
          </p:txBody>
        </p:sp>
      </p:gr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464" y="2033513"/>
            <a:ext cx="1117740" cy="1080000"/>
          </a:xfrm>
          <a:prstGeom prst="rect">
            <a:avLst/>
          </a:prstGeom>
        </p:spPr>
      </p:pic>
      <p:grpSp>
        <p:nvGrpSpPr>
          <p:cNvPr id="17" name="Gruppieren 16"/>
          <p:cNvGrpSpPr>
            <a:grpSpLocks noChangeAspect="1"/>
          </p:cNvGrpSpPr>
          <p:nvPr/>
        </p:nvGrpSpPr>
        <p:grpSpPr>
          <a:xfrm>
            <a:off x="9661233" y="4326674"/>
            <a:ext cx="1117740" cy="1080000"/>
            <a:chOff x="3765021" y="743145"/>
            <a:chExt cx="8712939" cy="8418750"/>
          </a:xfrm>
        </p:grpSpPr>
        <p:pic>
          <p:nvPicPr>
            <p:cNvPr id="18" name="Grafi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19" name="Textfeld 18"/>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grpSp>
        <p:nvGrpSpPr>
          <p:cNvPr id="14" name="Gruppieren 13"/>
          <p:cNvGrpSpPr>
            <a:grpSpLocks noChangeAspect="1"/>
          </p:cNvGrpSpPr>
          <p:nvPr/>
        </p:nvGrpSpPr>
        <p:grpSpPr>
          <a:xfrm>
            <a:off x="9661233" y="5135552"/>
            <a:ext cx="1117740" cy="1080000"/>
            <a:chOff x="3765021" y="743145"/>
            <a:chExt cx="8712939" cy="8418750"/>
          </a:xfrm>
        </p:grpSpPr>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16" name="Textfeld 15"/>
            <p:cNvSpPr txBox="1"/>
            <p:nvPr/>
          </p:nvSpPr>
          <p:spPr>
            <a:xfrm>
              <a:off x="5939725" y="3325183"/>
              <a:ext cx="4363477"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LF</a:t>
              </a:r>
            </a:p>
          </p:txBody>
        </p:sp>
      </p:grpSp>
      <p:grpSp>
        <p:nvGrpSpPr>
          <p:cNvPr id="52" name="Gruppieren 51"/>
          <p:cNvGrpSpPr/>
          <p:nvPr/>
        </p:nvGrpSpPr>
        <p:grpSpPr>
          <a:xfrm>
            <a:off x="1993718" y="3494848"/>
            <a:ext cx="1320041" cy="1099633"/>
            <a:chOff x="983335" y="2700899"/>
            <a:chExt cx="1320041" cy="1099633"/>
          </a:xfrm>
        </p:grpSpPr>
        <p:grpSp>
          <p:nvGrpSpPr>
            <p:cNvPr id="51" name="Gruppieren 50"/>
            <p:cNvGrpSpPr/>
            <p:nvPr/>
          </p:nvGrpSpPr>
          <p:grpSpPr>
            <a:xfrm>
              <a:off x="1279216" y="2700899"/>
              <a:ext cx="736845" cy="708561"/>
              <a:chOff x="1279216" y="2700899"/>
              <a:chExt cx="736845" cy="708561"/>
            </a:xfrm>
          </p:grpSpPr>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79216" y="2700899"/>
                <a:ext cx="205008" cy="708561"/>
              </a:xfrm>
              <a:prstGeom prst="rect">
                <a:avLst/>
              </a:prstGeom>
            </p:spPr>
          </p:pic>
          <p:pic>
            <p:nvPicPr>
              <p:cNvPr id="27" name="Grafik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44458" y="2700899"/>
                <a:ext cx="205008" cy="708561"/>
              </a:xfrm>
              <a:prstGeom prst="rect">
                <a:avLst/>
              </a:prstGeom>
            </p:spPr>
          </p:pic>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11053" y="2700899"/>
                <a:ext cx="205008" cy="708561"/>
              </a:xfrm>
              <a:prstGeom prst="rect">
                <a:avLst/>
              </a:prstGeom>
            </p:spPr>
          </p:pic>
        </p:grpSp>
        <p:sp>
          <p:nvSpPr>
            <p:cNvPr id="30" name="Textfeld 29"/>
            <p:cNvSpPr txBox="1"/>
            <p:nvPr/>
          </p:nvSpPr>
          <p:spPr>
            <a:xfrm>
              <a:off x="983335" y="3338867"/>
              <a:ext cx="1320041" cy="461665"/>
            </a:xfrm>
            <a:prstGeom prst="rect">
              <a:avLst/>
            </a:prstGeom>
            <a:noFill/>
          </p:spPr>
          <p:txBody>
            <a:bodyPr wrap="none" rtlCol="0">
              <a:spAutoFit/>
            </a:bodyPr>
            <a:lstStyle/>
            <a:p>
              <a:pPr algn="ctr"/>
              <a:r>
                <a:rPr lang="de-AT" b="1" dirty="0"/>
                <a:t>1. Trupp</a:t>
              </a:r>
            </a:p>
          </p:txBody>
        </p:sp>
      </p:grpSp>
      <p:pic>
        <p:nvPicPr>
          <p:cNvPr id="50" name="Grafik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3026" y="3350301"/>
            <a:ext cx="1086551" cy="814913"/>
          </a:xfrm>
          <a:prstGeom prst="rect">
            <a:avLst/>
          </a:prstGeom>
        </p:spPr>
      </p:pic>
      <p:grpSp>
        <p:nvGrpSpPr>
          <p:cNvPr id="53" name="Gruppieren 52"/>
          <p:cNvGrpSpPr/>
          <p:nvPr/>
        </p:nvGrpSpPr>
        <p:grpSpPr>
          <a:xfrm>
            <a:off x="1993717" y="4560288"/>
            <a:ext cx="1320041" cy="1099633"/>
            <a:chOff x="983334" y="2700899"/>
            <a:chExt cx="1320041" cy="1099633"/>
          </a:xfrm>
        </p:grpSpPr>
        <p:grpSp>
          <p:nvGrpSpPr>
            <p:cNvPr id="54" name="Gruppieren 53"/>
            <p:cNvGrpSpPr/>
            <p:nvPr/>
          </p:nvGrpSpPr>
          <p:grpSpPr>
            <a:xfrm>
              <a:off x="1279216" y="2700899"/>
              <a:ext cx="736845" cy="708561"/>
              <a:chOff x="1279216" y="2700899"/>
              <a:chExt cx="736845" cy="708561"/>
            </a:xfrm>
          </p:grpSpPr>
          <p:pic>
            <p:nvPicPr>
              <p:cNvPr id="56" name="Grafik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79216" y="2700899"/>
                <a:ext cx="205008" cy="708561"/>
              </a:xfrm>
              <a:prstGeom prst="rect">
                <a:avLst/>
              </a:prstGeom>
            </p:spPr>
          </p:pic>
          <p:pic>
            <p:nvPicPr>
              <p:cNvPr id="57" name="Grafik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44458" y="2700899"/>
                <a:ext cx="205008" cy="708561"/>
              </a:xfrm>
              <a:prstGeom prst="rect">
                <a:avLst/>
              </a:prstGeom>
            </p:spPr>
          </p:pic>
          <p:pic>
            <p:nvPicPr>
              <p:cNvPr id="58" name="Grafik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11053" y="2700899"/>
                <a:ext cx="205008" cy="708561"/>
              </a:xfrm>
              <a:prstGeom prst="rect">
                <a:avLst/>
              </a:prstGeom>
            </p:spPr>
          </p:pic>
        </p:grpSp>
        <p:sp>
          <p:nvSpPr>
            <p:cNvPr id="55" name="Textfeld 54"/>
            <p:cNvSpPr txBox="1"/>
            <p:nvPr/>
          </p:nvSpPr>
          <p:spPr>
            <a:xfrm>
              <a:off x="983334" y="3338867"/>
              <a:ext cx="1320041" cy="461665"/>
            </a:xfrm>
            <a:prstGeom prst="rect">
              <a:avLst/>
            </a:prstGeom>
            <a:noFill/>
          </p:spPr>
          <p:txBody>
            <a:bodyPr wrap="none" rtlCol="0">
              <a:spAutoFit/>
            </a:bodyPr>
            <a:lstStyle/>
            <a:p>
              <a:pPr algn="ctr"/>
              <a:r>
                <a:rPr lang="de-AT" b="1" dirty="0"/>
                <a:t>2. Trupp</a:t>
              </a:r>
            </a:p>
          </p:txBody>
        </p:sp>
      </p:grpSp>
      <p:grpSp>
        <p:nvGrpSpPr>
          <p:cNvPr id="59" name="Gruppieren 58"/>
          <p:cNvGrpSpPr/>
          <p:nvPr/>
        </p:nvGrpSpPr>
        <p:grpSpPr>
          <a:xfrm>
            <a:off x="1993717" y="5629390"/>
            <a:ext cx="1320041" cy="1099633"/>
            <a:chOff x="983334" y="2700899"/>
            <a:chExt cx="1320041" cy="1099633"/>
          </a:xfrm>
        </p:grpSpPr>
        <p:grpSp>
          <p:nvGrpSpPr>
            <p:cNvPr id="60" name="Gruppieren 59"/>
            <p:cNvGrpSpPr/>
            <p:nvPr/>
          </p:nvGrpSpPr>
          <p:grpSpPr>
            <a:xfrm>
              <a:off x="1279216" y="2700899"/>
              <a:ext cx="736845" cy="708561"/>
              <a:chOff x="1279216" y="2700899"/>
              <a:chExt cx="736845" cy="708561"/>
            </a:xfrm>
          </p:grpSpPr>
          <p:pic>
            <p:nvPicPr>
              <p:cNvPr id="62" name="Grafik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79216" y="2700899"/>
                <a:ext cx="205008" cy="708561"/>
              </a:xfrm>
              <a:prstGeom prst="rect">
                <a:avLst/>
              </a:prstGeom>
            </p:spPr>
          </p:pic>
          <p:pic>
            <p:nvPicPr>
              <p:cNvPr id="63" name="Grafik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44458" y="2700899"/>
                <a:ext cx="205008" cy="708561"/>
              </a:xfrm>
              <a:prstGeom prst="rect">
                <a:avLst/>
              </a:prstGeom>
            </p:spPr>
          </p:pic>
          <p:pic>
            <p:nvPicPr>
              <p:cNvPr id="64" name="Grafik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11053" y="2700899"/>
                <a:ext cx="205008" cy="708561"/>
              </a:xfrm>
              <a:prstGeom prst="rect">
                <a:avLst/>
              </a:prstGeom>
            </p:spPr>
          </p:pic>
        </p:grpSp>
        <p:sp>
          <p:nvSpPr>
            <p:cNvPr id="61" name="Textfeld 60"/>
            <p:cNvSpPr txBox="1"/>
            <p:nvPr/>
          </p:nvSpPr>
          <p:spPr>
            <a:xfrm>
              <a:off x="983334" y="3338867"/>
              <a:ext cx="1320041" cy="461665"/>
            </a:xfrm>
            <a:prstGeom prst="rect">
              <a:avLst/>
            </a:prstGeom>
            <a:noFill/>
          </p:spPr>
          <p:txBody>
            <a:bodyPr wrap="none" rtlCol="0">
              <a:spAutoFit/>
            </a:bodyPr>
            <a:lstStyle/>
            <a:p>
              <a:pPr algn="ctr"/>
              <a:r>
                <a:rPr lang="de-AT" b="1" dirty="0"/>
                <a:t>3. Trupp</a:t>
              </a:r>
            </a:p>
          </p:txBody>
        </p:sp>
      </p:grpSp>
      <p:cxnSp>
        <p:nvCxnSpPr>
          <p:cNvPr id="66" name="Gerade Verbindung mit Pfeil 65"/>
          <p:cNvCxnSpPr>
            <a:stCxn id="3" idx="2"/>
            <a:endCxn id="5" idx="0"/>
          </p:cNvCxnSpPr>
          <p:nvPr/>
        </p:nvCxnSpPr>
        <p:spPr>
          <a:xfrm flipH="1">
            <a:off x="1974350" y="1307415"/>
            <a:ext cx="4788747" cy="7649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stCxn id="3" idx="2"/>
            <a:endCxn id="9" idx="0"/>
          </p:cNvCxnSpPr>
          <p:nvPr/>
        </p:nvCxnSpPr>
        <p:spPr>
          <a:xfrm flipH="1">
            <a:off x="6369551" y="1307415"/>
            <a:ext cx="393547" cy="74551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a:stCxn id="3" idx="2"/>
            <a:endCxn id="11" idx="0"/>
          </p:cNvCxnSpPr>
          <p:nvPr/>
        </p:nvCxnSpPr>
        <p:spPr>
          <a:xfrm>
            <a:off x="6763097" y="1307415"/>
            <a:ext cx="1896237" cy="72609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a:stCxn id="11" idx="2"/>
            <a:endCxn id="21" idx="1"/>
          </p:cNvCxnSpPr>
          <p:nvPr/>
        </p:nvCxnSpPr>
        <p:spPr>
          <a:xfrm>
            <a:off x="8659335" y="3113514"/>
            <a:ext cx="1001899" cy="135407"/>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a:stCxn id="11" idx="2"/>
            <a:endCxn id="24" idx="1"/>
          </p:cNvCxnSpPr>
          <p:nvPr/>
        </p:nvCxnSpPr>
        <p:spPr>
          <a:xfrm>
            <a:off x="8659335" y="3113513"/>
            <a:ext cx="1002075" cy="944284"/>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a:stCxn id="11" idx="2"/>
            <a:endCxn id="18" idx="1"/>
          </p:cNvCxnSpPr>
          <p:nvPr/>
        </p:nvCxnSpPr>
        <p:spPr>
          <a:xfrm>
            <a:off x="8659335" y="3113514"/>
            <a:ext cx="1001899" cy="1753161"/>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a:stCxn id="11" idx="2"/>
            <a:endCxn id="15" idx="1"/>
          </p:cNvCxnSpPr>
          <p:nvPr/>
        </p:nvCxnSpPr>
        <p:spPr>
          <a:xfrm>
            <a:off x="8659335" y="3113514"/>
            <a:ext cx="1001899" cy="2562039"/>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1" name="Gruppieren 80"/>
          <p:cNvGrpSpPr>
            <a:grpSpLocks noChangeAspect="1"/>
          </p:cNvGrpSpPr>
          <p:nvPr/>
        </p:nvGrpSpPr>
        <p:grpSpPr>
          <a:xfrm>
            <a:off x="8007494" y="227415"/>
            <a:ext cx="1117740" cy="1080000"/>
            <a:chOff x="3765021" y="743145"/>
            <a:chExt cx="8712939" cy="8418750"/>
          </a:xfrm>
        </p:grpSpPr>
        <p:pic>
          <p:nvPicPr>
            <p:cNvPr id="82" name="Grafik 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21" y="743145"/>
              <a:ext cx="8712939" cy="8418750"/>
            </a:xfrm>
            <a:prstGeom prst="rect">
              <a:avLst/>
            </a:prstGeom>
          </p:spPr>
        </p:pic>
        <p:sp>
          <p:nvSpPr>
            <p:cNvPr id="83" name="Textfeld 82"/>
            <p:cNvSpPr txBox="1"/>
            <p:nvPr/>
          </p:nvSpPr>
          <p:spPr>
            <a:xfrm>
              <a:off x="4733894" y="3325183"/>
              <a:ext cx="6775138" cy="3598743"/>
            </a:xfrm>
            <a:prstGeom prst="rect">
              <a:avLst/>
            </a:prstGeom>
            <a:noFill/>
          </p:spPr>
          <p:txBody>
            <a:bodyPr wrap="none" rtlCol="0">
              <a:spAutoFit/>
            </a:bodyPr>
            <a:lstStyle/>
            <a:p>
              <a:pPr algn="ctr"/>
              <a:r>
                <a:rPr lang="de-AT" b="1" dirty="0">
                  <a:solidFill>
                    <a:schemeClr val="bg1"/>
                  </a:solidFill>
                  <a:latin typeface="Arial" panose="020B0604020202020204" pitchFamily="34" charset="0"/>
                  <a:cs typeface="Arial" panose="020B0604020202020204" pitchFamily="34" charset="0"/>
                </a:rPr>
                <a:t>KDO</a:t>
              </a:r>
            </a:p>
          </p:txBody>
        </p:sp>
      </p:grpSp>
      <p:cxnSp>
        <p:nvCxnSpPr>
          <p:cNvPr id="85" name="Gerade Verbindung mit Pfeil 84"/>
          <p:cNvCxnSpPr>
            <a:stCxn id="3" idx="3"/>
            <a:endCxn id="82" idx="1"/>
          </p:cNvCxnSpPr>
          <p:nvPr/>
        </p:nvCxnSpPr>
        <p:spPr>
          <a:xfrm>
            <a:off x="7321968" y="767415"/>
            <a:ext cx="68552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Gewinkelte Verbindung 113"/>
          <p:cNvCxnSpPr>
            <a:stCxn id="5" idx="2"/>
            <a:endCxn id="26" idx="3"/>
          </p:cNvCxnSpPr>
          <p:nvPr/>
        </p:nvCxnSpPr>
        <p:spPr>
          <a:xfrm rot="16200000" flipH="1">
            <a:off x="1783584" y="3343112"/>
            <a:ext cx="696783" cy="315248"/>
          </a:xfrm>
          <a:prstGeom prst="bentConnector2">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Gewinkelte Verbindung 115"/>
          <p:cNvCxnSpPr>
            <a:stCxn id="5" idx="2"/>
            <a:endCxn id="56" idx="3"/>
          </p:cNvCxnSpPr>
          <p:nvPr/>
        </p:nvCxnSpPr>
        <p:spPr>
          <a:xfrm rot="16200000" flipH="1">
            <a:off x="1250864" y="3875832"/>
            <a:ext cx="1762223" cy="315248"/>
          </a:xfrm>
          <a:prstGeom prst="bentConnector2">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Gewinkelte Verbindung 117"/>
          <p:cNvCxnSpPr>
            <a:stCxn id="5" idx="2"/>
            <a:endCxn id="62" idx="3"/>
          </p:cNvCxnSpPr>
          <p:nvPr/>
        </p:nvCxnSpPr>
        <p:spPr>
          <a:xfrm rot="16200000" flipH="1">
            <a:off x="716313" y="4410383"/>
            <a:ext cx="2831325" cy="315248"/>
          </a:xfrm>
          <a:prstGeom prst="bentConnector2">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Gewinkelte Verbindung 119"/>
          <p:cNvCxnSpPr>
            <a:stCxn id="9" idx="2"/>
            <a:endCxn id="50" idx="1"/>
          </p:cNvCxnSpPr>
          <p:nvPr/>
        </p:nvCxnSpPr>
        <p:spPr>
          <a:xfrm rot="16200000" flipH="1">
            <a:off x="6158873" y="3343606"/>
            <a:ext cx="624828" cy="203475"/>
          </a:xfrm>
          <a:prstGeom prst="bent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1199456" y="2852936"/>
            <a:ext cx="2936488" cy="394381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rot="5400000">
            <a:off x="2442283" y="4466370"/>
            <a:ext cx="2065667" cy="830997"/>
          </a:xfrm>
          <a:prstGeom prst="rect">
            <a:avLst/>
          </a:prstGeom>
          <a:noFill/>
        </p:spPr>
        <p:txBody>
          <a:bodyPr wrap="square" rtlCol="0">
            <a:spAutoFit/>
          </a:bodyPr>
          <a:lstStyle/>
          <a:p>
            <a:pPr algn="ctr"/>
            <a:r>
              <a:rPr lang="de-AT" dirty="0"/>
              <a:t>DMO</a:t>
            </a:r>
          </a:p>
          <a:p>
            <a:pPr algn="ctr"/>
            <a:r>
              <a:rPr lang="de-AT" dirty="0"/>
              <a:t>Direkt-Mode</a:t>
            </a:r>
          </a:p>
        </p:txBody>
      </p:sp>
      <p:sp>
        <p:nvSpPr>
          <p:cNvPr id="65" name="Ellipse 64"/>
          <p:cNvSpPr/>
          <p:nvPr/>
        </p:nvSpPr>
        <p:spPr>
          <a:xfrm rot="5400000">
            <a:off x="5059887" y="-2701362"/>
            <a:ext cx="2155903" cy="770731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7" name="Textfeld 66"/>
          <p:cNvSpPr txBox="1"/>
          <p:nvPr/>
        </p:nvSpPr>
        <p:spPr>
          <a:xfrm>
            <a:off x="3211371" y="455933"/>
            <a:ext cx="2065667" cy="1569660"/>
          </a:xfrm>
          <a:prstGeom prst="rect">
            <a:avLst/>
          </a:prstGeom>
          <a:noFill/>
        </p:spPr>
        <p:txBody>
          <a:bodyPr wrap="square" rtlCol="0">
            <a:spAutoFit/>
          </a:bodyPr>
          <a:lstStyle/>
          <a:p>
            <a:pPr algn="ctr"/>
            <a:r>
              <a:rPr lang="de-AT" dirty="0"/>
              <a:t>TMO</a:t>
            </a:r>
          </a:p>
          <a:p>
            <a:pPr algn="ctr"/>
            <a:r>
              <a:rPr lang="de-AT" dirty="0"/>
              <a:t>Trunk-Mode</a:t>
            </a:r>
          </a:p>
          <a:p>
            <a:pPr algn="ctr"/>
            <a:r>
              <a:rPr lang="de-AT" dirty="0"/>
              <a:t>„Netzbetrieb“</a:t>
            </a:r>
          </a:p>
          <a:p>
            <a:pPr algn="ctr"/>
            <a:r>
              <a:rPr lang="de-AT" dirty="0"/>
              <a:t>Bezirk Haupt</a:t>
            </a:r>
          </a:p>
        </p:txBody>
      </p:sp>
      <p:sp>
        <p:nvSpPr>
          <p:cNvPr id="68" name="Ellipse 67"/>
          <p:cNvSpPr/>
          <p:nvPr/>
        </p:nvSpPr>
        <p:spPr>
          <a:xfrm>
            <a:off x="8197493" y="2383318"/>
            <a:ext cx="2358077" cy="4181033"/>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Abgerundetes Rechteck 11"/>
          <p:cNvSpPr/>
          <p:nvPr/>
        </p:nvSpPr>
        <p:spPr>
          <a:xfrm>
            <a:off x="3397893" y="483963"/>
            <a:ext cx="1953435" cy="1079531"/>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latin typeface="Arial" panose="020B0604020202020204" pitchFamily="34" charset="0"/>
                <a:cs typeface="Arial" panose="020B0604020202020204" pitchFamily="34" charset="0"/>
              </a:rPr>
              <a:t>Kanal 2</a:t>
            </a:r>
          </a:p>
          <a:p>
            <a:pPr algn="ctr"/>
            <a:r>
              <a:rPr lang="de-AT" b="1" dirty="0">
                <a:latin typeface="Arial" panose="020B0604020202020204" pitchFamily="34" charset="0"/>
                <a:cs typeface="Arial" panose="020B0604020202020204" pitchFamily="34" charset="0"/>
              </a:rPr>
              <a:t>Bezirk</a:t>
            </a:r>
          </a:p>
        </p:txBody>
      </p:sp>
      <p:sp>
        <p:nvSpPr>
          <p:cNvPr id="72" name="Abgerundetes Rechteck 71"/>
          <p:cNvSpPr/>
          <p:nvPr/>
        </p:nvSpPr>
        <p:spPr>
          <a:xfrm>
            <a:off x="3935760" y="4191065"/>
            <a:ext cx="1953435" cy="1376522"/>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latin typeface="Arial" panose="020B0604020202020204" pitchFamily="34" charset="0"/>
                <a:cs typeface="Arial" panose="020B0604020202020204" pitchFamily="34" charset="0"/>
              </a:rPr>
              <a:t>Kanal 3</a:t>
            </a:r>
          </a:p>
          <a:p>
            <a:pPr algn="ctr"/>
            <a:r>
              <a:rPr lang="de-AT" b="1" dirty="0">
                <a:latin typeface="Arial" panose="020B0604020202020204" pitchFamily="34" charset="0"/>
                <a:cs typeface="Arial" panose="020B0604020202020204" pitchFamily="34" charset="0"/>
              </a:rPr>
              <a:t>70 cm</a:t>
            </a:r>
          </a:p>
          <a:p>
            <a:pPr algn="ctr"/>
            <a:r>
              <a:rPr lang="de-AT" b="1" dirty="0">
                <a:latin typeface="Arial" panose="020B0604020202020204" pitchFamily="34" charset="0"/>
                <a:cs typeface="Arial" panose="020B0604020202020204" pitchFamily="34" charset="0"/>
              </a:rPr>
              <a:t>…</a:t>
            </a:r>
          </a:p>
        </p:txBody>
      </p:sp>
      <p:sp>
        <p:nvSpPr>
          <p:cNvPr id="74" name="Abgerundetes Rechteck 73"/>
          <p:cNvSpPr/>
          <p:nvPr/>
        </p:nvSpPr>
        <p:spPr>
          <a:xfrm>
            <a:off x="6983870" y="3990094"/>
            <a:ext cx="1953435" cy="1376522"/>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latin typeface="Arial" panose="020B0604020202020204" pitchFamily="34" charset="0"/>
                <a:cs typeface="Arial" panose="020B0604020202020204" pitchFamily="34" charset="0"/>
              </a:rPr>
              <a:t>Kanal 3</a:t>
            </a:r>
          </a:p>
          <a:p>
            <a:pPr algn="ctr"/>
            <a:r>
              <a:rPr lang="de-AT" b="1" dirty="0">
                <a:latin typeface="Arial" panose="020B0604020202020204" pitchFamily="34" charset="0"/>
                <a:cs typeface="Arial" panose="020B0604020202020204" pitchFamily="34" charset="0"/>
              </a:rPr>
              <a:t>…</a:t>
            </a:r>
          </a:p>
        </p:txBody>
      </p:sp>
      <p:sp>
        <p:nvSpPr>
          <p:cNvPr id="76" name="Textfeld 75"/>
          <p:cNvSpPr txBox="1"/>
          <p:nvPr/>
        </p:nvSpPr>
        <p:spPr>
          <a:xfrm>
            <a:off x="9764068" y="1929026"/>
            <a:ext cx="1372492" cy="707886"/>
          </a:xfrm>
          <a:prstGeom prst="rect">
            <a:avLst/>
          </a:prstGeom>
          <a:noFill/>
        </p:spPr>
        <p:txBody>
          <a:bodyPr wrap="none" rtlCol="0">
            <a:spAutoFit/>
          </a:bodyPr>
          <a:lstStyle/>
          <a:p>
            <a:r>
              <a:rPr lang="de-AT" sz="2000" dirty="0"/>
              <a:t>Bei Bedarf:</a:t>
            </a:r>
            <a:br>
              <a:rPr lang="de-AT" sz="2000" dirty="0"/>
            </a:br>
            <a:r>
              <a:rPr lang="de-AT" sz="2000" dirty="0"/>
              <a:t> EAL</a:t>
            </a:r>
          </a:p>
        </p:txBody>
      </p:sp>
    </p:spTree>
    <p:extLst>
      <p:ext uri="{BB962C8B-B14F-4D97-AF65-F5344CB8AC3E}">
        <p14:creationId xmlns:p14="http://schemas.microsoft.com/office/powerpoint/2010/main" val="14162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79576" y="260649"/>
            <a:ext cx="8280920" cy="5925647"/>
          </a:xfrm>
        </p:spPr>
        <p:txBody>
          <a:bodyPr>
            <a:noAutofit/>
          </a:bodyPr>
          <a:lstStyle/>
          <a:p>
            <a:pPr marL="0" indent="0" algn="ctr">
              <a:buNone/>
            </a:pPr>
            <a:r>
              <a:rPr lang="de-DE" sz="4400" b="1" spc="-28" dirty="0">
                <a:solidFill>
                  <a:srgbClr val="CF4128"/>
                </a:solidFill>
                <a:ea typeface="+mj-ea"/>
              </a:rPr>
              <a:t>Geräteübergabe: </a:t>
            </a:r>
            <a:br>
              <a:rPr lang="de-DE" sz="4400" b="1" spc="-28" dirty="0">
                <a:solidFill>
                  <a:srgbClr val="CF4128"/>
                </a:solidFill>
                <a:ea typeface="+mj-ea"/>
              </a:rPr>
            </a:br>
            <a:br>
              <a:rPr lang="de-DE" sz="4400" b="1" spc="-28" dirty="0">
                <a:solidFill>
                  <a:srgbClr val="CF4128"/>
                </a:solidFill>
                <a:ea typeface="+mj-ea"/>
              </a:rPr>
            </a:br>
            <a:r>
              <a:rPr lang="de-DE" sz="4000" spc="-28" dirty="0">
                <a:solidFill>
                  <a:srgbClr val="CF4128"/>
                </a:solidFill>
                <a:ea typeface="+mj-ea"/>
              </a:rPr>
              <a:t>Nach Aufruf der eigenen Feuerwehr bitte immer nur  </a:t>
            </a:r>
            <a:r>
              <a:rPr lang="de-DE" sz="4000" b="1" u="sng" spc="-28" dirty="0">
                <a:solidFill>
                  <a:srgbClr val="CF4128"/>
                </a:solidFill>
                <a:ea typeface="+mj-ea"/>
              </a:rPr>
              <a:t>ein</a:t>
            </a:r>
            <a:r>
              <a:rPr lang="de-DE" sz="4000" b="1" spc="-28" dirty="0">
                <a:solidFill>
                  <a:srgbClr val="CF4128"/>
                </a:solidFill>
                <a:ea typeface="+mj-ea"/>
              </a:rPr>
              <a:t> Kamerad</a:t>
            </a:r>
            <a:r>
              <a:rPr lang="de-DE" sz="4000" spc="-28" dirty="0">
                <a:solidFill>
                  <a:srgbClr val="CF4128"/>
                </a:solidFill>
                <a:ea typeface="+mj-ea"/>
              </a:rPr>
              <a:t> </a:t>
            </a:r>
            <a:r>
              <a:rPr lang="de-DE" sz="4000" u="sng" spc="-28" dirty="0">
                <a:solidFill>
                  <a:srgbClr val="CF4128"/>
                </a:solidFill>
                <a:ea typeface="+mj-ea"/>
              </a:rPr>
              <a:t>                 </a:t>
            </a:r>
            <a:r>
              <a:rPr lang="de-DE" sz="4000" spc="-28" dirty="0">
                <a:solidFill>
                  <a:srgbClr val="CF4128"/>
                </a:solidFill>
                <a:ea typeface="+mj-ea"/>
              </a:rPr>
              <a:t>zur Geräteausgabe kommen!</a:t>
            </a:r>
          </a:p>
          <a:p>
            <a:pPr marL="0" indent="0" algn="ctr">
              <a:buNone/>
            </a:pPr>
            <a:endParaRPr lang="de-DE" sz="1200" b="1" spc="-28" dirty="0">
              <a:solidFill>
                <a:srgbClr val="CF4128"/>
              </a:solidFill>
              <a:ea typeface="+mj-ea"/>
            </a:endParaRPr>
          </a:p>
          <a:p>
            <a:pPr marL="0" indent="0" algn="ctr">
              <a:buNone/>
            </a:pPr>
            <a:r>
              <a:rPr lang="de-DE" sz="4000" b="1" spc="-28" dirty="0">
                <a:solidFill>
                  <a:schemeClr val="tx2">
                    <a:lumMod val="60000"/>
                    <a:lumOff val="40000"/>
                  </a:schemeClr>
                </a:solidFill>
                <a:ea typeface="+mj-ea"/>
              </a:rPr>
              <a:t>Nach der Ausgabe:</a:t>
            </a:r>
            <a:br>
              <a:rPr lang="de-DE" sz="4000" b="1" spc="-28" dirty="0">
                <a:solidFill>
                  <a:schemeClr val="tx2">
                    <a:lumMod val="60000"/>
                    <a:lumOff val="40000"/>
                  </a:schemeClr>
                </a:solidFill>
                <a:ea typeface="+mj-ea"/>
              </a:rPr>
            </a:br>
            <a:r>
              <a:rPr lang="de-DE" sz="4000" b="1" spc="-28" dirty="0">
                <a:solidFill>
                  <a:schemeClr val="tx2">
                    <a:lumMod val="60000"/>
                    <a:lumOff val="40000"/>
                  </a:schemeClr>
                </a:solidFill>
                <a:ea typeface="+mj-ea"/>
              </a:rPr>
              <a:t> Kurzeinweisung und praktische Übungen am Gerät</a:t>
            </a:r>
          </a:p>
        </p:txBody>
      </p:sp>
    </p:spTree>
    <p:extLst>
      <p:ext uri="{BB962C8B-B14F-4D97-AF65-F5344CB8AC3E}">
        <p14:creationId xmlns:p14="http://schemas.microsoft.com/office/powerpoint/2010/main" val="32301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548681"/>
            <a:ext cx="7776864" cy="734635"/>
          </a:xfrm>
        </p:spPr>
        <p:txBody>
          <a:bodyPr/>
          <a:lstStyle/>
          <a:p>
            <a:r>
              <a:rPr lang="de-DE" sz="3200" dirty="0"/>
              <a:t>Digitalfunk bei Feuerwehren – Kostenübernahme durch das Land OÖ</a:t>
            </a:r>
            <a:br>
              <a:rPr lang="de-AT" sz="1575" dirty="0"/>
            </a:br>
            <a:endParaRPr lang="de-AT" sz="1575" dirty="0"/>
          </a:p>
        </p:txBody>
      </p:sp>
      <p:sp>
        <p:nvSpPr>
          <p:cNvPr id="3" name="Inhaltsplatzhalter 2"/>
          <p:cNvSpPr>
            <a:spLocks noGrp="1"/>
          </p:cNvSpPr>
          <p:nvPr>
            <p:ph idx="1"/>
          </p:nvPr>
        </p:nvSpPr>
        <p:spPr>
          <a:xfrm>
            <a:off x="1415480" y="1412776"/>
            <a:ext cx="10153128" cy="5311146"/>
          </a:xfrm>
        </p:spPr>
        <p:txBody>
          <a:bodyPr>
            <a:normAutofit/>
          </a:bodyPr>
          <a:lstStyle/>
          <a:p>
            <a:pPr marL="0" indent="0">
              <a:buNone/>
            </a:pPr>
            <a:endParaRPr lang="de-DE" sz="2000" dirty="0"/>
          </a:p>
          <a:p>
            <a:r>
              <a:rPr lang="de-DE" sz="2400" dirty="0"/>
              <a:t>Bewertung für die Vergabe der Geräte erfolgt mittels der GEP</a:t>
            </a:r>
          </a:p>
          <a:p>
            <a:pPr marL="0" indent="0">
              <a:buNone/>
            </a:pPr>
            <a:endParaRPr lang="de-DE" sz="1600" dirty="0"/>
          </a:p>
          <a:p>
            <a:pPr lvl="1"/>
            <a:r>
              <a:rPr lang="de-DE" sz="2400" dirty="0"/>
              <a:t>Voraussetzungen :</a:t>
            </a:r>
          </a:p>
          <a:p>
            <a:pPr lvl="2">
              <a:spcBef>
                <a:spcPts val="600"/>
              </a:spcBef>
              <a:spcAft>
                <a:spcPts val="600"/>
              </a:spcAft>
            </a:pPr>
            <a:r>
              <a:rPr lang="de-DE" dirty="0"/>
              <a:t>Fahrzeug muss in der GEP sein, sonst keine Förderung</a:t>
            </a:r>
          </a:p>
          <a:p>
            <a:pPr lvl="2">
              <a:spcBef>
                <a:spcPts val="600"/>
              </a:spcBef>
              <a:spcAft>
                <a:spcPts val="600"/>
              </a:spcAft>
            </a:pPr>
            <a:r>
              <a:rPr lang="de-DE" dirty="0"/>
              <a:t>Auch gefördert: Fahrzeug nicht in GEP, </a:t>
            </a:r>
            <a:r>
              <a:rPr lang="de-DE" dirty="0" err="1"/>
              <a:t>Bj</a:t>
            </a:r>
            <a:r>
              <a:rPr lang="de-DE" dirty="0"/>
              <a:t>. aber jünger als 2000 </a:t>
            </a:r>
          </a:p>
          <a:p>
            <a:pPr lvl="2">
              <a:spcBef>
                <a:spcPts val="600"/>
              </a:spcBef>
              <a:spcAft>
                <a:spcPts val="600"/>
              </a:spcAft>
            </a:pPr>
            <a:r>
              <a:rPr lang="de-DE" dirty="0"/>
              <a:t>Sollte es bei einer Gemeinde noch keine GEP gegeben haben, so wird die APV zur Vergabe der geförderten Funkgeräte herangezogen</a:t>
            </a:r>
          </a:p>
          <a:p>
            <a:pPr marL="177800" lvl="2" indent="0" algn="ctr">
              <a:spcBef>
                <a:spcPts val="1200"/>
              </a:spcBef>
              <a:spcAft>
                <a:spcPts val="600"/>
              </a:spcAft>
              <a:buNone/>
            </a:pPr>
            <a:r>
              <a:rPr lang="de-DE" b="1" dirty="0"/>
              <a:t>Genaue und jeweils aktuelle Regelungen auf </a:t>
            </a:r>
            <a:br>
              <a:rPr lang="de-DE" b="1" dirty="0"/>
            </a:br>
            <a:r>
              <a:rPr lang="de-DE" b="1" dirty="0"/>
              <a:t>der HP des LFK im Wiki Digitalfunk!</a:t>
            </a:r>
          </a:p>
        </p:txBody>
      </p:sp>
    </p:spTree>
    <p:extLst>
      <p:ext uri="{BB962C8B-B14F-4D97-AF65-F5344CB8AC3E}">
        <p14:creationId xmlns:p14="http://schemas.microsoft.com/office/powerpoint/2010/main" val="26807484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79576" y="260649"/>
            <a:ext cx="8280920" cy="1872208"/>
          </a:xfrm>
        </p:spPr>
        <p:txBody>
          <a:bodyPr>
            <a:noAutofit/>
          </a:bodyPr>
          <a:lstStyle/>
          <a:p>
            <a:pPr marL="0" indent="0" algn="ctr">
              <a:buNone/>
            </a:pPr>
            <a:r>
              <a:rPr lang="de-DE" sz="4400" b="1" spc="-28" dirty="0">
                <a:solidFill>
                  <a:srgbClr val="CF4128"/>
                </a:solidFill>
                <a:ea typeface="+mj-ea"/>
              </a:rPr>
              <a:t>Bitte kontrollieren</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sp>
        <p:nvSpPr>
          <p:cNvPr id="4" name="Inhaltsplatzhalter 2"/>
          <p:cNvSpPr txBox="1">
            <a:spLocks/>
          </p:cNvSpPr>
          <p:nvPr/>
        </p:nvSpPr>
        <p:spPr>
          <a:xfrm>
            <a:off x="1703512" y="1484784"/>
            <a:ext cx="9865096"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de-DE" sz="2000" b="1" spc="-28" dirty="0">
                <a:ea typeface="+mj-ea"/>
              </a:rPr>
              <a:t>Kontrollieren:</a:t>
            </a:r>
          </a:p>
          <a:p>
            <a:pPr lvl="1" fontAlgn="auto">
              <a:spcAft>
                <a:spcPts val="0"/>
              </a:spcAft>
            </a:pPr>
            <a:r>
              <a:rPr lang="de-DE" sz="2400" spc="-28" dirty="0">
                <a:solidFill>
                  <a:srgbClr val="CF4128"/>
                </a:solidFill>
                <a:ea typeface="+mj-ea"/>
              </a:rPr>
              <a:t>Gürtelclip vorhanden </a:t>
            </a:r>
          </a:p>
          <a:p>
            <a:pPr lvl="1" fontAlgn="auto">
              <a:spcAft>
                <a:spcPts val="0"/>
              </a:spcAft>
            </a:pPr>
            <a:r>
              <a:rPr lang="de-DE" sz="2400" spc="-28" dirty="0">
                <a:solidFill>
                  <a:srgbClr val="CF4128"/>
                </a:solidFill>
                <a:ea typeface="+mj-ea"/>
              </a:rPr>
              <a:t>Kennzeichnungsring rot vorhanden </a:t>
            </a:r>
          </a:p>
          <a:p>
            <a:pPr lvl="1" fontAlgn="auto">
              <a:spcAft>
                <a:spcPts val="0"/>
              </a:spcAft>
            </a:pPr>
            <a:r>
              <a:rPr lang="de-DE" sz="2400" spc="-28" dirty="0">
                <a:solidFill>
                  <a:srgbClr val="CF4128"/>
                </a:solidFill>
                <a:ea typeface="+mj-ea"/>
              </a:rPr>
              <a:t>ISSI-Etikette am Funkgerät stimmt mit dem Alias im Display überein</a:t>
            </a:r>
          </a:p>
          <a:p>
            <a:pPr marL="357188" lvl="1" indent="-268288" fontAlgn="auto">
              <a:spcAft>
                <a:spcPts val="0"/>
              </a:spcAft>
              <a:buFont typeface="Arial" panose="020B0604020202020204" pitchFamily="34" charset="0"/>
              <a:buChar char="•"/>
            </a:pPr>
            <a:r>
              <a:rPr lang="de-DE" sz="2400" b="1" spc="-28" dirty="0"/>
              <a:t>Achtung: </a:t>
            </a:r>
          </a:p>
          <a:p>
            <a:pPr lvl="1" fontAlgn="auto">
              <a:spcAft>
                <a:spcPts val="0"/>
              </a:spcAft>
            </a:pPr>
            <a:r>
              <a:rPr lang="de-DE" sz="2400" spc="-28" dirty="0">
                <a:solidFill>
                  <a:srgbClr val="CF4128"/>
                </a:solidFill>
                <a:ea typeface="+mj-ea"/>
              </a:rPr>
              <a:t>Den silbernen Aufkleber am Funkgerät nicht entfernen oder überkleben!</a:t>
            </a:r>
          </a:p>
          <a:p>
            <a:pPr lvl="1" fontAlgn="auto">
              <a:spcAft>
                <a:spcPts val="0"/>
              </a:spcAft>
            </a:pPr>
            <a:r>
              <a:rPr lang="de-DE" sz="2400" spc="-28" dirty="0">
                <a:solidFill>
                  <a:srgbClr val="CF4128"/>
                </a:solidFill>
                <a:ea typeface="+mj-ea"/>
              </a:rPr>
              <a:t>Funkgeräte nicht „zusammentauschen“, jedes Funkgeräte ist genau jeder Feuerwehr zugewiesen!</a:t>
            </a:r>
          </a:p>
          <a:p>
            <a:pPr marL="457200" lvl="1" indent="0" fontAlgn="auto">
              <a:spcAft>
                <a:spcPts val="0"/>
              </a:spcAft>
              <a:buNone/>
            </a:pPr>
            <a:endParaRPr lang="de-DE" sz="2400" b="1" spc="-28" dirty="0">
              <a:solidFill>
                <a:srgbClr val="CF4128"/>
              </a:solidFill>
              <a:ea typeface="+mj-ea"/>
            </a:endParaRPr>
          </a:p>
          <a:p>
            <a:pPr marL="457200" lvl="1" indent="0" fontAlgn="auto">
              <a:spcAft>
                <a:spcPts val="0"/>
              </a:spcAft>
              <a:buNone/>
            </a:pPr>
            <a:br>
              <a:rPr lang="de-DE" sz="4400" b="1" spc="-28" dirty="0">
                <a:solidFill>
                  <a:srgbClr val="CF4128"/>
                </a:solidFill>
                <a:ea typeface="+mj-ea"/>
              </a:rPr>
            </a:br>
            <a:r>
              <a:rPr lang="de-DE" sz="4400" b="1" spc="-28" dirty="0">
                <a:solidFill>
                  <a:srgbClr val="CF4128"/>
                </a:solidFill>
                <a:ea typeface="+mj-ea"/>
              </a:rPr>
              <a:t> </a:t>
            </a:r>
            <a:br>
              <a:rPr lang="de-DE" sz="4000" b="1" spc="-28" dirty="0">
                <a:solidFill>
                  <a:srgbClr val="CF4128"/>
                </a:solidFill>
                <a:ea typeface="+mj-ea"/>
              </a:rPr>
            </a:br>
            <a:endParaRPr lang="de-DE" sz="4000" b="1" spc="-28" dirty="0">
              <a:solidFill>
                <a:srgbClr val="CF4128"/>
              </a:solidFill>
              <a:ea typeface="+mj-ea"/>
            </a:endParaRPr>
          </a:p>
        </p:txBody>
      </p:sp>
    </p:spTree>
    <p:extLst>
      <p:ext uri="{BB962C8B-B14F-4D97-AF65-F5344CB8AC3E}">
        <p14:creationId xmlns:p14="http://schemas.microsoft.com/office/powerpoint/2010/main" val="3608327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64229" y="188640"/>
            <a:ext cx="8280920" cy="1296144"/>
          </a:xfrm>
        </p:spPr>
        <p:txBody>
          <a:bodyPr>
            <a:noAutofit/>
          </a:bodyPr>
          <a:lstStyle/>
          <a:p>
            <a:pPr marL="0" indent="0" algn="ctr">
              <a:buNone/>
            </a:pPr>
            <a:r>
              <a:rPr lang="de-DE" sz="3600" b="1" spc="-28" dirty="0">
                <a:solidFill>
                  <a:srgbClr val="CF4128"/>
                </a:solidFill>
                <a:ea typeface="+mj-ea"/>
              </a:rPr>
              <a:t>Einschalten/ Ausschalten des Handfunkgerätes MTP 3550 </a:t>
            </a:r>
            <a:endParaRPr lang="de-DE" sz="1600" b="1" spc="-28" dirty="0"/>
          </a:p>
          <a:p>
            <a:pPr marL="0" indent="0" algn="ctr">
              <a:buNone/>
            </a:pPr>
            <a:r>
              <a:rPr lang="de-DE" sz="4400" b="1" spc="-28" dirty="0">
                <a:solidFill>
                  <a:srgbClr val="CF4128"/>
                </a:solidFill>
                <a:ea typeface="+mj-ea"/>
              </a:rPr>
              <a:t> </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sp>
        <p:nvSpPr>
          <p:cNvPr id="5" name="Inhaltsplatzhalter 2"/>
          <p:cNvSpPr txBox="1">
            <a:spLocks/>
          </p:cNvSpPr>
          <p:nvPr/>
        </p:nvSpPr>
        <p:spPr>
          <a:xfrm>
            <a:off x="2530149" y="1484784"/>
            <a:ext cx="7920880"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2" indent="-88900" fontAlgn="auto">
              <a:spcAft>
                <a:spcPts val="0"/>
              </a:spcAft>
              <a:buNone/>
            </a:pPr>
            <a:br>
              <a:rPr lang="de-DE" sz="2000" b="1" spc="-28" dirty="0">
                <a:solidFill>
                  <a:srgbClr val="CF4128"/>
                </a:solidFill>
                <a:ea typeface="+mj-ea"/>
              </a:rPr>
            </a:br>
            <a:endParaRPr lang="de-DE" sz="2000" b="1" spc="-28" dirty="0">
              <a:solidFill>
                <a:srgbClr val="CF4128"/>
              </a:solidFill>
              <a:ea typeface="+mj-ea"/>
            </a:endParaRPr>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18895" r="21268"/>
          <a:stretch/>
        </p:blipFill>
        <p:spPr>
          <a:xfrm>
            <a:off x="5231905" y="1484784"/>
            <a:ext cx="2068617" cy="5184576"/>
          </a:xfrm>
          <a:prstGeom prst="rect">
            <a:avLst/>
          </a:prstGeom>
        </p:spPr>
      </p:pic>
      <p:cxnSp>
        <p:nvCxnSpPr>
          <p:cNvPr id="8" name="Gerade Verbindung mit Pfeil 7"/>
          <p:cNvCxnSpPr/>
          <p:nvPr/>
        </p:nvCxnSpPr>
        <p:spPr>
          <a:xfrm flipH="1">
            <a:off x="6600058" y="4005064"/>
            <a:ext cx="1656183" cy="115212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2"/>
          <p:cNvSpPr txBox="1">
            <a:spLocks/>
          </p:cNvSpPr>
          <p:nvPr/>
        </p:nvSpPr>
        <p:spPr>
          <a:xfrm>
            <a:off x="8191230" y="3645024"/>
            <a:ext cx="3010343"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8" lvl="1" indent="0" fontAlgn="auto">
              <a:spcAft>
                <a:spcPts val="0"/>
              </a:spcAft>
              <a:buNone/>
            </a:pPr>
            <a:r>
              <a:rPr lang="de-DE" sz="2000" b="1" spc="-28" dirty="0">
                <a:ea typeface="+mj-ea"/>
              </a:rPr>
              <a:t>Taste ca. 3 sec. Drücken</a:t>
            </a:r>
            <a:endParaRPr lang="de-DE" sz="2000" spc="-28" dirty="0">
              <a:ea typeface="+mj-ea"/>
            </a:endParaRPr>
          </a:p>
        </p:txBody>
      </p:sp>
    </p:spTree>
    <p:extLst>
      <p:ext uri="{BB962C8B-B14F-4D97-AF65-F5344CB8AC3E}">
        <p14:creationId xmlns:p14="http://schemas.microsoft.com/office/powerpoint/2010/main" val="20276855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274638"/>
            <a:ext cx="7499176" cy="706090"/>
          </a:xfrm>
        </p:spPr>
        <p:txBody>
          <a:bodyPr/>
          <a:lstStyle/>
          <a:p>
            <a:r>
              <a:rPr lang="de-DE" dirty="0"/>
              <a:t>Tastensperre</a:t>
            </a:r>
          </a:p>
        </p:txBody>
      </p:sp>
      <p:sp>
        <p:nvSpPr>
          <p:cNvPr id="7" name="Inhaltsplatzhalter 6"/>
          <p:cNvSpPr>
            <a:spLocks noGrp="1"/>
          </p:cNvSpPr>
          <p:nvPr>
            <p:ph idx="1"/>
          </p:nvPr>
        </p:nvSpPr>
        <p:spPr>
          <a:xfrm>
            <a:off x="2711624" y="1052737"/>
            <a:ext cx="7499176" cy="5073427"/>
          </a:xfrm>
        </p:spPr>
        <p:txBody>
          <a:bodyPr>
            <a:normAutofit/>
          </a:bodyPr>
          <a:lstStyle/>
          <a:p>
            <a:r>
              <a:rPr lang="de-AT" sz="2800" dirty="0"/>
              <a:t>Sperren/ Entsperren durch Drücken der Taste </a:t>
            </a:r>
            <a:r>
              <a:rPr lang="de-AT" sz="2800" b="1" dirty="0">
                <a:solidFill>
                  <a:srgbClr val="FF0000"/>
                </a:solidFill>
              </a:rPr>
              <a:t>Menü</a:t>
            </a:r>
            <a:r>
              <a:rPr lang="de-AT" sz="2800" dirty="0"/>
              <a:t> und danach </a:t>
            </a:r>
            <a:r>
              <a:rPr lang="de-AT" sz="2800" b="1" dirty="0">
                <a:solidFill>
                  <a:srgbClr val="FF0000"/>
                </a:solidFill>
              </a:rPr>
              <a:t>Stern.</a:t>
            </a:r>
            <a:endParaRPr lang="de-AT" sz="2800" dirty="0">
              <a:solidFill>
                <a:srgbClr val="FF0000"/>
              </a:solidFill>
            </a:endParaRPr>
          </a:p>
          <a:p>
            <a:r>
              <a:rPr lang="de-AT" sz="2800" dirty="0"/>
              <a:t>Auto. Tastensperre, Änderung unter Menüpunkt Sicherheit möglich</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56347" y="3281299"/>
            <a:ext cx="3248981" cy="2436736"/>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29920" y="3281299"/>
            <a:ext cx="3248981" cy="2436736"/>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03804" y="3280987"/>
            <a:ext cx="3246479" cy="2434859"/>
          </a:xfrm>
          <a:prstGeom prst="rect">
            <a:avLst/>
          </a:prstGeom>
        </p:spPr>
      </p:pic>
    </p:spTree>
    <p:extLst>
      <p:ext uri="{BB962C8B-B14F-4D97-AF65-F5344CB8AC3E}">
        <p14:creationId xmlns:p14="http://schemas.microsoft.com/office/powerpoint/2010/main" val="3988516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Beschreibung Display Handfunkgerät MTP 3550</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8000" t="9401"/>
          <a:stretch/>
        </p:blipFill>
        <p:spPr>
          <a:xfrm rot="5400000">
            <a:off x="2578733" y="2337756"/>
            <a:ext cx="4322192" cy="3192315"/>
          </a:xfrm>
          <a:prstGeom prst="rect">
            <a:avLst/>
          </a:prstGeom>
        </p:spPr>
      </p:pic>
      <p:sp>
        <p:nvSpPr>
          <p:cNvPr id="7" name="Rechteck 6"/>
          <p:cNvSpPr/>
          <p:nvPr/>
        </p:nvSpPr>
        <p:spPr>
          <a:xfrm>
            <a:off x="4007769" y="3501008"/>
            <a:ext cx="267299" cy="369332"/>
          </a:xfrm>
          <a:prstGeom prst="rect">
            <a:avLst/>
          </a:prstGeom>
          <a:noFill/>
        </p:spPr>
        <p:txBody>
          <a:bodyPr wrap="square" lIns="91440" tIns="45720" rIns="91440" bIns="45720">
            <a:spAutoFit/>
          </a:bodyPr>
          <a:lstStyle/>
          <a:p>
            <a:pPr algn="ctr"/>
            <a:r>
              <a:rPr lang="de-DE" b="1" dirty="0">
                <a:ln w="22225">
                  <a:solidFill>
                    <a:schemeClr val="accent2"/>
                  </a:solidFill>
                  <a:prstDash val="solid"/>
                </a:ln>
                <a:solidFill>
                  <a:srgbClr val="FF0000"/>
                </a:solidFill>
              </a:rPr>
              <a:t>1</a:t>
            </a:r>
          </a:p>
        </p:txBody>
      </p:sp>
      <p:sp>
        <p:nvSpPr>
          <p:cNvPr id="8" name="Ellipse 7"/>
          <p:cNvSpPr/>
          <p:nvPr/>
        </p:nvSpPr>
        <p:spPr>
          <a:xfrm>
            <a:off x="3960149" y="3552186"/>
            <a:ext cx="362537" cy="359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9" name="Rechteck 8"/>
          <p:cNvSpPr/>
          <p:nvPr/>
        </p:nvSpPr>
        <p:spPr>
          <a:xfrm>
            <a:off x="3535392" y="3789040"/>
            <a:ext cx="267299" cy="369332"/>
          </a:xfrm>
          <a:prstGeom prst="rect">
            <a:avLst/>
          </a:prstGeom>
          <a:noFill/>
        </p:spPr>
        <p:txBody>
          <a:bodyPr wrap="square" lIns="91440" tIns="45720" rIns="91440" bIns="45720">
            <a:spAutoFit/>
          </a:bodyPr>
          <a:lstStyle/>
          <a:p>
            <a:pPr algn="ctr"/>
            <a:r>
              <a:rPr lang="de-DE" b="1" dirty="0">
                <a:ln w="22225">
                  <a:solidFill>
                    <a:schemeClr val="accent2"/>
                  </a:solidFill>
                  <a:prstDash val="solid"/>
                </a:ln>
                <a:solidFill>
                  <a:srgbClr val="FF0000"/>
                </a:solidFill>
              </a:rPr>
              <a:t>2</a:t>
            </a:r>
          </a:p>
        </p:txBody>
      </p:sp>
      <p:sp>
        <p:nvSpPr>
          <p:cNvPr id="10" name="Ellipse 9"/>
          <p:cNvSpPr/>
          <p:nvPr/>
        </p:nvSpPr>
        <p:spPr>
          <a:xfrm>
            <a:off x="3487772" y="3840218"/>
            <a:ext cx="362537" cy="359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1" name="Rechteck 10"/>
          <p:cNvSpPr/>
          <p:nvPr/>
        </p:nvSpPr>
        <p:spPr>
          <a:xfrm>
            <a:off x="3538056" y="4199526"/>
            <a:ext cx="267299" cy="369332"/>
          </a:xfrm>
          <a:prstGeom prst="rect">
            <a:avLst/>
          </a:prstGeom>
          <a:noFill/>
        </p:spPr>
        <p:txBody>
          <a:bodyPr wrap="square" lIns="91440" tIns="45720" rIns="91440" bIns="45720">
            <a:spAutoFit/>
          </a:bodyPr>
          <a:lstStyle/>
          <a:p>
            <a:pPr algn="ctr"/>
            <a:r>
              <a:rPr lang="de-DE" b="1" dirty="0">
                <a:ln w="22225">
                  <a:solidFill>
                    <a:schemeClr val="accent2"/>
                  </a:solidFill>
                  <a:prstDash val="solid"/>
                </a:ln>
                <a:solidFill>
                  <a:srgbClr val="FF0000"/>
                </a:solidFill>
              </a:rPr>
              <a:t>3</a:t>
            </a:r>
          </a:p>
        </p:txBody>
      </p:sp>
      <p:sp>
        <p:nvSpPr>
          <p:cNvPr id="12" name="Ellipse 11"/>
          <p:cNvSpPr/>
          <p:nvPr/>
        </p:nvSpPr>
        <p:spPr>
          <a:xfrm>
            <a:off x="3490436" y="4250704"/>
            <a:ext cx="362537" cy="359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nvGrpSpPr>
          <p:cNvPr id="15" name="Gruppieren 14"/>
          <p:cNvGrpSpPr/>
          <p:nvPr/>
        </p:nvGrpSpPr>
        <p:grpSpPr>
          <a:xfrm>
            <a:off x="6597033" y="2993176"/>
            <a:ext cx="4491293" cy="1883459"/>
            <a:chOff x="7038821" y="2477647"/>
            <a:chExt cx="4203067" cy="1883459"/>
          </a:xfrm>
        </p:grpSpPr>
        <p:sp>
          <p:nvSpPr>
            <p:cNvPr id="16" name="Rechteck 15"/>
            <p:cNvSpPr/>
            <p:nvPr/>
          </p:nvSpPr>
          <p:spPr>
            <a:xfrm>
              <a:off x="7281448" y="2477647"/>
              <a:ext cx="3960440" cy="1477328"/>
            </a:xfrm>
            <a:prstGeom prst="rect">
              <a:avLst/>
            </a:prstGeom>
          </p:spPr>
          <p:txBody>
            <a:bodyPr wrap="square">
              <a:spAutoFit/>
            </a:bodyPr>
            <a:lstStyle/>
            <a:p>
              <a:r>
                <a:rPr lang="de-AT" dirty="0"/>
                <a:t>Ausgewählte Ordner</a:t>
              </a:r>
            </a:p>
            <a:p>
              <a:endParaRPr lang="de-AT" dirty="0"/>
            </a:p>
            <a:p>
              <a:r>
                <a:rPr lang="de-AT" dirty="0"/>
                <a:t>Ausgewählte Sprechgruppe</a:t>
              </a:r>
            </a:p>
            <a:p>
              <a:endParaRPr lang="de-AT" dirty="0"/>
            </a:p>
            <a:p>
              <a:r>
                <a:rPr lang="de-AT" dirty="0"/>
                <a:t>Alias</a:t>
              </a:r>
            </a:p>
          </p:txBody>
        </p:sp>
        <p:sp>
          <p:nvSpPr>
            <p:cNvPr id="18" name="Rechteck 17"/>
            <p:cNvSpPr/>
            <p:nvPr/>
          </p:nvSpPr>
          <p:spPr>
            <a:xfrm>
              <a:off x="7041651" y="3960996"/>
              <a:ext cx="259810" cy="400110"/>
            </a:xfrm>
            <a:prstGeom prst="rect">
              <a:avLst/>
            </a:prstGeom>
            <a:noFill/>
          </p:spPr>
          <p:txBody>
            <a:bodyPr wrap="square" lIns="91440" tIns="45720" rIns="91440" bIns="45720">
              <a:spAutoFit/>
            </a:bodyPr>
            <a:lstStyle/>
            <a:p>
              <a:pPr algn="ctr"/>
              <a:r>
                <a:rPr lang="de-DE" sz="2000" b="1" dirty="0">
                  <a:ln w="22225">
                    <a:solidFill>
                      <a:schemeClr val="accent2"/>
                    </a:solidFill>
                    <a:prstDash val="solid"/>
                  </a:ln>
                  <a:solidFill>
                    <a:srgbClr val="FF0000"/>
                  </a:solidFill>
                </a:rPr>
                <a:t>3</a:t>
              </a:r>
            </a:p>
          </p:txBody>
        </p:sp>
        <p:sp>
          <p:nvSpPr>
            <p:cNvPr id="19" name="Ellipse 18"/>
            <p:cNvSpPr/>
            <p:nvPr/>
          </p:nvSpPr>
          <p:spPr>
            <a:xfrm>
              <a:off x="7055544" y="4025853"/>
              <a:ext cx="245918" cy="255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200">
                <a:solidFill>
                  <a:schemeClr val="bg1"/>
                </a:solidFill>
              </a:endParaRPr>
            </a:p>
          </p:txBody>
        </p:sp>
        <p:sp>
          <p:nvSpPr>
            <p:cNvPr id="20" name="Rechteck 19"/>
            <p:cNvSpPr/>
            <p:nvPr/>
          </p:nvSpPr>
          <p:spPr>
            <a:xfrm>
              <a:off x="7041651" y="2524912"/>
              <a:ext cx="274431" cy="400110"/>
            </a:xfrm>
            <a:prstGeom prst="rect">
              <a:avLst/>
            </a:prstGeom>
            <a:noFill/>
          </p:spPr>
          <p:txBody>
            <a:bodyPr wrap="square" lIns="91440" tIns="45720" rIns="91440" bIns="45720">
              <a:spAutoFit/>
            </a:bodyPr>
            <a:lstStyle/>
            <a:p>
              <a:pPr algn="ctr"/>
              <a:r>
                <a:rPr lang="de-DE" sz="2000" b="1" dirty="0">
                  <a:ln w="22225">
                    <a:solidFill>
                      <a:schemeClr val="accent2"/>
                    </a:solidFill>
                    <a:prstDash val="solid"/>
                  </a:ln>
                  <a:solidFill>
                    <a:srgbClr val="FF0000"/>
                  </a:solidFill>
                </a:rPr>
                <a:t>1</a:t>
              </a:r>
            </a:p>
          </p:txBody>
        </p:sp>
        <p:sp>
          <p:nvSpPr>
            <p:cNvPr id="21" name="Ellipse 20"/>
            <p:cNvSpPr/>
            <p:nvPr/>
          </p:nvSpPr>
          <p:spPr>
            <a:xfrm>
              <a:off x="7055543" y="2589770"/>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200">
                <a:solidFill>
                  <a:schemeClr val="bg1"/>
                </a:solidFill>
              </a:endParaRPr>
            </a:p>
          </p:txBody>
        </p:sp>
        <p:sp>
          <p:nvSpPr>
            <p:cNvPr id="22" name="Rechteck 21"/>
            <p:cNvSpPr/>
            <p:nvPr/>
          </p:nvSpPr>
          <p:spPr>
            <a:xfrm>
              <a:off x="7038821" y="3240546"/>
              <a:ext cx="274431" cy="400110"/>
            </a:xfrm>
            <a:prstGeom prst="rect">
              <a:avLst/>
            </a:prstGeom>
            <a:noFill/>
          </p:spPr>
          <p:txBody>
            <a:bodyPr wrap="square" lIns="91440" tIns="45720" rIns="91440" bIns="45720">
              <a:spAutoFit/>
            </a:bodyPr>
            <a:lstStyle/>
            <a:p>
              <a:pPr algn="ctr"/>
              <a:r>
                <a:rPr lang="de-DE" sz="2000" b="1" dirty="0">
                  <a:ln w="22225">
                    <a:solidFill>
                      <a:schemeClr val="accent2"/>
                    </a:solidFill>
                    <a:prstDash val="solid"/>
                  </a:ln>
                  <a:solidFill>
                    <a:srgbClr val="FF0000"/>
                  </a:solidFill>
                </a:rPr>
                <a:t>2</a:t>
              </a:r>
            </a:p>
          </p:txBody>
        </p:sp>
        <p:sp>
          <p:nvSpPr>
            <p:cNvPr id="23" name="Ellipse 22"/>
            <p:cNvSpPr/>
            <p:nvPr/>
          </p:nvSpPr>
          <p:spPr>
            <a:xfrm>
              <a:off x="7052712" y="3305403"/>
              <a:ext cx="257030" cy="286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200">
                <a:solidFill>
                  <a:schemeClr val="bg1"/>
                </a:solidFill>
              </a:endParaRPr>
            </a:p>
          </p:txBody>
        </p:sp>
      </p:grpSp>
    </p:spTree>
    <p:extLst>
      <p:ext uri="{BB962C8B-B14F-4D97-AF65-F5344CB8AC3E}">
        <p14:creationId xmlns:p14="http://schemas.microsoft.com/office/powerpoint/2010/main" val="33732645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64229" y="188640"/>
            <a:ext cx="8280920" cy="1872208"/>
          </a:xfrm>
        </p:spPr>
        <p:txBody>
          <a:bodyPr>
            <a:noAutofit/>
          </a:bodyPr>
          <a:lstStyle/>
          <a:p>
            <a:pPr marL="0" indent="0" algn="ctr">
              <a:buNone/>
            </a:pPr>
            <a:r>
              <a:rPr lang="de-DE" sz="4400" b="1" spc="-28" dirty="0">
                <a:solidFill>
                  <a:srgbClr val="CF4128"/>
                </a:solidFill>
                <a:ea typeface="+mj-ea"/>
              </a:rPr>
              <a:t>Heimatgruppe einstellen:</a:t>
            </a:r>
            <a:br>
              <a:rPr lang="de-DE" sz="4400" b="1" spc="-28" dirty="0">
                <a:solidFill>
                  <a:srgbClr val="CF4128"/>
                </a:solidFill>
                <a:ea typeface="+mj-ea"/>
              </a:rPr>
            </a:br>
            <a:r>
              <a:rPr lang="de-DE" sz="2000" b="1" spc="-28" dirty="0"/>
              <a:t>= Startgruppe nach dem Einschalten</a:t>
            </a:r>
          </a:p>
          <a:p>
            <a:pPr marL="0" indent="0" algn="ctr">
              <a:buNone/>
            </a:pPr>
            <a:r>
              <a:rPr lang="de-DE" sz="4400" b="1" spc="-28" dirty="0">
                <a:solidFill>
                  <a:srgbClr val="CF4128"/>
                </a:solidFill>
                <a:ea typeface="+mj-ea"/>
              </a:rPr>
              <a:t> </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sp>
        <p:nvSpPr>
          <p:cNvPr id="5" name="Inhaltsplatzhalter 2"/>
          <p:cNvSpPr txBox="1">
            <a:spLocks/>
          </p:cNvSpPr>
          <p:nvPr/>
        </p:nvSpPr>
        <p:spPr>
          <a:xfrm>
            <a:off x="2530149" y="1484784"/>
            <a:ext cx="7920880"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2" indent="-88900" fontAlgn="auto">
              <a:spcAft>
                <a:spcPts val="0"/>
              </a:spcAft>
              <a:buNone/>
            </a:pPr>
            <a:br>
              <a:rPr lang="de-DE" sz="2000" b="1" spc="-28" dirty="0">
                <a:solidFill>
                  <a:srgbClr val="CF4128"/>
                </a:solidFill>
                <a:ea typeface="+mj-ea"/>
              </a:rPr>
            </a:br>
            <a:endParaRPr lang="de-DE" sz="2000" b="1" spc="-28" dirty="0">
              <a:solidFill>
                <a:srgbClr val="CF4128"/>
              </a:solidFill>
              <a:ea typeface="+mj-ea"/>
            </a:endParaRPr>
          </a:p>
        </p:txBody>
      </p:sp>
      <p:sp>
        <p:nvSpPr>
          <p:cNvPr id="6" name="Inhaltsplatzhalter 2"/>
          <p:cNvSpPr txBox="1">
            <a:spLocks/>
          </p:cNvSpPr>
          <p:nvPr/>
        </p:nvSpPr>
        <p:spPr>
          <a:xfrm>
            <a:off x="2581602" y="5733256"/>
            <a:ext cx="7989979"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lvl="1" indent="-17463" fontAlgn="auto">
              <a:spcAft>
                <a:spcPts val="0"/>
              </a:spcAft>
              <a:buNone/>
            </a:pPr>
            <a:r>
              <a:rPr lang="de-DE" sz="2000" b="1" spc="-28" dirty="0">
                <a:ea typeface="+mj-ea"/>
              </a:rPr>
              <a:t>Muss bei jedem Gerät bei der Erstinbetriebnahme einmalig eingestellt werden</a:t>
            </a:r>
          </a:p>
        </p:txBody>
      </p:sp>
      <p:grpSp>
        <p:nvGrpSpPr>
          <p:cNvPr id="28" name="Gruppieren 27"/>
          <p:cNvGrpSpPr/>
          <p:nvPr/>
        </p:nvGrpSpPr>
        <p:grpSpPr>
          <a:xfrm>
            <a:off x="5238159" y="1348518"/>
            <a:ext cx="2485514" cy="1864459"/>
            <a:chOff x="3714159" y="1348517"/>
            <a:chExt cx="2485514" cy="1864459"/>
          </a:xfrm>
        </p:grpSpPr>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l="44750" t="19200" r="22700" b="19201"/>
            <a:stretch/>
          </p:blipFill>
          <p:spPr>
            <a:xfrm rot="5400000">
              <a:off x="4081338" y="1094641"/>
              <a:ext cx="1751157" cy="2485513"/>
            </a:xfrm>
            <a:prstGeom prst="rect">
              <a:avLst/>
            </a:prstGeom>
          </p:spPr>
        </p:pic>
        <p:sp>
          <p:nvSpPr>
            <p:cNvPr id="15" name="Rechteck 14"/>
            <p:cNvSpPr/>
            <p:nvPr/>
          </p:nvSpPr>
          <p:spPr>
            <a:xfrm>
              <a:off x="3789505" y="1348517"/>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6" name="Ellipse 15"/>
            <p:cNvSpPr/>
            <p:nvPr/>
          </p:nvSpPr>
          <p:spPr>
            <a:xfrm>
              <a:off x="3714159" y="1471537"/>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grpSp>
        <p:nvGrpSpPr>
          <p:cNvPr id="29" name="Gruppieren 28"/>
          <p:cNvGrpSpPr/>
          <p:nvPr/>
        </p:nvGrpSpPr>
        <p:grpSpPr>
          <a:xfrm>
            <a:off x="7953985" y="1338799"/>
            <a:ext cx="2544104" cy="1907694"/>
            <a:chOff x="6429985" y="1338799"/>
            <a:chExt cx="2544104" cy="1907694"/>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44750" t="17800" r="23750" b="22001"/>
            <a:stretch/>
          </p:blipFill>
          <p:spPr>
            <a:xfrm rot="5400000">
              <a:off x="6814559" y="1086963"/>
              <a:ext cx="1774956" cy="2544104"/>
            </a:xfrm>
            <a:prstGeom prst="rect">
              <a:avLst/>
            </a:prstGeom>
          </p:spPr>
        </p:pic>
        <p:sp>
          <p:nvSpPr>
            <p:cNvPr id="17" name="Rechteck 16"/>
            <p:cNvSpPr/>
            <p:nvPr/>
          </p:nvSpPr>
          <p:spPr>
            <a:xfrm>
              <a:off x="6531847" y="1338799"/>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3</a:t>
              </a:r>
            </a:p>
          </p:txBody>
        </p:sp>
        <p:sp>
          <p:nvSpPr>
            <p:cNvPr id="18" name="Ellipse 17"/>
            <p:cNvSpPr/>
            <p:nvPr/>
          </p:nvSpPr>
          <p:spPr>
            <a:xfrm>
              <a:off x="6456501" y="1461819"/>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grpSp>
        <p:nvGrpSpPr>
          <p:cNvPr id="30" name="Gruppieren 29"/>
          <p:cNvGrpSpPr/>
          <p:nvPr/>
        </p:nvGrpSpPr>
        <p:grpSpPr>
          <a:xfrm>
            <a:off x="7901055" y="3763465"/>
            <a:ext cx="2511216" cy="1892286"/>
            <a:chOff x="6377055" y="3763465"/>
            <a:chExt cx="2511216" cy="1892286"/>
          </a:xfrm>
        </p:grpSpPr>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43700" t="19201" r="23750" b="19200"/>
            <a:stretch/>
          </p:blipFill>
          <p:spPr>
            <a:xfrm rot="5400000">
              <a:off x="6748030" y="3515510"/>
              <a:ext cx="1769266" cy="2511216"/>
            </a:xfrm>
            <a:prstGeom prst="rect">
              <a:avLst/>
            </a:prstGeom>
          </p:spPr>
        </p:pic>
        <p:sp>
          <p:nvSpPr>
            <p:cNvPr id="19" name="Rechteck 18"/>
            <p:cNvSpPr/>
            <p:nvPr/>
          </p:nvSpPr>
          <p:spPr>
            <a:xfrm>
              <a:off x="6472906" y="3763465"/>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6</a:t>
              </a:r>
            </a:p>
          </p:txBody>
        </p:sp>
        <p:sp>
          <p:nvSpPr>
            <p:cNvPr id="20" name="Ellipse 19"/>
            <p:cNvSpPr/>
            <p:nvPr/>
          </p:nvSpPr>
          <p:spPr>
            <a:xfrm>
              <a:off x="6397560" y="3886485"/>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grpSp>
        <p:nvGrpSpPr>
          <p:cNvPr id="31" name="Gruppieren 30"/>
          <p:cNvGrpSpPr/>
          <p:nvPr/>
        </p:nvGrpSpPr>
        <p:grpSpPr>
          <a:xfrm>
            <a:off x="5166715" y="3732809"/>
            <a:ext cx="2427461" cy="1908319"/>
            <a:chOff x="3642714" y="3732808"/>
            <a:chExt cx="2427461" cy="1908319"/>
          </a:xfrm>
        </p:grpSpPr>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l="37400" t="16400" r="26900" b="19200"/>
            <a:stretch/>
          </p:blipFill>
          <p:spPr>
            <a:xfrm rot="5400000">
              <a:off x="3975964" y="3546917"/>
              <a:ext cx="1780079" cy="2408342"/>
            </a:xfrm>
            <a:prstGeom prst="rect">
              <a:avLst/>
            </a:prstGeom>
          </p:spPr>
        </p:pic>
        <p:sp>
          <p:nvSpPr>
            <p:cNvPr id="21" name="Rechteck 20"/>
            <p:cNvSpPr/>
            <p:nvPr/>
          </p:nvSpPr>
          <p:spPr>
            <a:xfrm>
              <a:off x="3718060" y="3732808"/>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5</a:t>
              </a:r>
            </a:p>
          </p:txBody>
        </p:sp>
        <p:sp>
          <p:nvSpPr>
            <p:cNvPr id="22" name="Ellipse 21"/>
            <p:cNvSpPr/>
            <p:nvPr/>
          </p:nvSpPr>
          <p:spPr>
            <a:xfrm>
              <a:off x="3642714" y="3855828"/>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grpSp>
        <p:nvGrpSpPr>
          <p:cNvPr id="27" name="Gruppieren 26"/>
          <p:cNvGrpSpPr/>
          <p:nvPr/>
        </p:nvGrpSpPr>
        <p:grpSpPr>
          <a:xfrm>
            <a:off x="2420238" y="1331815"/>
            <a:ext cx="3747771" cy="2214587"/>
            <a:chOff x="896237" y="1331814"/>
            <a:chExt cx="3747771" cy="2214587"/>
          </a:xfrm>
        </p:grpSpPr>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l="42650" t="17801" r="23750" b="16401"/>
            <a:stretch/>
          </p:blipFill>
          <p:spPr>
            <a:xfrm rot="5400000">
              <a:off x="1307742" y="1063387"/>
              <a:ext cx="1741439" cy="2557739"/>
            </a:xfrm>
            <a:prstGeom prst="rect">
              <a:avLst/>
            </a:prstGeom>
          </p:spPr>
        </p:pic>
        <p:sp>
          <p:nvSpPr>
            <p:cNvPr id="14" name="Rechteck 13"/>
            <p:cNvSpPr/>
            <p:nvPr/>
          </p:nvSpPr>
          <p:spPr>
            <a:xfrm>
              <a:off x="896237" y="3284791"/>
              <a:ext cx="3747771" cy="261610"/>
            </a:xfrm>
            <a:prstGeom prst="rect">
              <a:avLst/>
            </a:prstGeom>
          </p:spPr>
          <p:txBody>
            <a:bodyPr wrap="square">
              <a:spAutoFit/>
            </a:bodyPr>
            <a:lstStyle/>
            <a:p>
              <a:r>
                <a:rPr lang="de-AT" sz="1100" dirty="0"/>
                <a:t>Mit der Pfeiltaste einmal nach unten drücken</a:t>
              </a:r>
            </a:p>
          </p:txBody>
        </p:sp>
        <p:sp>
          <p:nvSpPr>
            <p:cNvPr id="23" name="Rechteck 22"/>
            <p:cNvSpPr/>
            <p:nvPr/>
          </p:nvSpPr>
          <p:spPr>
            <a:xfrm>
              <a:off x="972441" y="133181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24" name="Ellipse 23"/>
            <p:cNvSpPr/>
            <p:nvPr/>
          </p:nvSpPr>
          <p:spPr>
            <a:xfrm>
              <a:off x="897095" y="145483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grpSp>
        <p:nvGrpSpPr>
          <p:cNvPr id="32" name="Gruppieren 31"/>
          <p:cNvGrpSpPr/>
          <p:nvPr/>
        </p:nvGrpSpPr>
        <p:grpSpPr>
          <a:xfrm>
            <a:off x="2411869" y="3746116"/>
            <a:ext cx="2592483" cy="1882267"/>
            <a:chOff x="887868" y="3746115"/>
            <a:chExt cx="2592483" cy="1882267"/>
          </a:xfrm>
        </p:grpSpPr>
        <p:pic>
          <p:nvPicPr>
            <p:cNvPr id="11" name="Grafik 10"/>
            <p:cNvPicPr>
              <a:picLocks noChangeAspect="1"/>
            </p:cNvPicPr>
            <p:nvPr/>
          </p:nvPicPr>
          <p:blipFill rotWithShape="1">
            <a:blip r:embed="rId7" cstate="print">
              <a:extLst>
                <a:ext uri="{28A0092B-C50C-407E-A947-70E740481C1C}">
                  <a14:useLocalDpi xmlns:a14="http://schemas.microsoft.com/office/drawing/2010/main" val="0"/>
                </a:ext>
              </a:extLst>
            </a:blip>
            <a:srcRect l="42650" t="20600" r="25850" b="17801"/>
            <a:stretch/>
          </p:blipFill>
          <p:spPr>
            <a:xfrm rot="5400000">
              <a:off x="1310615" y="3458645"/>
              <a:ext cx="1759246" cy="2580227"/>
            </a:xfrm>
            <a:prstGeom prst="rect">
              <a:avLst/>
            </a:prstGeom>
          </p:spPr>
        </p:pic>
        <p:sp>
          <p:nvSpPr>
            <p:cNvPr id="25" name="Rechteck 24"/>
            <p:cNvSpPr/>
            <p:nvPr/>
          </p:nvSpPr>
          <p:spPr>
            <a:xfrm>
              <a:off x="963214" y="3746115"/>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4</a:t>
              </a:r>
            </a:p>
          </p:txBody>
        </p:sp>
        <p:sp>
          <p:nvSpPr>
            <p:cNvPr id="26" name="Ellipse 25"/>
            <p:cNvSpPr/>
            <p:nvPr/>
          </p:nvSpPr>
          <p:spPr>
            <a:xfrm>
              <a:off x="887868" y="3869135"/>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spTree>
    <p:extLst>
      <p:ext uri="{BB962C8B-B14F-4D97-AF65-F5344CB8AC3E}">
        <p14:creationId xmlns:p14="http://schemas.microsoft.com/office/powerpoint/2010/main" val="16218330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64229" y="188640"/>
            <a:ext cx="8280920" cy="1296144"/>
          </a:xfrm>
        </p:spPr>
        <p:txBody>
          <a:bodyPr>
            <a:noAutofit/>
          </a:bodyPr>
          <a:lstStyle/>
          <a:p>
            <a:pPr marL="0" indent="0" algn="ctr">
              <a:buNone/>
            </a:pPr>
            <a:r>
              <a:rPr lang="de-DE" sz="4400" b="1" spc="-28" dirty="0" err="1">
                <a:solidFill>
                  <a:srgbClr val="CF4128"/>
                </a:solidFill>
                <a:ea typeface="+mj-ea"/>
              </a:rPr>
              <a:t>Homebutton</a:t>
            </a:r>
            <a:endParaRPr lang="de-DE" sz="2000" b="1" spc="-28" dirty="0"/>
          </a:p>
          <a:p>
            <a:pPr marL="0" indent="0" algn="ctr">
              <a:buNone/>
            </a:pPr>
            <a:r>
              <a:rPr lang="de-DE" sz="4400" b="1" spc="-28" dirty="0">
                <a:solidFill>
                  <a:srgbClr val="CF4128"/>
                </a:solidFill>
                <a:ea typeface="+mj-ea"/>
              </a:rPr>
              <a:t> </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sp>
        <p:nvSpPr>
          <p:cNvPr id="5" name="Inhaltsplatzhalter 2"/>
          <p:cNvSpPr txBox="1">
            <a:spLocks/>
          </p:cNvSpPr>
          <p:nvPr/>
        </p:nvSpPr>
        <p:spPr>
          <a:xfrm>
            <a:off x="2530149" y="1484784"/>
            <a:ext cx="7920880"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2" indent="-88900" fontAlgn="auto">
              <a:spcAft>
                <a:spcPts val="0"/>
              </a:spcAft>
              <a:buNone/>
            </a:pPr>
            <a:br>
              <a:rPr lang="de-DE" sz="2000" b="1" spc="-28" dirty="0">
                <a:solidFill>
                  <a:srgbClr val="CF4128"/>
                </a:solidFill>
                <a:ea typeface="+mj-ea"/>
              </a:rPr>
            </a:br>
            <a:endParaRPr lang="de-DE" sz="2000" b="1" spc="-28" dirty="0">
              <a:solidFill>
                <a:srgbClr val="CF4128"/>
              </a:solidFill>
              <a:ea typeface="+mj-ea"/>
            </a:endParaRPr>
          </a:p>
        </p:txBody>
      </p:sp>
      <p:sp>
        <p:nvSpPr>
          <p:cNvPr id="6" name="Inhaltsplatzhalter 2"/>
          <p:cNvSpPr txBox="1">
            <a:spLocks/>
          </p:cNvSpPr>
          <p:nvPr/>
        </p:nvSpPr>
        <p:spPr>
          <a:xfrm>
            <a:off x="2581602" y="4941168"/>
            <a:ext cx="7989979"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8" lvl="1" indent="0" fontAlgn="auto">
              <a:spcAft>
                <a:spcPts val="0"/>
              </a:spcAft>
              <a:buNone/>
            </a:pPr>
            <a:r>
              <a:rPr lang="de-DE" sz="2000" b="1" spc="-28" dirty="0" err="1">
                <a:ea typeface="+mj-ea"/>
              </a:rPr>
              <a:t>Homebutton</a:t>
            </a:r>
            <a:r>
              <a:rPr lang="de-DE" sz="2000" b="1" spc="-28" dirty="0">
                <a:ea typeface="+mj-ea"/>
              </a:rPr>
              <a:t>: </a:t>
            </a:r>
            <a:r>
              <a:rPr lang="de-DE" sz="2000" spc="-28" dirty="0">
                <a:ea typeface="+mj-ea"/>
              </a:rPr>
              <a:t>grünen Knopf  auf der linken Seite über der PTT länger drücken, Gerät schaltet auf Heimatgruppe</a:t>
            </a:r>
          </a:p>
          <a:p>
            <a:pPr marL="71438" lvl="1" indent="0" fontAlgn="auto">
              <a:spcAft>
                <a:spcPts val="0"/>
              </a:spcAft>
              <a:buNone/>
            </a:pPr>
            <a:endParaRPr lang="de-DE" sz="2000" spc="-28" dirty="0">
              <a:ea typeface="+mj-ea"/>
            </a:endParaRPr>
          </a:p>
          <a:p>
            <a:pPr marL="71438" lvl="1" indent="0" algn="ctr" fontAlgn="auto">
              <a:spcAft>
                <a:spcPts val="0"/>
              </a:spcAft>
              <a:buNone/>
            </a:pPr>
            <a:r>
              <a:rPr lang="de-DE" sz="2000" spc="-28" dirty="0">
                <a:ea typeface="+mj-ea"/>
              </a:rPr>
              <a:t>Heimatgruppe=FW-XX-HAUPT</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7768" y="1076739"/>
            <a:ext cx="5112568" cy="3408379"/>
          </a:xfrm>
          <a:prstGeom prst="rect">
            <a:avLst/>
          </a:prstGeom>
        </p:spPr>
      </p:pic>
    </p:spTree>
    <p:extLst>
      <p:ext uri="{BB962C8B-B14F-4D97-AF65-F5344CB8AC3E}">
        <p14:creationId xmlns:p14="http://schemas.microsoft.com/office/powerpoint/2010/main" val="35159567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64229" y="188640"/>
            <a:ext cx="8280920" cy="1872208"/>
          </a:xfrm>
        </p:spPr>
        <p:txBody>
          <a:bodyPr>
            <a:noAutofit/>
          </a:bodyPr>
          <a:lstStyle/>
          <a:p>
            <a:pPr marL="0" indent="0" algn="ctr">
              <a:buNone/>
            </a:pPr>
            <a:r>
              <a:rPr lang="de-DE" sz="4400" b="1" spc="-28" dirty="0">
                <a:solidFill>
                  <a:srgbClr val="CF4128"/>
                </a:solidFill>
                <a:ea typeface="+mj-ea"/>
              </a:rPr>
              <a:t>Gruppe wählen im aktuellen Ordner</a:t>
            </a:r>
            <a:endParaRPr lang="de-DE" sz="2000" b="1" spc="-28" dirty="0"/>
          </a:p>
          <a:p>
            <a:pPr marL="0" indent="0" algn="ctr">
              <a:buNone/>
            </a:pPr>
            <a:r>
              <a:rPr lang="de-DE" sz="4400" b="1" spc="-28" dirty="0">
                <a:solidFill>
                  <a:srgbClr val="CF4128"/>
                </a:solidFill>
                <a:ea typeface="+mj-ea"/>
              </a:rPr>
              <a:t> </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9098" t="6367" r="26792"/>
          <a:stretch/>
        </p:blipFill>
        <p:spPr>
          <a:xfrm>
            <a:off x="5735960" y="1556792"/>
            <a:ext cx="1973336" cy="5121018"/>
          </a:xfrm>
          <a:prstGeom prst="rect">
            <a:avLst/>
          </a:prstGeom>
        </p:spPr>
      </p:pic>
      <p:cxnSp>
        <p:nvCxnSpPr>
          <p:cNvPr id="6" name="Gerade Verbindung mit Pfeil 5"/>
          <p:cNvCxnSpPr/>
          <p:nvPr/>
        </p:nvCxnSpPr>
        <p:spPr>
          <a:xfrm>
            <a:off x="5447928" y="2420888"/>
            <a:ext cx="1274700" cy="127444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2264230" y="1719280"/>
            <a:ext cx="3327715" cy="3539430"/>
          </a:xfrm>
          <a:prstGeom prst="rect">
            <a:avLst/>
          </a:prstGeom>
        </p:spPr>
        <p:txBody>
          <a:bodyPr wrap="square">
            <a:spAutoFit/>
          </a:bodyPr>
          <a:lstStyle/>
          <a:p>
            <a:r>
              <a:rPr lang="de-AT" sz="2800" b="1" dirty="0"/>
              <a:t>Durch das Drehen des mittleren Drehschalter, können die Sprechgruppen </a:t>
            </a:r>
            <a:r>
              <a:rPr lang="de-AT" sz="2800" b="1" u="sng" dirty="0"/>
              <a:t>im Ordner </a:t>
            </a:r>
            <a:r>
              <a:rPr lang="de-AT" sz="2800" b="1" dirty="0"/>
              <a:t>ausgewählt werden.</a:t>
            </a:r>
            <a:endParaRPr lang="de-AT" sz="2800" dirty="0"/>
          </a:p>
        </p:txBody>
      </p:sp>
    </p:spTree>
    <p:extLst>
      <p:ext uri="{BB962C8B-B14F-4D97-AF65-F5344CB8AC3E}">
        <p14:creationId xmlns:p14="http://schemas.microsoft.com/office/powerpoint/2010/main" val="40261646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5640" y="37956"/>
            <a:ext cx="7499176" cy="1143000"/>
          </a:xfrm>
        </p:spPr>
        <p:txBody>
          <a:bodyPr/>
          <a:lstStyle/>
          <a:p>
            <a:r>
              <a:rPr lang="de-AT" dirty="0"/>
              <a:t>Ordner Wechsel im TMO</a:t>
            </a:r>
          </a:p>
        </p:txBody>
      </p:sp>
      <p:sp>
        <p:nvSpPr>
          <p:cNvPr id="12" name="Rechteck 11"/>
          <p:cNvSpPr/>
          <p:nvPr/>
        </p:nvSpPr>
        <p:spPr>
          <a:xfrm>
            <a:off x="3574513" y="770747"/>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3" name="Ellipse 12"/>
          <p:cNvSpPr/>
          <p:nvPr/>
        </p:nvSpPr>
        <p:spPr>
          <a:xfrm>
            <a:off x="3499167" y="893767"/>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4" name="Rechteck 13"/>
          <p:cNvSpPr/>
          <p:nvPr/>
        </p:nvSpPr>
        <p:spPr>
          <a:xfrm>
            <a:off x="7101361" y="770747"/>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3</a:t>
            </a:r>
          </a:p>
        </p:txBody>
      </p:sp>
      <p:sp>
        <p:nvSpPr>
          <p:cNvPr id="15" name="Ellipse 14"/>
          <p:cNvSpPr/>
          <p:nvPr/>
        </p:nvSpPr>
        <p:spPr>
          <a:xfrm>
            <a:off x="7026015" y="893767"/>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nvGrpSpPr>
          <p:cNvPr id="20" name="Gruppieren 19"/>
          <p:cNvGrpSpPr/>
          <p:nvPr/>
        </p:nvGrpSpPr>
        <p:grpSpPr>
          <a:xfrm>
            <a:off x="2468327" y="1628800"/>
            <a:ext cx="8171870" cy="5317880"/>
            <a:chOff x="768854" y="1359704"/>
            <a:chExt cx="8171870" cy="531788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32609" t="13043" r="27329" b="11593"/>
            <a:stretch/>
          </p:blipFill>
          <p:spPr>
            <a:xfrm rot="5400000">
              <a:off x="6254011" y="901829"/>
              <a:ext cx="2228838" cy="3144588"/>
            </a:xfrm>
            <a:prstGeom prst="rect">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29421" t="10999" r="29533" b="12972"/>
            <a:stretch/>
          </p:blipFill>
          <p:spPr>
            <a:xfrm rot="5400000">
              <a:off x="2773505" y="925951"/>
              <a:ext cx="2228838" cy="3096344"/>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36041" t="14175" r="26595" b="15081"/>
            <a:stretch/>
          </p:blipFill>
          <p:spPr>
            <a:xfrm rot="5400000">
              <a:off x="2790939" y="3277570"/>
              <a:ext cx="2148516" cy="3050891"/>
            </a:xfrm>
            <a:prstGeom prst="rect">
              <a:avLst/>
            </a:prstGeom>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val="0"/>
                </a:ext>
              </a:extLst>
            </a:blip>
            <a:srcRect l="38134" t="15618" r="27208" b="18271"/>
            <a:stretch/>
          </p:blipFill>
          <p:spPr>
            <a:xfrm rot="5400000">
              <a:off x="6258769" y="3266122"/>
              <a:ext cx="2148517" cy="3073787"/>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val="0"/>
                </a:ext>
              </a:extLst>
            </a:blip>
            <a:srcRect l="18895" r="21268"/>
            <a:stretch/>
          </p:blipFill>
          <p:spPr>
            <a:xfrm>
              <a:off x="768854" y="1874042"/>
              <a:ext cx="1368152" cy="3429000"/>
            </a:xfrm>
            <a:prstGeom prst="rect">
              <a:avLst/>
            </a:prstGeom>
          </p:spPr>
        </p:pic>
        <p:sp>
          <p:nvSpPr>
            <p:cNvPr id="16" name="Rechteck 15"/>
            <p:cNvSpPr/>
            <p:nvPr/>
          </p:nvSpPr>
          <p:spPr>
            <a:xfrm>
              <a:off x="1875039" y="575425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4</a:t>
              </a:r>
            </a:p>
          </p:txBody>
        </p:sp>
        <p:sp>
          <p:nvSpPr>
            <p:cNvPr id="17" name="Ellipse 16"/>
            <p:cNvSpPr/>
            <p:nvPr/>
          </p:nvSpPr>
          <p:spPr>
            <a:xfrm>
              <a:off x="1799693" y="587727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8" name="Rechteck 17"/>
            <p:cNvSpPr/>
            <p:nvPr/>
          </p:nvSpPr>
          <p:spPr>
            <a:xfrm>
              <a:off x="5401887" y="575425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5</a:t>
              </a:r>
            </a:p>
          </p:txBody>
        </p:sp>
        <p:sp>
          <p:nvSpPr>
            <p:cNvPr id="19" name="Ellipse 18"/>
            <p:cNvSpPr/>
            <p:nvPr/>
          </p:nvSpPr>
          <p:spPr>
            <a:xfrm>
              <a:off x="5326541" y="587727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cxnSp>
        <p:nvCxnSpPr>
          <p:cNvPr id="25" name="Gerade Verbindung mit Pfeil 24"/>
          <p:cNvCxnSpPr/>
          <p:nvPr/>
        </p:nvCxnSpPr>
        <p:spPr>
          <a:xfrm>
            <a:off x="1991544" y="2708920"/>
            <a:ext cx="864096" cy="1656184"/>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2570947" y="204217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28" name="Ellipse 27"/>
          <p:cNvSpPr/>
          <p:nvPr/>
        </p:nvSpPr>
        <p:spPr>
          <a:xfrm>
            <a:off x="2495601" y="216519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Tree>
    <p:extLst>
      <p:ext uri="{BB962C8B-B14F-4D97-AF65-F5344CB8AC3E}">
        <p14:creationId xmlns:p14="http://schemas.microsoft.com/office/powerpoint/2010/main" val="12992006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24524" r="21938"/>
          <a:stretch/>
        </p:blipFill>
        <p:spPr>
          <a:xfrm>
            <a:off x="2474283" y="2165194"/>
            <a:ext cx="1224137" cy="3429000"/>
          </a:xfrm>
          <a:prstGeom prst="rect">
            <a:avLst/>
          </a:prstGeom>
        </p:spPr>
      </p:pic>
      <p:sp>
        <p:nvSpPr>
          <p:cNvPr id="2" name="Titel 1"/>
          <p:cNvSpPr>
            <a:spLocks noGrp="1"/>
          </p:cNvSpPr>
          <p:nvPr>
            <p:ph type="title"/>
          </p:nvPr>
        </p:nvSpPr>
        <p:spPr>
          <a:xfrm>
            <a:off x="2927648" y="314854"/>
            <a:ext cx="7499176" cy="1143000"/>
          </a:xfrm>
        </p:spPr>
        <p:txBody>
          <a:bodyPr/>
          <a:lstStyle/>
          <a:p>
            <a:r>
              <a:rPr lang="de-AT" dirty="0"/>
              <a:t>Ordner Wechsel im DMO</a:t>
            </a:r>
          </a:p>
        </p:txBody>
      </p:sp>
      <p:sp>
        <p:nvSpPr>
          <p:cNvPr id="12" name="Rechteck 11"/>
          <p:cNvSpPr/>
          <p:nvPr/>
        </p:nvSpPr>
        <p:spPr>
          <a:xfrm>
            <a:off x="4156668" y="184482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3" name="Ellipse 12"/>
          <p:cNvSpPr/>
          <p:nvPr/>
        </p:nvSpPr>
        <p:spPr>
          <a:xfrm>
            <a:off x="4081322" y="196784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4" name="Rechteck 13"/>
          <p:cNvSpPr/>
          <p:nvPr/>
        </p:nvSpPr>
        <p:spPr>
          <a:xfrm>
            <a:off x="7683516" y="184482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3</a:t>
            </a:r>
          </a:p>
        </p:txBody>
      </p:sp>
      <p:sp>
        <p:nvSpPr>
          <p:cNvPr id="15" name="Ellipse 14"/>
          <p:cNvSpPr/>
          <p:nvPr/>
        </p:nvSpPr>
        <p:spPr>
          <a:xfrm>
            <a:off x="7608170" y="196784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cxnSp>
        <p:nvCxnSpPr>
          <p:cNvPr id="25" name="Gerade Verbindung mit Pfeil 24"/>
          <p:cNvCxnSpPr/>
          <p:nvPr/>
        </p:nvCxnSpPr>
        <p:spPr>
          <a:xfrm>
            <a:off x="1991544" y="2708920"/>
            <a:ext cx="598638" cy="1656184"/>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2570947" y="196784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28" name="Ellipse 27"/>
          <p:cNvSpPr/>
          <p:nvPr/>
        </p:nvSpPr>
        <p:spPr>
          <a:xfrm>
            <a:off x="2495601" y="209086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42650" t="19201" r="23750" b="17800"/>
          <a:stretch/>
        </p:blipFill>
        <p:spPr>
          <a:xfrm rot="5400000">
            <a:off x="7975562" y="2278182"/>
            <a:ext cx="2148517" cy="3021352"/>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40549" t="20600" r="28795" b="23099"/>
          <a:stretch/>
        </p:blipFill>
        <p:spPr>
          <a:xfrm rot="5400000">
            <a:off x="4476131" y="2309813"/>
            <a:ext cx="2145094" cy="2954669"/>
          </a:xfrm>
          <a:prstGeom prst="rect">
            <a:avLst/>
          </a:prstGeom>
        </p:spPr>
      </p:pic>
    </p:spTree>
    <p:extLst>
      <p:ext uri="{BB962C8B-B14F-4D97-AF65-F5344CB8AC3E}">
        <p14:creationId xmlns:p14="http://schemas.microsoft.com/office/powerpoint/2010/main" val="18730954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9576" y="-99392"/>
            <a:ext cx="8255260" cy="1359024"/>
          </a:xfrm>
        </p:spPr>
        <p:txBody>
          <a:bodyPr/>
          <a:lstStyle/>
          <a:p>
            <a:r>
              <a:rPr lang="de-DE" dirty="0"/>
              <a:t>Sprechwunsch/Alarmierungsauftrag absenden – NUR IM TMO!!!</a:t>
            </a:r>
          </a:p>
        </p:txBody>
      </p:sp>
      <p:sp>
        <p:nvSpPr>
          <p:cNvPr id="7" name="Inhaltsplatzhalter 6"/>
          <p:cNvSpPr>
            <a:spLocks noGrp="1"/>
          </p:cNvSpPr>
          <p:nvPr>
            <p:ph idx="1"/>
          </p:nvPr>
        </p:nvSpPr>
        <p:spPr>
          <a:xfrm>
            <a:off x="2711624" y="1124744"/>
            <a:ext cx="7499176" cy="5184576"/>
          </a:xfrm>
        </p:spPr>
        <p:txBody>
          <a:bodyPr/>
          <a:lstStyle/>
          <a:p>
            <a:r>
              <a:rPr lang="de-AT" sz="2800" dirty="0"/>
              <a:t>Sprechwunsch (Taste 5)</a:t>
            </a:r>
          </a:p>
          <a:p>
            <a:r>
              <a:rPr lang="de-AT" sz="2800" dirty="0"/>
              <a:t>Alarmierungsauftrag (Taste 6)</a:t>
            </a:r>
          </a:p>
          <a:p>
            <a:pPr lvl="1"/>
            <a:r>
              <a:rPr lang="de-AT" sz="1800" dirty="0"/>
              <a:t>Drücken der Taste 5/6 für ca. 3 sec.</a:t>
            </a:r>
          </a:p>
          <a:p>
            <a:pPr lvl="1"/>
            <a:endParaRPr lang="de-AT" sz="1800" dirty="0"/>
          </a:p>
          <a:p>
            <a:pPr marL="457200" lvl="1" indent="0">
              <a:buNone/>
            </a:pPr>
            <a:r>
              <a:rPr lang="de-AT" sz="2000" b="1" u="sng" dirty="0"/>
              <a:t>Florian LFK meldet sich</a:t>
            </a:r>
          </a:p>
          <a:p>
            <a:pPr lvl="2"/>
            <a:r>
              <a:rPr lang="de-AT" sz="1800" dirty="0">
                <a:solidFill>
                  <a:srgbClr val="FF0000"/>
                </a:solidFill>
              </a:rPr>
              <a:t>Mobilgerät=Rufname Fahrzeug/Florianstation </a:t>
            </a:r>
          </a:p>
          <a:p>
            <a:pPr lvl="2"/>
            <a:r>
              <a:rPr lang="de-AT" sz="1800" dirty="0">
                <a:solidFill>
                  <a:srgbClr val="FF0000"/>
                </a:solidFill>
              </a:rPr>
              <a:t>Handfunkgerät=Rufname Feuerwehr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20649" y="4448168"/>
            <a:ext cx="2392699" cy="1794524"/>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72031" y="4449113"/>
            <a:ext cx="2400266" cy="1800200"/>
          </a:xfrm>
          <a:prstGeom prst="rect">
            <a:avLst/>
          </a:prstGeom>
        </p:spPr>
      </p:pic>
    </p:spTree>
    <p:extLst>
      <p:ext uri="{BB962C8B-B14F-4D97-AF65-F5344CB8AC3E}">
        <p14:creationId xmlns:p14="http://schemas.microsoft.com/office/powerpoint/2010/main" val="109863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a:t>Umstellung</a:t>
            </a:r>
            <a:r>
              <a:rPr lang="de-AT" dirty="0">
                <a:solidFill>
                  <a:schemeClr val="tx1"/>
                </a:solidFill>
              </a:rPr>
              <a:t> </a:t>
            </a:r>
            <a:r>
              <a:rPr lang="de-AT" sz="3200" dirty="0"/>
              <a:t>auf</a:t>
            </a:r>
            <a:r>
              <a:rPr lang="de-AT" dirty="0">
                <a:solidFill>
                  <a:schemeClr val="tx1"/>
                </a:solidFill>
              </a:rPr>
              <a:t> </a:t>
            </a:r>
            <a:r>
              <a:rPr lang="de-AT" sz="3200" dirty="0"/>
              <a:t>Digitalfunk</a:t>
            </a:r>
            <a:br>
              <a:rPr lang="de-AT" dirty="0">
                <a:solidFill>
                  <a:schemeClr val="tx1"/>
                </a:solidFill>
              </a:rPr>
            </a:br>
            <a:r>
              <a:rPr lang="de-AT" dirty="0">
                <a:solidFill>
                  <a:schemeClr val="tx1"/>
                </a:solidFill>
              </a:rPr>
              <a:t> </a:t>
            </a:r>
            <a:r>
              <a:rPr lang="de-AT" sz="2100" dirty="0">
                <a:solidFill>
                  <a:schemeClr val="tx1"/>
                </a:solidFill>
              </a:rPr>
              <a:t>in den ausgebauten Bezirken</a:t>
            </a:r>
          </a:p>
        </p:txBody>
      </p:sp>
      <p:sp>
        <p:nvSpPr>
          <p:cNvPr id="3" name="Inhaltsplatzhalter 2"/>
          <p:cNvSpPr>
            <a:spLocks noGrp="1"/>
          </p:cNvSpPr>
          <p:nvPr>
            <p:ph idx="1"/>
          </p:nvPr>
        </p:nvSpPr>
        <p:spPr>
          <a:xfrm>
            <a:off x="983432" y="1700808"/>
            <a:ext cx="10729192" cy="4608512"/>
          </a:xfrm>
        </p:spPr>
        <p:txBody>
          <a:bodyPr>
            <a:noAutofit/>
          </a:bodyPr>
          <a:lstStyle/>
          <a:p>
            <a:r>
              <a:rPr lang="de-AT" sz="2400" dirty="0"/>
              <a:t>Beachte: Mischbetrieb im Bezirk sollte möglichst kurz sein, Vorgehensweise wurde bereits durch BFKDO RO innerhalb des Bezirk kommuniziert</a:t>
            </a:r>
          </a:p>
          <a:p>
            <a:r>
              <a:rPr lang="de-AT" sz="2400" dirty="0"/>
              <a:t>In Abstimmung mit BFKDO und LFKDO: Termin, ab dem alle Einsätze primär auf Digitalfunk abgewickelt werden</a:t>
            </a:r>
          </a:p>
          <a:p>
            <a:r>
              <a:rPr lang="de-AT" sz="2400" dirty="0"/>
              <a:t>Absprachen mit Nachbarfeuerwehren, anderen BOS und Nachbarbezirken</a:t>
            </a:r>
          </a:p>
          <a:p>
            <a:r>
              <a:rPr lang="de-AT" sz="2400" dirty="0"/>
              <a:t>Florian LFK und </a:t>
            </a:r>
            <a:r>
              <a:rPr lang="de-AT" sz="2400" dirty="0" err="1"/>
              <a:t>BWSt</a:t>
            </a:r>
            <a:r>
              <a:rPr lang="de-AT" sz="2400" dirty="0"/>
              <a:t> sind ab vereinbartem Zeitpunkt nur mehr per Digitalfunk erreichbar (TMO oder DMO)</a:t>
            </a:r>
          </a:p>
          <a:p>
            <a:pPr marL="0" indent="0" algn="ctr">
              <a:buNone/>
            </a:pPr>
            <a:br>
              <a:rPr lang="de-AT" sz="2400" dirty="0"/>
            </a:br>
            <a:r>
              <a:rPr lang="de-AT" sz="2400" dirty="0"/>
              <a:t>Später Umrüstung Hochstandorte LFK auf DMO </a:t>
            </a:r>
            <a:r>
              <a:rPr lang="de-AT" sz="2400" dirty="0" err="1"/>
              <a:t>Notfunk</a:t>
            </a:r>
            <a:r>
              <a:rPr lang="de-AT" sz="2400" dirty="0"/>
              <a:t> im jeweiligen Ausbaubereich</a:t>
            </a:r>
          </a:p>
          <a:p>
            <a:endParaRPr lang="de-AT" sz="2400" dirty="0"/>
          </a:p>
          <a:p>
            <a:endParaRPr lang="de-AT" sz="2400" dirty="0"/>
          </a:p>
          <a:p>
            <a:endParaRPr lang="de-AT" sz="2400" dirty="0"/>
          </a:p>
          <a:p>
            <a:pPr lvl="1"/>
            <a:endParaRPr lang="de-AT" sz="2400" u="sng" dirty="0"/>
          </a:p>
          <a:p>
            <a:pPr lvl="1"/>
            <a:endParaRPr lang="de-AT" sz="2400" dirty="0"/>
          </a:p>
          <a:p>
            <a:pPr lvl="1"/>
            <a:endParaRPr lang="de-AT" sz="2400" dirty="0"/>
          </a:p>
          <a:p>
            <a:endParaRPr lang="de-AT" sz="2400" dirty="0"/>
          </a:p>
        </p:txBody>
      </p:sp>
    </p:spTree>
    <p:extLst>
      <p:ext uri="{BB962C8B-B14F-4D97-AF65-F5344CB8AC3E}">
        <p14:creationId xmlns:p14="http://schemas.microsoft.com/office/powerpoint/2010/main" val="9788864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Einzelruf im TMO</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38450" t="20601" r="31100" b="23400"/>
          <a:stretch/>
        </p:blipFill>
        <p:spPr>
          <a:xfrm rot="5400000">
            <a:off x="3415633" y="1001662"/>
            <a:ext cx="2193338" cy="3025293"/>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33201" t="29001" r="38450" b="20600"/>
          <a:stretch/>
        </p:blipFill>
        <p:spPr>
          <a:xfrm rot="5400000">
            <a:off x="3383697" y="3549014"/>
            <a:ext cx="2304256" cy="3072341"/>
          </a:xfrm>
          <a:prstGeom prst="rect">
            <a:avLst/>
          </a:pr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32158" t="31590" r="42642" b="22210"/>
          <a:stretch/>
        </p:blipFill>
        <p:spPr>
          <a:xfrm rot="5400000">
            <a:off x="7320138" y="3501007"/>
            <a:ext cx="2304255" cy="3168353"/>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78472" y="1525220"/>
            <a:ext cx="2637566" cy="1978174"/>
          </a:xfrm>
          <a:prstGeom prst="rect">
            <a:avLst/>
          </a:prstGeom>
        </p:spPr>
      </p:pic>
      <p:cxnSp>
        <p:nvCxnSpPr>
          <p:cNvPr id="11" name="Gerade Verbindung mit Pfeil 10"/>
          <p:cNvCxnSpPr/>
          <p:nvPr/>
        </p:nvCxnSpPr>
        <p:spPr>
          <a:xfrm>
            <a:off x="7150968" y="1443335"/>
            <a:ext cx="914400" cy="91440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6820584" y="6218148"/>
            <a:ext cx="1728192" cy="523220"/>
          </a:xfrm>
          <a:prstGeom prst="rect">
            <a:avLst/>
          </a:prstGeom>
        </p:spPr>
        <p:txBody>
          <a:bodyPr wrap="square">
            <a:spAutoFit/>
          </a:bodyPr>
          <a:lstStyle/>
          <a:p>
            <a:r>
              <a:rPr lang="de-AT" sz="2800" b="1" dirty="0"/>
              <a:t>„Läutet“</a:t>
            </a:r>
            <a:endParaRPr lang="de-AT" sz="2800" dirty="0"/>
          </a:p>
        </p:txBody>
      </p:sp>
      <p:sp>
        <p:nvSpPr>
          <p:cNvPr id="12" name="Rechteck 11"/>
          <p:cNvSpPr/>
          <p:nvPr/>
        </p:nvSpPr>
        <p:spPr>
          <a:xfrm>
            <a:off x="2711624" y="6237310"/>
            <a:ext cx="8424936" cy="523220"/>
          </a:xfrm>
          <a:prstGeom prst="rect">
            <a:avLst/>
          </a:prstGeom>
        </p:spPr>
        <p:txBody>
          <a:bodyPr wrap="square">
            <a:spAutoFit/>
          </a:bodyPr>
          <a:lstStyle/>
          <a:p>
            <a:r>
              <a:rPr lang="de-AT" sz="2800" b="1" dirty="0"/>
              <a:t>Gerät ausgeschalten</a:t>
            </a:r>
            <a:endParaRPr lang="de-AT" sz="2800" dirty="0"/>
          </a:p>
        </p:txBody>
      </p:sp>
      <p:sp>
        <p:nvSpPr>
          <p:cNvPr id="13" name="Rechteck 12"/>
          <p:cNvSpPr/>
          <p:nvPr/>
        </p:nvSpPr>
        <p:spPr>
          <a:xfrm>
            <a:off x="6433891" y="1146833"/>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4" name="Ellipse 13"/>
          <p:cNvSpPr/>
          <p:nvPr/>
        </p:nvSpPr>
        <p:spPr>
          <a:xfrm>
            <a:off x="6358545" y="1269853"/>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5" name="Rechteck 14"/>
          <p:cNvSpPr/>
          <p:nvPr/>
        </p:nvSpPr>
        <p:spPr>
          <a:xfrm>
            <a:off x="2353378" y="1151275"/>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16" name="Ellipse 15"/>
          <p:cNvSpPr/>
          <p:nvPr/>
        </p:nvSpPr>
        <p:spPr>
          <a:xfrm>
            <a:off x="2278032" y="1274295"/>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Tree>
    <p:extLst>
      <p:ext uri="{BB962C8B-B14F-4D97-AF65-F5344CB8AC3E}">
        <p14:creationId xmlns:p14="http://schemas.microsoft.com/office/powerpoint/2010/main" val="5399974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GPS Position am Funkgerät ablesen</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40550" t="13601" r="21651" b="13600"/>
          <a:stretch/>
        </p:blipFill>
        <p:spPr>
          <a:xfrm rot="5400000">
            <a:off x="5206315" y="3378583"/>
            <a:ext cx="1867638" cy="2697699"/>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33201" t="19801" r="32150" b="14400"/>
          <a:stretch/>
        </p:blipFill>
        <p:spPr>
          <a:xfrm rot="5400000">
            <a:off x="5188419" y="1284589"/>
            <a:ext cx="1872208" cy="2666478"/>
          </a:xfrm>
          <a:prstGeom prst="rect">
            <a:avLst/>
          </a:pr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37400" t="15000" r="27950" b="20601"/>
          <a:stretch/>
        </p:blipFill>
        <p:spPr>
          <a:xfrm rot="5400000">
            <a:off x="8051685" y="1333154"/>
            <a:ext cx="1855334" cy="2586223"/>
          </a:xfrm>
          <a:prstGeom prst="rect">
            <a:avLst/>
          </a:prstGeom>
        </p:spPr>
      </p:pic>
      <p:sp>
        <p:nvSpPr>
          <p:cNvPr id="8" name="Rechteck 7"/>
          <p:cNvSpPr/>
          <p:nvPr/>
        </p:nvSpPr>
        <p:spPr>
          <a:xfrm>
            <a:off x="4888335" y="1575577"/>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9" name="Ellipse 8"/>
          <p:cNvSpPr/>
          <p:nvPr/>
        </p:nvSpPr>
        <p:spPr>
          <a:xfrm>
            <a:off x="4812989" y="1698597"/>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0" name="Rechteck 9"/>
          <p:cNvSpPr/>
          <p:nvPr/>
        </p:nvSpPr>
        <p:spPr>
          <a:xfrm>
            <a:off x="4888335" y="3694998"/>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3</a:t>
            </a:r>
          </a:p>
        </p:txBody>
      </p:sp>
      <p:sp>
        <p:nvSpPr>
          <p:cNvPr id="11" name="Ellipse 10"/>
          <p:cNvSpPr/>
          <p:nvPr/>
        </p:nvSpPr>
        <p:spPr>
          <a:xfrm>
            <a:off x="4812989" y="3818018"/>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18895" r="21268"/>
          <a:stretch/>
        </p:blipFill>
        <p:spPr>
          <a:xfrm>
            <a:off x="2730205" y="1668134"/>
            <a:ext cx="1683457" cy="4219249"/>
          </a:xfrm>
          <a:prstGeom prst="rect">
            <a:avLst/>
          </a:prstGeom>
        </p:spPr>
      </p:pic>
      <p:sp>
        <p:nvSpPr>
          <p:cNvPr id="15" name="Rechteck 14"/>
          <p:cNvSpPr/>
          <p:nvPr/>
        </p:nvSpPr>
        <p:spPr>
          <a:xfrm>
            <a:off x="2805551" y="1545113"/>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16" name="Ellipse 15"/>
          <p:cNvSpPr/>
          <p:nvPr/>
        </p:nvSpPr>
        <p:spPr>
          <a:xfrm>
            <a:off x="2730205" y="1668133"/>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8" name="Rechteck 17"/>
          <p:cNvSpPr/>
          <p:nvPr/>
        </p:nvSpPr>
        <p:spPr>
          <a:xfrm>
            <a:off x="7761587" y="1575577"/>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9" name="Ellipse 18"/>
          <p:cNvSpPr/>
          <p:nvPr/>
        </p:nvSpPr>
        <p:spPr>
          <a:xfrm>
            <a:off x="7686241" y="1698597"/>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cxnSp>
        <p:nvCxnSpPr>
          <p:cNvPr id="20" name="Gerade Verbindung mit Pfeil 19"/>
          <p:cNvCxnSpPr/>
          <p:nvPr/>
        </p:nvCxnSpPr>
        <p:spPr>
          <a:xfrm>
            <a:off x="2452236" y="2718938"/>
            <a:ext cx="1051476" cy="1646166"/>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7841816" y="4080356"/>
            <a:ext cx="2664296" cy="1200329"/>
          </a:xfrm>
          <a:prstGeom prst="rect">
            <a:avLst/>
          </a:prstGeom>
        </p:spPr>
        <p:txBody>
          <a:bodyPr wrap="square">
            <a:spAutoFit/>
          </a:bodyPr>
          <a:lstStyle/>
          <a:p>
            <a:r>
              <a:rPr lang="de-AT" b="1" dirty="0"/>
              <a:t>Durch drücken von „Aktual.“, wird die Position immer aktualisiert</a:t>
            </a:r>
            <a:endParaRPr lang="de-AT" dirty="0"/>
          </a:p>
        </p:txBody>
      </p:sp>
      <p:sp>
        <p:nvSpPr>
          <p:cNvPr id="5" name="Rechteck 4"/>
          <p:cNvSpPr/>
          <p:nvPr/>
        </p:nvSpPr>
        <p:spPr>
          <a:xfrm>
            <a:off x="5375920" y="4808720"/>
            <a:ext cx="576064" cy="1797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Rechteck 21"/>
          <p:cNvSpPr/>
          <p:nvPr/>
        </p:nvSpPr>
        <p:spPr>
          <a:xfrm>
            <a:off x="6384032" y="4775332"/>
            <a:ext cx="792088" cy="2130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1067783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SDS versenden </a:t>
            </a:r>
          </a:p>
        </p:txBody>
      </p:sp>
      <p:sp>
        <p:nvSpPr>
          <p:cNvPr id="3" name="Inhaltsplatzhalter 2"/>
          <p:cNvSpPr>
            <a:spLocks noGrp="1"/>
          </p:cNvSpPr>
          <p:nvPr>
            <p:ph idx="1"/>
          </p:nvPr>
        </p:nvSpPr>
        <p:spPr>
          <a:xfrm>
            <a:off x="2351584" y="1600201"/>
            <a:ext cx="8208912" cy="4525963"/>
          </a:xfrm>
        </p:spPr>
        <p:txBody>
          <a:bodyPr>
            <a:normAutofit/>
          </a:bodyPr>
          <a:lstStyle/>
          <a:p>
            <a:r>
              <a:rPr lang="de-AT" dirty="0"/>
              <a:t>Ein versenden von SDS ist </a:t>
            </a:r>
            <a:r>
              <a:rPr lang="de-AT" u="sng" dirty="0"/>
              <a:t>nicht an die Gruppe möglich</a:t>
            </a:r>
            <a:r>
              <a:rPr lang="de-AT" dirty="0"/>
              <a:t>!!!!</a:t>
            </a:r>
          </a:p>
          <a:p>
            <a:endParaRPr lang="de-AT" dirty="0"/>
          </a:p>
          <a:p>
            <a:r>
              <a:rPr lang="de-AT" sz="2800" dirty="0"/>
              <a:t>Es kann immer nur eine SDS an ein Endgerät verschickt werden (ausgenommen Leitstelle)</a:t>
            </a:r>
          </a:p>
        </p:txBody>
      </p:sp>
    </p:spTree>
    <p:extLst>
      <p:ext uri="{BB962C8B-B14F-4D97-AF65-F5344CB8AC3E}">
        <p14:creationId xmlns:p14="http://schemas.microsoft.com/office/powerpoint/2010/main" val="21895095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SDS versenden </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37400" t="19201" r="27950" b="16400"/>
          <a:stretch/>
        </p:blipFill>
        <p:spPr>
          <a:xfrm rot="5400000">
            <a:off x="4084576" y="975928"/>
            <a:ext cx="1852264" cy="2581944"/>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35300" t="23400" r="31101" b="12201"/>
          <a:stretch/>
        </p:blipFill>
        <p:spPr>
          <a:xfrm rot="5400000">
            <a:off x="7077247" y="935585"/>
            <a:ext cx="1852264" cy="2662630"/>
          </a:xfrm>
          <a:prstGeom prst="rect">
            <a:avLst/>
          </a:pr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37399" t="19201" r="29001" b="16401"/>
          <a:stretch/>
        </p:blipFill>
        <p:spPr>
          <a:xfrm rot="5400000">
            <a:off x="2749190" y="3365692"/>
            <a:ext cx="1817628" cy="2612840"/>
          </a:xfrm>
          <a:prstGeom prst="rect">
            <a:avLst/>
          </a:prstGeom>
        </p:spPr>
      </p:pic>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l="39500" t="20600" r="27950" b="16401"/>
          <a:stretch/>
        </p:blipFill>
        <p:spPr>
          <a:xfrm rot="5400000">
            <a:off x="5486192" y="3340797"/>
            <a:ext cx="1834256" cy="2662630"/>
          </a:xfrm>
          <a:prstGeom prst="rect">
            <a:avLst/>
          </a:prstGeom>
        </p:spPr>
      </p:pic>
      <p:pic>
        <p:nvPicPr>
          <p:cNvPr id="3" name="Grafik 2"/>
          <p:cNvPicPr>
            <a:picLocks noChangeAspect="1"/>
          </p:cNvPicPr>
          <p:nvPr/>
        </p:nvPicPr>
        <p:blipFill rotWithShape="1">
          <a:blip r:embed="rId6" cstate="print">
            <a:extLst>
              <a:ext uri="{28A0092B-C50C-407E-A947-70E740481C1C}">
                <a14:useLocalDpi xmlns:a14="http://schemas.microsoft.com/office/drawing/2010/main" val="0"/>
              </a:ext>
            </a:extLst>
          </a:blip>
          <a:srcRect l="38450" t="23400" r="35300" b="24800"/>
          <a:stretch/>
        </p:blipFill>
        <p:spPr>
          <a:xfrm rot="5400000">
            <a:off x="8274264" y="3322936"/>
            <a:ext cx="1800200" cy="2664296"/>
          </a:xfrm>
          <a:prstGeom prst="rect">
            <a:avLst/>
          </a:prstGeom>
        </p:spPr>
      </p:pic>
      <p:sp>
        <p:nvSpPr>
          <p:cNvPr id="9" name="Rechteck 8"/>
          <p:cNvSpPr/>
          <p:nvPr/>
        </p:nvSpPr>
        <p:spPr>
          <a:xfrm>
            <a:off x="6774788" y="1225143"/>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0" name="Ellipse 9"/>
          <p:cNvSpPr/>
          <p:nvPr/>
        </p:nvSpPr>
        <p:spPr>
          <a:xfrm>
            <a:off x="6699442" y="1348163"/>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1" name="Rechteck 10"/>
          <p:cNvSpPr/>
          <p:nvPr/>
        </p:nvSpPr>
        <p:spPr>
          <a:xfrm>
            <a:off x="3827012" y="1225143"/>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12" name="Ellipse 11"/>
          <p:cNvSpPr/>
          <p:nvPr/>
        </p:nvSpPr>
        <p:spPr>
          <a:xfrm>
            <a:off x="3751666" y="1348163"/>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3" name="Rechteck 12"/>
          <p:cNvSpPr/>
          <p:nvPr/>
        </p:nvSpPr>
        <p:spPr>
          <a:xfrm>
            <a:off x="2426931" y="3640278"/>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3</a:t>
            </a:r>
          </a:p>
        </p:txBody>
      </p:sp>
      <p:sp>
        <p:nvSpPr>
          <p:cNvPr id="14" name="Ellipse 13"/>
          <p:cNvSpPr/>
          <p:nvPr/>
        </p:nvSpPr>
        <p:spPr>
          <a:xfrm>
            <a:off x="2351585" y="3763298"/>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5" name="Rechteck 14"/>
          <p:cNvSpPr/>
          <p:nvPr/>
        </p:nvSpPr>
        <p:spPr>
          <a:xfrm>
            <a:off x="5147352" y="3642773"/>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4</a:t>
            </a:r>
          </a:p>
        </p:txBody>
      </p:sp>
      <p:sp>
        <p:nvSpPr>
          <p:cNvPr id="16" name="Ellipse 15"/>
          <p:cNvSpPr/>
          <p:nvPr/>
        </p:nvSpPr>
        <p:spPr>
          <a:xfrm>
            <a:off x="5072006" y="3765793"/>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7" name="Rechteck 16"/>
          <p:cNvSpPr/>
          <p:nvPr/>
        </p:nvSpPr>
        <p:spPr>
          <a:xfrm>
            <a:off x="7933750" y="3640278"/>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5</a:t>
            </a:r>
          </a:p>
        </p:txBody>
      </p:sp>
      <p:sp>
        <p:nvSpPr>
          <p:cNvPr id="18" name="Ellipse 17"/>
          <p:cNvSpPr/>
          <p:nvPr/>
        </p:nvSpPr>
        <p:spPr>
          <a:xfrm>
            <a:off x="7858404" y="3763298"/>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Tree>
    <p:extLst>
      <p:ext uri="{BB962C8B-B14F-4D97-AF65-F5344CB8AC3E}">
        <p14:creationId xmlns:p14="http://schemas.microsoft.com/office/powerpoint/2010/main" val="37696889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31504" y="350554"/>
            <a:ext cx="9998901" cy="1143000"/>
          </a:xfrm>
        </p:spPr>
        <p:txBody>
          <a:bodyPr/>
          <a:lstStyle/>
          <a:p>
            <a:r>
              <a:rPr lang="de-AT" dirty="0"/>
              <a:t>Repeater am Handfunkgerät Einschalten </a:t>
            </a:r>
            <a:br>
              <a:rPr lang="de-AT" dirty="0"/>
            </a:br>
            <a:r>
              <a:rPr lang="de-AT" sz="1600" dirty="0"/>
              <a:t>(nur mit der notwendigen DMO-Repeater Lizenz möglich!)</a:t>
            </a:r>
            <a:endParaRPr lang="de-AT" dirty="0"/>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40550" t="16401" r="20601" b="12201"/>
          <a:stretch/>
        </p:blipFill>
        <p:spPr>
          <a:xfrm rot="5400000">
            <a:off x="5425234" y="1238596"/>
            <a:ext cx="1872207" cy="2580610"/>
          </a:xfrm>
          <a:prstGeom prst="rect">
            <a:avLst/>
          </a:prstGeom>
        </p:spPr>
      </p:pic>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9458" t="19201" r="18587" b="2401"/>
          <a:stretch/>
        </p:blipFill>
        <p:spPr>
          <a:xfrm rot="5400000">
            <a:off x="8198634" y="1218356"/>
            <a:ext cx="1872207" cy="262109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31100" t="19201" r="27950" b="3800"/>
          <a:stretch/>
        </p:blipFill>
        <p:spPr>
          <a:xfrm rot="5400000">
            <a:off x="5450834" y="3701711"/>
            <a:ext cx="1829887" cy="2580611"/>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18895" r="21268"/>
          <a:stretch/>
        </p:blipFill>
        <p:spPr>
          <a:xfrm>
            <a:off x="3071665" y="1616575"/>
            <a:ext cx="1683457" cy="4219249"/>
          </a:xfrm>
          <a:prstGeom prst="rect">
            <a:avLst/>
          </a:prstGeom>
        </p:spPr>
      </p:pic>
      <p:sp>
        <p:nvSpPr>
          <p:cNvPr id="7" name="Rechteck 6"/>
          <p:cNvSpPr/>
          <p:nvPr/>
        </p:nvSpPr>
        <p:spPr>
          <a:xfrm>
            <a:off x="7841816" y="4080356"/>
            <a:ext cx="2664296" cy="923330"/>
          </a:xfrm>
          <a:prstGeom prst="rect">
            <a:avLst/>
          </a:prstGeom>
        </p:spPr>
        <p:txBody>
          <a:bodyPr wrap="square">
            <a:spAutoFit/>
          </a:bodyPr>
          <a:lstStyle/>
          <a:p>
            <a:r>
              <a:rPr lang="de-AT" b="1" dirty="0"/>
              <a:t>Es darf immer nur ein Repeater in Betrieb genommen werden !!!</a:t>
            </a:r>
            <a:endParaRPr lang="de-AT" dirty="0"/>
          </a:p>
        </p:txBody>
      </p:sp>
      <p:cxnSp>
        <p:nvCxnSpPr>
          <p:cNvPr id="8" name="Gerade Verbindung mit Pfeil 7"/>
          <p:cNvCxnSpPr/>
          <p:nvPr/>
        </p:nvCxnSpPr>
        <p:spPr>
          <a:xfrm>
            <a:off x="2723027" y="2636913"/>
            <a:ext cx="864096" cy="1656184"/>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4987346" y="3403033"/>
            <a:ext cx="2664296" cy="830997"/>
          </a:xfrm>
          <a:prstGeom prst="rect">
            <a:avLst/>
          </a:prstGeom>
        </p:spPr>
        <p:txBody>
          <a:bodyPr wrap="square">
            <a:spAutoFit/>
          </a:bodyPr>
          <a:lstStyle/>
          <a:p>
            <a:r>
              <a:rPr lang="de-AT" sz="1200" b="1" dirty="0"/>
              <a:t>Diesen Menüpunkt gibt es nur dann, wenn die Lizenz Repeater programmiert wurde-kostenpflichtig</a:t>
            </a:r>
            <a:endParaRPr lang="de-AT" sz="1200" dirty="0"/>
          </a:p>
        </p:txBody>
      </p:sp>
      <p:sp>
        <p:nvSpPr>
          <p:cNvPr id="10" name="Rechteck 9"/>
          <p:cNvSpPr/>
          <p:nvPr/>
        </p:nvSpPr>
        <p:spPr>
          <a:xfrm>
            <a:off x="3147011" y="149355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11" name="Ellipse 10"/>
          <p:cNvSpPr/>
          <p:nvPr/>
        </p:nvSpPr>
        <p:spPr>
          <a:xfrm>
            <a:off x="3071665" y="161657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2" name="Rechteck 11"/>
          <p:cNvSpPr/>
          <p:nvPr/>
        </p:nvSpPr>
        <p:spPr>
          <a:xfrm>
            <a:off x="5184626" y="1498364"/>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3" name="Ellipse 12"/>
          <p:cNvSpPr/>
          <p:nvPr/>
        </p:nvSpPr>
        <p:spPr>
          <a:xfrm>
            <a:off x="5109280" y="1621384"/>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4" name="Rechteck 13"/>
          <p:cNvSpPr/>
          <p:nvPr/>
        </p:nvSpPr>
        <p:spPr>
          <a:xfrm>
            <a:off x="7965342" y="1496747"/>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3</a:t>
            </a:r>
          </a:p>
        </p:txBody>
      </p:sp>
      <p:sp>
        <p:nvSpPr>
          <p:cNvPr id="15" name="Ellipse 14"/>
          <p:cNvSpPr/>
          <p:nvPr/>
        </p:nvSpPr>
        <p:spPr>
          <a:xfrm>
            <a:off x="7889996" y="1619767"/>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6" name="Rechteck 15"/>
          <p:cNvSpPr/>
          <p:nvPr/>
        </p:nvSpPr>
        <p:spPr>
          <a:xfrm>
            <a:off x="5179105" y="3985889"/>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4</a:t>
            </a:r>
          </a:p>
        </p:txBody>
      </p:sp>
      <p:sp>
        <p:nvSpPr>
          <p:cNvPr id="17" name="Ellipse 16"/>
          <p:cNvSpPr/>
          <p:nvPr/>
        </p:nvSpPr>
        <p:spPr>
          <a:xfrm>
            <a:off x="5103759" y="4108909"/>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Tree>
    <p:extLst>
      <p:ext uri="{BB962C8B-B14F-4D97-AF65-F5344CB8AC3E}">
        <p14:creationId xmlns:p14="http://schemas.microsoft.com/office/powerpoint/2010/main" val="38951960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41725" y="764704"/>
            <a:ext cx="4392489" cy="3596546"/>
          </a:xfrm>
        </p:spPr>
        <p:txBody>
          <a:bodyPr>
            <a:noAutofit/>
          </a:bodyPr>
          <a:lstStyle/>
          <a:p>
            <a:pPr marL="0" indent="0" algn="ctr">
              <a:buNone/>
            </a:pPr>
            <a:r>
              <a:rPr lang="de-DE" sz="3600" b="1" spc="-28" dirty="0">
                <a:solidFill>
                  <a:srgbClr val="CF4128"/>
                </a:solidFill>
                <a:ea typeface="+mj-ea"/>
              </a:rPr>
              <a:t>Einschalten/ Ausschalten</a:t>
            </a:r>
            <a:br>
              <a:rPr lang="de-DE" sz="3600" b="1" spc="-28" dirty="0">
                <a:solidFill>
                  <a:srgbClr val="CF4128"/>
                </a:solidFill>
                <a:ea typeface="+mj-ea"/>
              </a:rPr>
            </a:br>
            <a:r>
              <a:rPr lang="de-DE" sz="3600" b="1" spc="-28" dirty="0">
                <a:solidFill>
                  <a:srgbClr val="CF4128"/>
                </a:solidFill>
                <a:ea typeface="+mj-ea"/>
              </a:rPr>
              <a:t>des Handfunkgerätes MTP 3550 </a:t>
            </a:r>
            <a:endParaRPr lang="de-DE" sz="1600" b="1" spc="-28" dirty="0"/>
          </a:p>
          <a:p>
            <a:pPr marL="0" indent="0" algn="ctr">
              <a:buNone/>
            </a:pPr>
            <a:r>
              <a:rPr lang="de-DE" sz="4400" b="1" spc="-28" dirty="0">
                <a:solidFill>
                  <a:srgbClr val="CF4128"/>
                </a:solidFill>
                <a:ea typeface="+mj-ea"/>
              </a:rPr>
              <a:t> </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sp>
        <p:nvSpPr>
          <p:cNvPr id="5" name="Inhaltsplatzhalter 2"/>
          <p:cNvSpPr txBox="1">
            <a:spLocks/>
          </p:cNvSpPr>
          <p:nvPr/>
        </p:nvSpPr>
        <p:spPr>
          <a:xfrm>
            <a:off x="2530149" y="1484784"/>
            <a:ext cx="7920880"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2" indent="-88900" fontAlgn="auto">
              <a:spcAft>
                <a:spcPts val="0"/>
              </a:spcAft>
              <a:buNone/>
            </a:pPr>
            <a:br>
              <a:rPr lang="de-DE" sz="2000" b="1" spc="-28" dirty="0">
                <a:solidFill>
                  <a:srgbClr val="CF4128"/>
                </a:solidFill>
                <a:ea typeface="+mj-ea"/>
              </a:rPr>
            </a:br>
            <a:endParaRPr lang="de-DE" sz="2000" b="1" spc="-28" dirty="0">
              <a:solidFill>
                <a:srgbClr val="CF4128"/>
              </a:solidFill>
              <a:ea typeface="+mj-ea"/>
            </a:endParaRPr>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18895" r="21268"/>
          <a:stretch/>
        </p:blipFill>
        <p:spPr>
          <a:xfrm>
            <a:off x="5971599" y="221468"/>
            <a:ext cx="2572673" cy="6447892"/>
          </a:xfrm>
          <a:prstGeom prst="rect">
            <a:avLst/>
          </a:prstGeom>
        </p:spPr>
      </p:pic>
      <p:cxnSp>
        <p:nvCxnSpPr>
          <p:cNvPr id="8" name="Gerade Verbindung mit Pfeil 7"/>
          <p:cNvCxnSpPr/>
          <p:nvPr/>
        </p:nvCxnSpPr>
        <p:spPr>
          <a:xfrm flipH="1">
            <a:off x="7668926" y="3537012"/>
            <a:ext cx="1656183" cy="115212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2"/>
          <p:cNvSpPr txBox="1">
            <a:spLocks/>
          </p:cNvSpPr>
          <p:nvPr/>
        </p:nvSpPr>
        <p:spPr>
          <a:xfrm>
            <a:off x="9181657" y="2821750"/>
            <a:ext cx="3010343"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8" lvl="1" indent="0" fontAlgn="auto">
              <a:spcAft>
                <a:spcPts val="0"/>
              </a:spcAft>
              <a:buNone/>
            </a:pPr>
            <a:r>
              <a:rPr lang="de-DE" sz="2000" b="1" spc="-28" dirty="0">
                <a:ea typeface="+mj-ea"/>
              </a:rPr>
              <a:t>Taste ca. 3 sec. Drücken</a:t>
            </a:r>
            <a:endParaRPr lang="de-DE" sz="2000" spc="-28" dirty="0">
              <a:ea typeface="+mj-ea"/>
            </a:endParaRPr>
          </a:p>
        </p:txBody>
      </p:sp>
    </p:spTree>
    <p:extLst>
      <p:ext uri="{BB962C8B-B14F-4D97-AF65-F5344CB8AC3E}">
        <p14:creationId xmlns:p14="http://schemas.microsoft.com/office/powerpoint/2010/main" val="25777673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43572" y="260648"/>
            <a:ext cx="8280920" cy="1296144"/>
          </a:xfrm>
        </p:spPr>
        <p:txBody>
          <a:bodyPr>
            <a:noAutofit/>
          </a:bodyPr>
          <a:lstStyle/>
          <a:p>
            <a:pPr marL="0" indent="0" algn="ctr">
              <a:buNone/>
            </a:pPr>
            <a:r>
              <a:rPr lang="de-DE" sz="4400" b="1" spc="-28" dirty="0">
                <a:solidFill>
                  <a:srgbClr val="CF4128"/>
                </a:solidFill>
                <a:ea typeface="+mj-ea"/>
              </a:rPr>
              <a:t>Praxis mit dem Motorola </a:t>
            </a:r>
          </a:p>
          <a:p>
            <a:pPr marL="0" indent="0" algn="ctr">
              <a:buNone/>
            </a:pPr>
            <a:r>
              <a:rPr lang="de-DE" sz="4400" b="1" spc="-28" dirty="0">
                <a:solidFill>
                  <a:srgbClr val="CF4128"/>
                </a:solidFill>
                <a:ea typeface="+mj-ea"/>
              </a:rPr>
              <a:t>MTM 5400</a:t>
            </a:r>
            <a:endParaRPr lang="de-DE" sz="2000" b="1" spc="-28" dirty="0"/>
          </a:p>
          <a:p>
            <a:pPr marL="0" indent="0" algn="ctr">
              <a:buNone/>
            </a:pPr>
            <a:r>
              <a:rPr lang="de-DE" sz="4400" b="1" spc="-28" dirty="0">
                <a:solidFill>
                  <a:srgbClr val="CF4128"/>
                </a:solidFill>
                <a:ea typeface="+mj-ea"/>
              </a:rPr>
              <a:t> </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sp>
        <p:nvSpPr>
          <p:cNvPr id="5" name="Inhaltsplatzhalter 2"/>
          <p:cNvSpPr txBox="1">
            <a:spLocks/>
          </p:cNvSpPr>
          <p:nvPr/>
        </p:nvSpPr>
        <p:spPr>
          <a:xfrm>
            <a:off x="2423592" y="404664"/>
            <a:ext cx="7920880"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2" indent="-88900" fontAlgn="auto">
              <a:spcAft>
                <a:spcPts val="0"/>
              </a:spcAft>
              <a:buNone/>
            </a:pPr>
            <a:br>
              <a:rPr lang="de-DE" sz="2000" b="1" spc="-28" dirty="0">
                <a:solidFill>
                  <a:srgbClr val="CF4128"/>
                </a:solidFill>
                <a:ea typeface="+mj-ea"/>
              </a:rPr>
            </a:br>
            <a:endParaRPr lang="de-DE" sz="2000" b="1" spc="-28" dirty="0">
              <a:solidFill>
                <a:srgbClr val="CF4128"/>
              </a:solidFill>
              <a:ea typeface="+mj-ea"/>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696" y="1916833"/>
            <a:ext cx="6372200" cy="4248133"/>
          </a:xfrm>
          <a:prstGeom prst="rect">
            <a:avLst/>
          </a:prstGeom>
        </p:spPr>
      </p:pic>
    </p:spTree>
    <p:extLst>
      <p:ext uri="{BB962C8B-B14F-4D97-AF65-F5344CB8AC3E}">
        <p14:creationId xmlns:p14="http://schemas.microsoft.com/office/powerpoint/2010/main" val="42759519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43572" y="260648"/>
            <a:ext cx="8280920" cy="1296144"/>
          </a:xfrm>
        </p:spPr>
        <p:txBody>
          <a:bodyPr>
            <a:noAutofit/>
          </a:bodyPr>
          <a:lstStyle/>
          <a:p>
            <a:pPr marL="0" indent="0" algn="ctr">
              <a:buNone/>
            </a:pPr>
            <a:r>
              <a:rPr lang="de-AT" sz="3600" b="1" dirty="0">
                <a:solidFill>
                  <a:srgbClr val="CF4128"/>
                </a:solidFill>
                <a:ea typeface="+mj-ea"/>
              </a:rPr>
              <a:t>Beschreibung Display Mobilgerät MTM 5400</a:t>
            </a:r>
            <a:br>
              <a:rPr lang="de-DE" sz="4400" b="1" spc="-28" dirty="0">
                <a:solidFill>
                  <a:srgbClr val="CF4128"/>
                </a:solidFill>
                <a:ea typeface="+mj-ea"/>
              </a:rPr>
            </a:br>
            <a:br>
              <a:rPr lang="de-DE" sz="4400" b="1" spc="-28" dirty="0">
                <a:solidFill>
                  <a:srgbClr val="CF4128"/>
                </a:solidFill>
                <a:ea typeface="+mj-ea"/>
              </a:rPr>
            </a:br>
            <a:r>
              <a:rPr lang="de-DE" sz="4400" b="1" spc="-28" dirty="0">
                <a:solidFill>
                  <a:srgbClr val="CF4128"/>
                </a:solidFill>
                <a:ea typeface="+mj-ea"/>
              </a:rPr>
              <a:t> </a:t>
            </a:r>
            <a:br>
              <a:rPr lang="de-DE" sz="4400" b="1" spc="-28" dirty="0">
                <a:solidFill>
                  <a:srgbClr val="CF4128"/>
                </a:solidFill>
                <a:ea typeface="+mj-ea"/>
              </a:rPr>
            </a:br>
            <a:endParaRPr lang="de-DE" sz="4400" b="1" spc="-28" dirty="0">
              <a:solidFill>
                <a:srgbClr val="CF4128"/>
              </a:solidFill>
              <a:ea typeface="+mj-ea"/>
            </a:endParaRPr>
          </a:p>
        </p:txBody>
      </p:sp>
      <p:sp>
        <p:nvSpPr>
          <p:cNvPr id="5" name="Inhaltsplatzhalter 2"/>
          <p:cNvSpPr txBox="1">
            <a:spLocks/>
          </p:cNvSpPr>
          <p:nvPr/>
        </p:nvSpPr>
        <p:spPr>
          <a:xfrm>
            <a:off x="2423592" y="404664"/>
            <a:ext cx="7920880"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2" indent="-88900" fontAlgn="auto">
              <a:spcAft>
                <a:spcPts val="0"/>
              </a:spcAft>
              <a:buNone/>
            </a:pPr>
            <a:br>
              <a:rPr lang="de-DE" sz="2000" b="1" spc="-28" dirty="0">
                <a:solidFill>
                  <a:srgbClr val="CF4128"/>
                </a:solidFill>
                <a:ea typeface="+mj-ea"/>
              </a:rPr>
            </a:br>
            <a:endParaRPr lang="de-DE" sz="2000" b="1" spc="-28" dirty="0">
              <a:solidFill>
                <a:srgbClr val="CF4128"/>
              </a:solidFill>
              <a:ea typeface="+mj-ea"/>
            </a:endParaRPr>
          </a:p>
        </p:txBody>
      </p:sp>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t="8475" r="18637" b="10163"/>
          <a:stretch/>
        </p:blipFill>
        <p:spPr>
          <a:xfrm>
            <a:off x="2453081" y="2226676"/>
            <a:ext cx="5184576" cy="3456384"/>
          </a:xfrm>
          <a:prstGeom prst="rect">
            <a:avLst/>
          </a:prstGeom>
        </p:spPr>
      </p:pic>
      <p:sp>
        <p:nvSpPr>
          <p:cNvPr id="4" name="Rechteck 3"/>
          <p:cNvSpPr/>
          <p:nvPr/>
        </p:nvSpPr>
        <p:spPr>
          <a:xfrm rot="170363">
            <a:off x="3701184" y="4313260"/>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ln w="0"/>
                <a:solidFill>
                  <a:schemeClr val="tx1"/>
                </a:solidFill>
                <a:effectLst>
                  <a:outerShdw blurRad="38100" dist="19050" dir="2700000" algn="tl" rotWithShape="0">
                    <a:schemeClr val="dk1">
                      <a:alpha val="40000"/>
                    </a:schemeClr>
                  </a:outerShdw>
                </a:effectLst>
              </a:rPr>
              <a:t>02472411</a:t>
            </a:r>
          </a:p>
        </p:txBody>
      </p:sp>
      <p:sp>
        <p:nvSpPr>
          <p:cNvPr id="7" name="Rechteck 6"/>
          <p:cNvSpPr/>
          <p:nvPr/>
        </p:nvSpPr>
        <p:spPr>
          <a:xfrm>
            <a:off x="3341370" y="3523008"/>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1</a:t>
            </a:r>
          </a:p>
        </p:txBody>
      </p:sp>
      <p:sp>
        <p:nvSpPr>
          <p:cNvPr id="8" name="Ellipse 7"/>
          <p:cNvSpPr/>
          <p:nvPr/>
        </p:nvSpPr>
        <p:spPr>
          <a:xfrm>
            <a:off x="3355262" y="3587865"/>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9" name="Rechteck 8"/>
          <p:cNvSpPr/>
          <p:nvPr/>
        </p:nvSpPr>
        <p:spPr>
          <a:xfrm>
            <a:off x="3335720" y="3775927"/>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2</a:t>
            </a:r>
          </a:p>
        </p:txBody>
      </p:sp>
      <p:sp>
        <p:nvSpPr>
          <p:cNvPr id="10" name="Ellipse 9"/>
          <p:cNvSpPr/>
          <p:nvPr/>
        </p:nvSpPr>
        <p:spPr>
          <a:xfrm>
            <a:off x="3349612" y="3840784"/>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1" name="Rechteck 10"/>
          <p:cNvSpPr/>
          <p:nvPr/>
        </p:nvSpPr>
        <p:spPr>
          <a:xfrm>
            <a:off x="3342797" y="4028846"/>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3</a:t>
            </a:r>
          </a:p>
        </p:txBody>
      </p:sp>
      <p:sp>
        <p:nvSpPr>
          <p:cNvPr id="12" name="Ellipse 11"/>
          <p:cNvSpPr/>
          <p:nvPr/>
        </p:nvSpPr>
        <p:spPr>
          <a:xfrm>
            <a:off x="3356689" y="4093703"/>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3" name="Rechteck 12"/>
          <p:cNvSpPr/>
          <p:nvPr/>
        </p:nvSpPr>
        <p:spPr>
          <a:xfrm>
            <a:off x="3338677" y="4295826"/>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4</a:t>
            </a:r>
          </a:p>
        </p:txBody>
      </p:sp>
      <p:sp>
        <p:nvSpPr>
          <p:cNvPr id="14" name="Ellipse 13"/>
          <p:cNvSpPr/>
          <p:nvPr/>
        </p:nvSpPr>
        <p:spPr>
          <a:xfrm>
            <a:off x="3352569" y="4360683"/>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nvGrpSpPr>
          <p:cNvPr id="26" name="Gruppieren 25"/>
          <p:cNvGrpSpPr/>
          <p:nvPr/>
        </p:nvGrpSpPr>
        <p:grpSpPr>
          <a:xfrm>
            <a:off x="7715055" y="2676623"/>
            <a:ext cx="4200237" cy="2031325"/>
            <a:chOff x="7041651" y="2477647"/>
            <a:chExt cx="4200237" cy="2031325"/>
          </a:xfrm>
        </p:grpSpPr>
        <p:sp>
          <p:nvSpPr>
            <p:cNvPr id="18" name="Ellipse 17"/>
            <p:cNvSpPr/>
            <p:nvPr/>
          </p:nvSpPr>
          <p:spPr>
            <a:xfrm>
              <a:off x="7066509" y="4080402"/>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nvGrpSpPr>
            <p:cNvPr id="25" name="Gruppieren 24"/>
            <p:cNvGrpSpPr/>
            <p:nvPr/>
          </p:nvGrpSpPr>
          <p:grpSpPr>
            <a:xfrm>
              <a:off x="7041651" y="2477647"/>
              <a:ext cx="4200237" cy="2031325"/>
              <a:chOff x="7041651" y="2477647"/>
              <a:chExt cx="4200237" cy="2031325"/>
            </a:xfrm>
          </p:grpSpPr>
          <p:sp>
            <p:nvSpPr>
              <p:cNvPr id="6" name="Rechteck 5"/>
              <p:cNvSpPr/>
              <p:nvPr/>
            </p:nvSpPr>
            <p:spPr>
              <a:xfrm>
                <a:off x="7281448" y="2477647"/>
                <a:ext cx="3960440" cy="2031325"/>
              </a:xfrm>
              <a:prstGeom prst="rect">
                <a:avLst/>
              </a:prstGeom>
            </p:spPr>
            <p:txBody>
              <a:bodyPr wrap="square">
                <a:spAutoFit/>
              </a:bodyPr>
              <a:lstStyle/>
              <a:p>
                <a:r>
                  <a:rPr lang="de-AT" dirty="0"/>
                  <a:t>Ausgewählte Ordner</a:t>
                </a:r>
              </a:p>
              <a:p>
                <a:endParaRPr lang="de-AT" dirty="0"/>
              </a:p>
              <a:p>
                <a:r>
                  <a:rPr lang="de-AT" dirty="0"/>
                  <a:t>Ausgewählte Sprechgruppe</a:t>
                </a:r>
              </a:p>
              <a:p>
                <a:endParaRPr lang="de-AT" dirty="0"/>
              </a:p>
              <a:p>
                <a:r>
                  <a:rPr lang="de-AT" dirty="0"/>
                  <a:t>Alias</a:t>
                </a:r>
              </a:p>
              <a:p>
                <a:endParaRPr lang="de-AT" dirty="0"/>
              </a:p>
              <a:p>
                <a:r>
                  <a:rPr lang="de-AT" dirty="0"/>
                  <a:t>ISSI</a:t>
                </a:r>
              </a:p>
            </p:txBody>
          </p:sp>
          <p:sp>
            <p:nvSpPr>
              <p:cNvPr id="17" name="Rechteck 16"/>
              <p:cNvSpPr/>
              <p:nvPr/>
            </p:nvSpPr>
            <p:spPr>
              <a:xfrm>
                <a:off x="7052617" y="4015545"/>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4</a:t>
                </a:r>
              </a:p>
            </p:txBody>
          </p:sp>
          <p:sp>
            <p:nvSpPr>
              <p:cNvPr id="19" name="Rechteck 18"/>
              <p:cNvSpPr/>
              <p:nvPr/>
            </p:nvSpPr>
            <p:spPr>
              <a:xfrm>
                <a:off x="7042383" y="3499177"/>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3</a:t>
                </a:r>
              </a:p>
            </p:txBody>
          </p:sp>
          <p:sp>
            <p:nvSpPr>
              <p:cNvPr id="20" name="Ellipse 19"/>
              <p:cNvSpPr/>
              <p:nvPr/>
            </p:nvSpPr>
            <p:spPr>
              <a:xfrm>
                <a:off x="7056275" y="3564034"/>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21" name="Rechteck 20"/>
              <p:cNvSpPr/>
              <p:nvPr/>
            </p:nvSpPr>
            <p:spPr>
              <a:xfrm>
                <a:off x="7041651" y="2524913"/>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1</a:t>
                </a:r>
              </a:p>
            </p:txBody>
          </p:sp>
          <p:sp>
            <p:nvSpPr>
              <p:cNvPr id="22" name="Ellipse 21"/>
              <p:cNvSpPr/>
              <p:nvPr/>
            </p:nvSpPr>
            <p:spPr>
              <a:xfrm>
                <a:off x="7055543" y="2589770"/>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23" name="Rechteck 22"/>
              <p:cNvSpPr/>
              <p:nvPr/>
            </p:nvSpPr>
            <p:spPr>
              <a:xfrm>
                <a:off x="7045160" y="3009358"/>
                <a:ext cx="274431" cy="338554"/>
              </a:xfrm>
              <a:prstGeom prst="rect">
                <a:avLst/>
              </a:prstGeom>
              <a:noFill/>
            </p:spPr>
            <p:txBody>
              <a:bodyPr wrap="square" lIns="91440" tIns="45720" rIns="91440" bIns="45720">
                <a:spAutoFit/>
              </a:bodyPr>
              <a:lstStyle/>
              <a:p>
                <a:pPr algn="ctr"/>
                <a:r>
                  <a:rPr lang="de-DE" sz="1600" b="1" dirty="0">
                    <a:ln w="22225">
                      <a:solidFill>
                        <a:schemeClr val="accent2"/>
                      </a:solidFill>
                      <a:prstDash val="solid"/>
                    </a:ln>
                    <a:solidFill>
                      <a:srgbClr val="FF0000"/>
                    </a:solidFill>
                  </a:rPr>
                  <a:t>2</a:t>
                </a:r>
              </a:p>
            </p:txBody>
          </p:sp>
          <p:sp>
            <p:nvSpPr>
              <p:cNvPr id="24" name="Ellipse 23"/>
              <p:cNvSpPr/>
              <p:nvPr/>
            </p:nvSpPr>
            <p:spPr>
              <a:xfrm>
                <a:off x="7059052" y="3074215"/>
                <a:ext cx="246649" cy="239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pSp>
      </p:grpSp>
    </p:spTree>
    <p:extLst>
      <p:ext uri="{BB962C8B-B14F-4D97-AF65-F5344CB8AC3E}">
        <p14:creationId xmlns:p14="http://schemas.microsoft.com/office/powerpoint/2010/main" val="230199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p:cNvPicPr>
            <a:picLocks noChangeAspect="1"/>
          </p:cNvPicPr>
          <p:nvPr/>
        </p:nvPicPr>
        <p:blipFill rotWithShape="1">
          <a:blip r:embed="rId2" cstate="print">
            <a:extLst>
              <a:ext uri="{28A0092B-C50C-407E-A947-70E740481C1C}">
                <a14:useLocalDpi xmlns:a14="http://schemas.microsoft.com/office/drawing/2010/main" val="0"/>
              </a:ext>
            </a:extLst>
          </a:blip>
          <a:srcRect t="33901" r="27678" b="27113"/>
          <a:stretch/>
        </p:blipFill>
        <p:spPr>
          <a:xfrm>
            <a:off x="2943553" y="1845023"/>
            <a:ext cx="4608512" cy="1656184"/>
          </a:xfrm>
          <a:prstGeom prst="rect">
            <a:avLst/>
          </a:prstGeom>
        </p:spPr>
      </p:pic>
      <p:pic>
        <p:nvPicPr>
          <p:cNvPr id="20" name="Grafik 19"/>
          <p:cNvPicPr>
            <a:picLocks noChangeAspect="1"/>
          </p:cNvPicPr>
          <p:nvPr/>
        </p:nvPicPr>
        <p:blipFill rotWithShape="1">
          <a:blip r:embed="rId3" cstate="print">
            <a:extLst>
              <a:ext uri="{28A0092B-C50C-407E-A947-70E740481C1C}">
                <a14:useLocalDpi xmlns:a14="http://schemas.microsoft.com/office/drawing/2010/main" val="0"/>
              </a:ext>
            </a:extLst>
          </a:blip>
          <a:srcRect l="26375" t="31100" r="26375" b="21650"/>
          <a:stretch/>
        </p:blipFill>
        <p:spPr>
          <a:xfrm>
            <a:off x="5228693" y="4011949"/>
            <a:ext cx="2455895" cy="1841921"/>
          </a:xfrm>
          <a:prstGeom prst="rect">
            <a:avLst/>
          </a:prstGeom>
        </p:spPr>
      </p:pic>
      <p:pic>
        <p:nvPicPr>
          <p:cNvPr id="19" name="Grafik 18"/>
          <p:cNvPicPr>
            <a:picLocks noChangeAspect="1"/>
          </p:cNvPicPr>
          <p:nvPr/>
        </p:nvPicPr>
        <p:blipFill rotWithShape="1">
          <a:blip r:embed="rId4" cstate="print">
            <a:extLst>
              <a:ext uri="{28A0092B-C50C-407E-A947-70E740481C1C}">
                <a14:useLocalDpi xmlns:a14="http://schemas.microsoft.com/office/drawing/2010/main" val="0"/>
              </a:ext>
            </a:extLst>
          </a:blip>
          <a:srcRect l="24801" t="30050" r="34250" b="29000"/>
          <a:stretch/>
        </p:blipFill>
        <p:spPr>
          <a:xfrm>
            <a:off x="2591339" y="4021399"/>
            <a:ext cx="2465129" cy="1848847"/>
          </a:xfrm>
          <a:prstGeom prst="rect">
            <a:avLst/>
          </a:prstGeom>
        </p:spPr>
      </p:pic>
      <p:pic>
        <p:nvPicPr>
          <p:cNvPr id="21" name="Grafik 20"/>
          <p:cNvPicPr>
            <a:picLocks noChangeAspect="1"/>
          </p:cNvPicPr>
          <p:nvPr/>
        </p:nvPicPr>
        <p:blipFill rotWithShape="1">
          <a:blip r:embed="rId5" cstate="print">
            <a:extLst>
              <a:ext uri="{28A0092B-C50C-407E-A947-70E740481C1C}">
                <a14:useLocalDpi xmlns:a14="http://schemas.microsoft.com/office/drawing/2010/main" val="0"/>
              </a:ext>
            </a:extLst>
          </a:blip>
          <a:srcRect l="27569" t="31490" r="25915" b="20959"/>
          <a:stretch/>
        </p:blipFill>
        <p:spPr>
          <a:xfrm>
            <a:off x="7856812" y="4030467"/>
            <a:ext cx="2399710" cy="1839778"/>
          </a:xfrm>
          <a:prstGeom prst="rect">
            <a:avLst/>
          </a:prstGeom>
        </p:spPr>
      </p:pic>
      <p:sp>
        <p:nvSpPr>
          <p:cNvPr id="2" name="Titel 1"/>
          <p:cNvSpPr>
            <a:spLocks noGrp="1"/>
          </p:cNvSpPr>
          <p:nvPr>
            <p:ph type="title"/>
          </p:nvPr>
        </p:nvSpPr>
        <p:spPr/>
        <p:txBody>
          <a:bodyPr/>
          <a:lstStyle/>
          <a:p>
            <a:r>
              <a:rPr lang="de-AT" dirty="0"/>
              <a:t>Repeater am Mobilfunkgerät aktivieren</a:t>
            </a:r>
          </a:p>
        </p:txBody>
      </p:sp>
      <p:sp>
        <p:nvSpPr>
          <p:cNvPr id="7" name="Rechteck 6"/>
          <p:cNvSpPr/>
          <p:nvPr/>
        </p:nvSpPr>
        <p:spPr>
          <a:xfrm>
            <a:off x="7826161" y="1632054"/>
            <a:ext cx="2664296" cy="923330"/>
          </a:xfrm>
          <a:prstGeom prst="rect">
            <a:avLst/>
          </a:prstGeom>
        </p:spPr>
        <p:txBody>
          <a:bodyPr wrap="square">
            <a:spAutoFit/>
          </a:bodyPr>
          <a:lstStyle/>
          <a:p>
            <a:r>
              <a:rPr lang="de-AT" b="1" dirty="0"/>
              <a:t>Es darf immer nur ein Repeater in Betrieb genommen werden !!!</a:t>
            </a:r>
            <a:endParaRPr lang="de-AT" dirty="0"/>
          </a:p>
        </p:txBody>
      </p:sp>
      <p:cxnSp>
        <p:nvCxnSpPr>
          <p:cNvPr id="8" name="Gerade Verbindung mit Pfeil 7"/>
          <p:cNvCxnSpPr/>
          <p:nvPr/>
        </p:nvCxnSpPr>
        <p:spPr>
          <a:xfrm flipV="1">
            <a:off x="5056467" y="3144673"/>
            <a:ext cx="824568" cy="656437"/>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539564" y="5853870"/>
            <a:ext cx="2664296" cy="830997"/>
          </a:xfrm>
          <a:prstGeom prst="rect">
            <a:avLst/>
          </a:prstGeom>
        </p:spPr>
        <p:txBody>
          <a:bodyPr wrap="square">
            <a:spAutoFit/>
          </a:bodyPr>
          <a:lstStyle/>
          <a:p>
            <a:r>
              <a:rPr lang="de-AT" sz="1200" b="1" dirty="0"/>
              <a:t>Diesen Menüpunkt gibt es nur dann, wenn die Lizenz Repeater programmiert wurde-kostenpflichtig</a:t>
            </a:r>
            <a:endParaRPr lang="de-AT" sz="1200" dirty="0"/>
          </a:p>
        </p:txBody>
      </p:sp>
      <p:sp>
        <p:nvSpPr>
          <p:cNvPr id="10" name="Rechteck 9"/>
          <p:cNvSpPr/>
          <p:nvPr/>
        </p:nvSpPr>
        <p:spPr>
          <a:xfrm>
            <a:off x="3037972" y="1726906"/>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1</a:t>
            </a:r>
          </a:p>
        </p:txBody>
      </p:sp>
      <p:sp>
        <p:nvSpPr>
          <p:cNvPr id="11" name="Ellipse 10"/>
          <p:cNvSpPr/>
          <p:nvPr/>
        </p:nvSpPr>
        <p:spPr>
          <a:xfrm>
            <a:off x="2962626" y="1849926"/>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2" name="Rechteck 11"/>
          <p:cNvSpPr/>
          <p:nvPr/>
        </p:nvSpPr>
        <p:spPr>
          <a:xfrm>
            <a:off x="2677933" y="3924129"/>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2</a:t>
            </a:r>
          </a:p>
        </p:txBody>
      </p:sp>
      <p:sp>
        <p:nvSpPr>
          <p:cNvPr id="13" name="Ellipse 12"/>
          <p:cNvSpPr/>
          <p:nvPr/>
        </p:nvSpPr>
        <p:spPr>
          <a:xfrm>
            <a:off x="2602587" y="4047149"/>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4" name="Rechteck 13"/>
          <p:cNvSpPr/>
          <p:nvPr/>
        </p:nvSpPr>
        <p:spPr>
          <a:xfrm>
            <a:off x="5330885" y="3927305"/>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3</a:t>
            </a:r>
          </a:p>
        </p:txBody>
      </p:sp>
      <p:sp>
        <p:nvSpPr>
          <p:cNvPr id="15" name="Ellipse 14"/>
          <p:cNvSpPr/>
          <p:nvPr/>
        </p:nvSpPr>
        <p:spPr>
          <a:xfrm>
            <a:off x="5255539" y="4050325"/>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16" name="Rechteck 15"/>
          <p:cNvSpPr/>
          <p:nvPr/>
        </p:nvSpPr>
        <p:spPr>
          <a:xfrm>
            <a:off x="7983837" y="3924129"/>
            <a:ext cx="569387" cy="923330"/>
          </a:xfrm>
          <a:prstGeom prst="rect">
            <a:avLst/>
          </a:prstGeom>
          <a:noFill/>
        </p:spPr>
        <p:txBody>
          <a:bodyPr wrap="none" lIns="91440" tIns="45720" rIns="91440" bIns="45720">
            <a:spAutoFit/>
          </a:bodyPr>
          <a:lstStyle/>
          <a:p>
            <a:pPr algn="ctr"/>
            <a:r>
              <a:rPr lang="de-DE" sz="5400" b="1" dirty="0">
                <a:ln w="22225">
                  <a:solidFill>
                    <a:schemeClr val="accent2"/>
                  </a:solidFill>
                  <a:prstDash val="solid"/>
                </a:ln>
                <a:solidFill>
                  <a:srgbClr val="FF0000"/>
                </a:solidFill>
              </a:rPr>
              <a:t>4</a:t>
            </a:r>
          </a:p>
        </p:txBody>
      </p:sp>
      <p:sp>
        <p:nvSpPr>
          <p:cNvPr id="17" name="Ellipse 16"/>
          <p:cNvSpPr/>
          <p:nvPr/>
        </p:nvSpPr>
        <p:spPr>
          <a:xfrm>
            <a:off x="7908491" y="4047149"/>
            <a:ext cx="720079" cy="677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Tree>
    <p:extLst>
      <p:ext uri="{BB962C8B-B14F-4D97-AF65-F5344CB8AC3E}">
        <p14:creationId xmlns:p14="http://schemas.microsoft.com/office/powerpoint/2010/main" val="15277612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75520" y="980729"/>
            <a:ext cx="9505056" cy="4525963"/>
          </a:xfrm>
        </p:spPr>
        <p:txBody>
          <a:bodyPr/>
          <a:lstStyle/>
          <a:p>
            <a:endParaRPr lang="de-AT" dirty="0"/>
          </a:p>
          <a:p>
            <a:pPr marL="0" indent="0">
              <a:buNone/>
            </a:pPr>
            <a:r>
              <a:rPr lang="de-AT" dirty="0"/>
              <a:t>Schulungen, Übungen, Einsätze auf Führungsebene können jetzt starten…..</a:t>
            </a:r>
          </a:p>
          <a:p>
            <a:endParaRPr lang="de-AT" dirty="0"/>
          </a:p>
          <a:p>
            <a:r>
              <a:rPr lang="de-AT" dirty="0"/>
              <a:t>Viel Erfolg beim Einsatz des neuen Digitalfunks!</a:t>
            </a:r>
          </a:p>
        </p:txBody>
      </p:sp>
    </p:spTree>
    <p:extLst>
      <p:ext uri="{BB962C8B-B14F-4D97-AF65-F5344CB8AC3E}">
        <p14:creationId xmlns:p14="http://schemas.microsoft.com/office/powerpoint/2010/main" val="167479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77017-8CDB-41F4-96E6-91523C3494C1}"/>
              </a:ext>
            </a:extLst>
          </p:cNvPr>
          <p:cNvSpPr>
            <a:spLocks noGrp="1"/>
          </p:cNvSpPr>
          <p:nvPr>
            <p:ph type="title"/>
          </p:nvPr>
        </p:nvSpPr>
        <p:spPr/>
        <p:txBody>
          <a:bodyPr/>
          <a:lstStyle/>
          <a:p>
            <a:r>
              <a:rPr lang="de-AT" dirty="0"/>
              <a:t>Firmen, Kosten Einbau</a:t>
            </a:r>
          </a:p>
        </p:txBody>
      </p:sp>
      <p:sp>
        <p:nvSpPr>
          <p:cNvPr id="3" name="Inhaltsplatzhalter 2">
            <a:extLst>
              <a:ext uri="{FF2B5EF4-FFF2-40B4-BE49-F238E27FC236}">
                <a16:creationId xmlns:a16="http://schemas.microsoft.com/office/drawing/2014/main" id="{B2A9BB8F-DD8C-471D-9EE5-A3A035F267B2}"/>
              </a:ext>
            </a:extLst>
          </p:cNvPr>
          <p:cNvSpPr>
            <a:spLocks noGrp="1"/>
          </p:cNvSpPr>
          <p:nvPr>
            <p:ph idx="1"/>
          </p:nvPr>
        </p:nvSpPr>
        <p:spPr>
          <a:xfrm>
            <a:off x="1703512" y="2276872"/>
            <a:ext cx="9998901" cy="2692895"/>
          </a:xfrm>
        </p:spPr>
        <p:txBody>
          <a:bodyPr/>
          <a:lstStyle/>
          <a:p>
            <a:r>
              <a:rPr lang="de-AT" dirty="0"/>
              <a:t>Rahmenangebote Firmen </a:t>
            </a:r>
          </a:p>
          <a:p>
            <a:r>
              <a:rPr lang="de-AT" dirty="0"/>
              <a:t>Vergleichen: Spesen, Anfahrtskosten beachten!</a:t>
            </a:r>
          </a:p>
          <a:p>
            <a:r>
              <a:rPr lang="de-AT" dirty="0"/>
              <a:t>Freie Entscheidung, welche Firma genommen wird!</a:t>
            </a:r>
          </a:p>
          <a:p>
            <a:r>
              <a:rPr lang="de-AT" dirty="0"/>
              <a:t>Termine rechtzeitig abstimmen</a:t>
            </a:r>
          </a:p>
        </p:txBody>
      </p:sp>
    </p:spTree>
    <p:extLst>
      <p:ext uri="{BB962C8B-B14F-4D97-AF65-F5344CB8AC3E}">
        <p14:creationId xmlns:p14="http://schemas.microsoft.com/office/powerpoint/2010/main" val="39387960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2248" y="476673"/>
            <a:ext cx="7884257" cy="5493599"/>
          </a:xfrm>
        </p:spPr>
        <p:txBody>
          <a:bodyPr>
            <a:normAutofit fontScale="92500" lnSpcReduction="20000"/>
          </a:bodyPr>
          <a:lstStyle/>
          <a:p>
            <a:pPr marL="0" indent="0" algn="ctr">
              <a:buNone/>
            </a:pPr>
            <a:endParaRPr lang="de-DE" sz="7800" b="1" spc="-28" dirty="0">
              <a:solidFill>
                <a:srgbClr val="CF4128"/>
              </a:solidFill>
              <a:ea typeface="+mj-ea"/>
            </a:endParaRPr>
          </a:p>
          <a:p>
            <a:pPr marL="0" indent="0" algn="ctr">
              <a:buNone/>
            </a:pPr>
            <a:endParaRPr lang="de-DE" sz="7800" b="1" spc="-28" dirty="0">
              <a:solidFill>
                <a:srgbClr val="CF4128"/>
              </a:solidFill>
              <a:ea typeface="+mj-ea"/>
            </a:endParaRPr>
          </a:p>
          <a:p>
            <a:pPr marL="0" indent="0" algn="ctr">
              <a:buNone/>
            </a:pPr>
            <a:r>
              <a:rPr lang="de-DE" sz="7800" b="1" spc="-28" dirty="0">
                <a:solidFill>
                  <a:srgbClr val="CF4128"/>
                </a:solidFill>
                <a:ea typeface="+mj-ea"/>
              </a:rPr>
              <a:t>Danke für die Aufmerksamkeit</a:t>
            </a:r>
          </a:p>
          <a:p>
            <a:pPr marL="0" indent="0" algn="ctr">
              <a:buNone/>
            </a:pPr>
            <a:r>
              <a:rPr lang="de-DE" sz="7200" b="1" dirty="0">
                <a:solidFill>
                  <a:srgbClr val="FF0000"/>
                </a:solidFill>
              </a:rPr>
              <a:t> </a:t>
            </a:r>
          </a:p>
        </p:txBody>
      </p:sp>
    </p:spTree>
    <p:extLst>
      <p:ext uri="{BB962C8B-B14F-4D97-AF65-F5344CB8AC3E}">
        <p14:creationId xmlns:p14="http://schemas.microsoft.com/office/powerpoint/2010/main" val="20381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Ablauf</a:t>
            </a:r>
            <a:r>
              <a:rPr lang="de-AT" dirty="0">
                <a:solidFill>
                  <a:schemeClr val="tx1"/>
                </a:solidFill>
              </a:rPr>
              <a:t> </a:t>
            </a:r>
            <a:r>
              <a:rPr lang="de-AT" dirty="0"/>
              <a:t>Umstellung</a:t>
            </a:r>
            <a:br>
              <a:rPr lang="de-AT" dirty="0">
                <a:solidFill>
                  <a:schemeClr val="tx1"/>
                </a:solidFill>
              </a:rPr>
            </a:br>
            <a:r>
              <a:rPr lang="de-AT" sz="2400" dirty="0">
                <a:solidFill>
                  <a:schemeClr val="tx1"/>
                </a:solidFill>
              </a:rPr>
              <a:t>startet frühestens, wenn das Funknetz im Bezirk verfügbar</a:t>
            </a:r>
            <a:endParaRPr lang="de-AT" dirty="0">
              <a:solidFill>
                <a:schemeClr val="tx1"/>
              </a:solidFill>
            </a:endParaRPr>
          </a:p>
        </p:txBody>
      </p:sp>
      <p:sp>
        <p:nvSpPr>
          <p:cNvPr id="3" name="Inhaltsplatzhalter 2"/>
          <p:cNvSpPr>
            <a:spLocks noGrp="1"/>
          </p:cNvSpPr>
          <p:nvPr>
            <p:ph idx="1"/>
          </p:nvPr>
        </p:nvSpPr>
        <p:spPr>
          <a:xfrm>
            <a:off x="1415481" y="1600201"/>
            <a:ext cx="10166919" cy="4781127"/>
          </a:xfrm>
        </p:spPr>
        <p:txBody>
          <a:bodyPr>
            <a:normAutofit fontScale="92500"/>
          </a:bodyPr>
          <a:lstStyle/>
          <a:p>
            <a:pPr marL="514350" indent="-514350">
              <a:spcBef>
                <a:spcPts val="1200"/>
              </a:spcBef>
              <a:buFont typeface="+mj-lt"/>
              <a:buAutoNum type="arabicPeriod"/>
            </a:pPr>
            <a:r>
              <a:rPr lang="de-AT" sz="2400" dirty="0"/>
              <a:t>GEP Liste wurde an AFK und BFK übergeben, nach Kontrolle zu Feuerwehr.</a:t>
            </a:r>
            <a:br>
              <a:rPr lang="de-AT" sz="2400" dirty="0"/>
            </a:br>
            <a:r>
              <a:rPr lang="de-AT" sz="2400" dirty="0"/>
              <a:t>Nach Kontrolle und allfälligen Korrekturen ist der Umfang der geförderten Geräte abgestimmt und somit </a:t>
            </a:r>
            <a:r>
              <a:rPr lang="de-AT" sz="2400" u="sng" dirty="0"/>
              <a:t>festgelegt</a:t>
            </a:r>
            <a:r>
              <a:rPr lang="de-AT" sz="2400" dirty="0"/>
              <a:t>!!!</a:t>
            </a:r>
          </a:p>
          <a:p>
            <a:pPr marL="514350" indent="-514350">
              <a:spcBef>
                <a:spcPts val="1200"/>
              </a:spcBef>
              <a:buFont typeface="+mj-lt"/>
              <a:buAutoNum type="arabicPeriod"/>
            </a:pPr>
            <a:r>
              <a:rPr lang="de-AT" sz="2400" dirty="0"/>
              <a:t>„Expertenschulung“ für BFK, AFK, HAW, OAW,…</a:t>
            </a:r>
          </a:p>
          <a:p>
            <a:pPr marL="514350" indent="-514350">
              <a:spcBef>
                <a:spcPts val="1200"/>
              </a:spcBef>
              <a:buFont typeface="+mj-lt"/>
              <a:buAutoNum type="arabicPeriod"/>
            </a:pPr>
            <a:r>
              <a:rPr lang="de-AT" sz="2400" dirty="0"/>
              <a:t>Ausgabe der drei Grundgeräte an die Feuerwehren durch das BFKDO</a:t>
            </a:r>
            <a:endParaRPr lang="de-AT" sz="2000" dirty="0"/>
          </a:p>
          <a:p>
            <a:pPr marL="514350" indent="-514350">
              <a:spcBef>
                <a:spcPts val="1200"/>
              </a:spcBef>
              <a:buFont typeface="+mj-lt"/>
              <a:buAutoNum type="arabicPeriod"/>
            </a:pPr>
            <a:r>
              <a:rPr lang="de-AT" sz="2400" dirty="0"/>
              <a:t>Schulung für Feuerwehren per Video-Schulung </a:t>
            </a:r>
          </a:p>
          <a:p>
            <a:pPr marL="514350" indent="-514350">
              <a:spcBef>
                <a:spcPts val="1200"/>
              </a:spcBef>
              <a:buFont typeface="+mj-lt"/>
              <a:buAutoNum type="arabicPeriod"/>
            </a:pPr>
            <a:r>
              <a:rPr lang="de-AT" sz="2400" dirty="0"/>
              <a:t>Start Bestellfenster im syBOS: Es müssen alle geförderten Geräte bestellt werden und allfällige zusätzlich Funkgeräte für Fahrzeuge außerhalb GEP. </a:t>
            </a:r>
            <a:r>
              <a:rPr lang="de-AT" sz="2400" b="1" dirty="0"/>
              <a:t>Nachbestellungen von Funkgeräten können erst im nächsten Bestellfenster für Funkgeräte (ca. Mitte 2021) berücksichtigt werden!!!!</a:t>
            </a:r>
          </a:p>
          <a:p>
            <a:pPr marL="514350" indent="-514350">
              <a:spcBef>
                <a:spcPts val="1200"/>
              </a:spcBef>
              <a:buFont typeface="+mj-lt"/>
              <a:buAutoNum type="arabicPeriod"/>
            </a:pPr>
            <a:endParaRPr lang="de-AT" sz="1600" dirty="0"/>
          </a:p>
          <a:p>
            <a:pPr marL="514350" indent="-514350">
              <a:spcBef>
                <a:spcPts val="1200"/>
              </a:spcBef>
              <a:buFont typeface="+mj-lt"/>
              <a:buAutoNum type="arabicPeriod"/>
            </a:pPr>
            <a:endParaRPr lang="de-AT" sz="2400" dirty="0"/>
          </a:p>
          <a:p>
            <a:pPr>
              <a:spcBef>
                <a:spcPts val="1200"/>
              </a:spcBef>
            </a:pPr>
            <a:endParaRPr lang="de-AT" sz="2400" dirty="0"/>
          </a:p>
        </p:txBody>
      </p:sp>
    </p:spTree>
    <p:extLst>
      <p:ext uri="{BB962C8B-B14F-4D97-AF65-F5344CB8AC3E}">
        <p14:creationId xmlns:p14="http://schemas.microsoft.com/office/powerpoint/2010/main" val="358304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Ablauf</a:t>
            </a:r>
            <a:r>
              <a:rPr lang="de-AT" dirty="0">
                <a:solidFill>
                  <a:schemeClr val="tx1"/>
                </a:solidFill>
              </a:rPr>
              <a:t> </a:t>
            </a:r>
            <a:r>
              <a:rPr lang="de-AT" dirty="0"/>
              <a:t>Umstellung</a:t>
            </a:r>
            <a:r>
              <a:rPr lang="de-AT" dirty="0">
                <a:solidFill>
                  <a:schemeClr val="tx1"/>
                </a:solidFill>
              </a:rPr>
              <a:t> </a:t>
            </a:r>
          </a:p>
        </p:txBody>
      </p:sp>
      <p:sp>
        <p:nvSpPr>
          <p:cNvPr id="3" name="Inhaltsplatzhalter 2"/>
          <p:cNvSpPr>
            <a:spLocks noGrp="1"/>
          </p:cNvSpPr>
          <p:nvPr>
            <p:ph idx="1"/>
          </p:nvPr>
        </p:nvSpPr>
        <p:spPr>
          <a:xfrm>
            <a:off x="1583498" y="1988840"/>
            <a:ext cx="9998901" cy="4525963"/>
          </a:xfrm>
        </p:spPr>
        <p:txBody>
          <a:bodyPr>
            <a:normAutofit/>
          </a:bodyPr>
          <a:lstStyle/>
          <a:p>
            <a:pPr marL="514350" indent="-514350">
              <a:spcBef>
                <a:spcPts val="1200"/>
              </a:spcBef>
              <a:buFont typeface="+mj-lt"/>
              <a:buAutoNum type="arabicPeriod" startAt="6"/>
            </a:pPr>
            <a:r>
              <a:rPr lang="de-AT" sz="2400" dirty="0"/>
              <a:t>LFK beschafft die bestellten Waren, Verschlüsselung und Programmierung der Funkgeräte </a:t>
            </a:r>
          </a:p>
          <a:p>
            <a:pPr marL="514350" indent="-514350">
              <a:spcBef>
                <a:spcPts val="1200"/>
              </a:spcBef>
              <a:buFont typeface="+mj-lt"/>
              <a:buAutoNum type="arabicPeriod" startAt="6"/>
            </a:pPr>
            <a:r>
              <a:rPr lang="de-AT" sz="2400" dirty="0"/>
              <a:t>Kommissionierung der Bestellungen</a:t>
            </a:r>
          </a:p>
          <a:p>
            <a:pPr marL="514350" indent="-514350">
              <a:spcBef>
                <a:spcPts val="1200"/>
              </a:spcBef>
              <a:buFont typeface="+mj-lt"/>
              <a:buAutoNum type="arabicPeriod" startAt="6"/>
            </a:pPr>
            <a:r>
              <a:rPr lang="de-AT" sz="2400" dirty="0"/>
              <a:t>Ausgabe der bestellten Funkgeräte in Zusammenarbeit mit dem Bezirk Rohrbach</a:t>
            </a:r>
          </a:p>
          <a:p>
            <a:pPr marL="514350" indent="-514350">
              <a:spcBef>
                <a:spcPts val="1200"/>
              </a:spcBef>
              <a:buFont typeface="+mj-lt"/>
              <a:buAutoNum type="arabicPeriod" startAt="6"/>
            </a:pPr>
            <a:r>
              <a:rPr lang="de-AT" sz="2400" dirty="0"/>
              <a:t>Umrüstungszeitraum</a:t>
            </a:r>
          </a:p>
          <a:p>
            <a:pPr marL="914400" lvl="1" indent="-514350">
              <a:spcBef>
                <a:spcPts val="1200"/>
              </a:spcBef>
              <a:buFont typeface="Courier New" panose="02070309020205020404" pitchFamily="49" charset="0"/>
              <a:buChar char="o"/>
            </a:pPr>
            <a:r>
              <a:rPr lang="de-AT" sz="2000" dirty="0"/>
              <a:t>Rechtzeitig Termine mit Firmen und Hubrettungsgeräten sichern</a:t>
            </a:r>
          </a:p>
          <a:p>
            <a:pPr marL="514350" indent="-514350">
              <a:spcBef>
                <a:spcPts val="1200"/>
              </a:spcBef>
              <a:buFont typeface="+mj-lt"/>
              <a:buAutoNum type="arabicPeriod" startAt="6"/>
            </a:pPr>
            <a:r>
              <a:rPr lang="de-AT" sz="2400" dirty="0"/>
              <a:t>Vollbetrieb im Bezirk Rohrbach</a:t>
            </a:r>
          </a:p>
          <a:p>
            <a:pPr marL="514350" indent="-514350">
              <a:spcBef>
                <a:spcPts val="1200"/>
              </a:spcBef>
              <a:buFont typeface="+mj-lt"/>
              <a:buAutoNum type="arabicPeriod" startAt="6"/>
            </a:pPr>
            <a:endParaRPr lang="de-AT" sz="1600" dirty="0"/>
          </a:p>
          <a:p>
            <a:pPr marL="514350" indent="-514350">
              <a:spcBef>
                <a:spcPts val="1200"/>
              </a:spcBef>
              <a:buFont typeface="+mj-lt"/>
              <a:buAutoNum type="arabicPeriod" startAt="6"/>
            </a:pPr>
            <a:endParaRPr lang="de-AT" sz="2400" dirty="0"/>
          </a:p>
          <a:p>
            <a:pPr>
              <a:spcBef>
                <a:spcPts val="1200"/>
              </a:spcBef>
            </a:pPr>
            <a:endParaRPr lang="de-AT" sz="2400" dirty="0"/>
          </a:p>
        </p:txBody>
      </p:sp>
    </p:spTree>
    <p:extLst>
      <p:ext uri="{BB962C8B-B14F-4D97-AF65-F5344CB8AC3E}">
        <p14:creationId xmlns:p14="http://schemas.microsoft.com/office/powerpoint/2010/main" val="189703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Ablauf</a:t>
            </a:r>
            <a:r>
              <a:rPr lang="de-AT" dirty="0">
                <a:solidFill>
                  <a:schemeClr val="tx1"/>
                </a:solidFill>
              </a:rPr>
              <a:t> </a:t>
            </a:r>
            <a:r>
              <a:rPr lang="de-AT" dirty="0"/>
              <a:t>Umstellung</a:t>
            </a:r>
            <a:r>
              <a:rPr lang="de-AT" dirty="0">
                <a:solidFill>
                  <a:schemeClr val="tx1"/>
                </a:solidFill>
              </a:rPr>
              <a:t> </a:t>
            </a:r>
          </a:p>
        </p:txBody>
      </p:sp>
      <p:sp>
        <p:nvSpPr>
          <p:cNvPr id="3" name="Inhaltsplatzhalter 2"/>
          <p:cNvSpPr>
            <a:spLocks noGrp="1"/>
          </p:cNvSpPr>
          <p:nvPr>
            <p:ph idx="1"/>
          </p:nvPr>
        </p:nvSpPr>
        <p:spPr>
          <a:xfrm>
            <a:off x="1396745" y="2087232"/>
            <a:ext cx="10166920" cy="4525963"/>
          </a:xfrm>
        </p:spPr>
        <p:txBody>
          <a:bodyPr>
            <a:normAutofit/>
          </a:bodyPr>
          <a:lstStyle/>
          <a:p>
            <a:pPr marL="514350" indent="-514350">
              <a:spcBef>
                <a:spcPts val="1200"/>
              </a:spcBef>
              <a:buFont typeface="+mj-lt"/>
              <a:buAutoNum type="arabicPeriod" startAt="11"/>
            </a:pPr>
            <a:r>
              <a:rPr lang="de-AT" sz="2400" dirty="0"/>
              <a:t>Rückgabe falsch bestellter Artikel im Bezirk</a:t>
            </a:r>
          </a:p>
          <a:p>
            <a:pPr marL="914400" lvl="1" indent="-514350">
              <a:spcBef>
                <a:spcPts val="1200"/>
              </a:spcBef>
            </a:pPr>
            <a:r>
              <a:rPr lang="de-AT" sz="2000" dirty="0"/>
              <a:t>Gesammelte Übergabe vom BFKDO RO an das LFK</a:t>
            </a:r>
          </a:p>
          <a:p>
            <a:pPr marL="914400" lvl="1" indent="-514350">
              <a:spcBef>
                <a:spcPts val="1200"/>
              </a:spcBef>
            </a:pPr>
            <a:endParaRPr lang="de-AT" sz="2400" dirty="0"/>
          </a:p>
          <a:p>
            <a:pPr marL="514350" indent="-514350">
              <a:spcBef>
                <a:spcPts val="1200"/>
              </a:spcBef>
              <a:buFont typeface="+mj-lt"/>
              <a:buAutoNum type="arabicPeriod" startAt="11"/>
            </a:pPr>
            <a:r>
              <a:rPr lang="de-AT" sz="2400" dirty="0"/>
              <a:t>Analoggeräte abgeben, bessere Geräte werden einem guten Zweck zugeführt (Blacky: Albanien, Chalupar: </a:t>
            </a:r>
            <a:r>
              <a:rPr lang="de-AT" sz="2400" dirty="0" err="1"/>
              <a:t>Kenya</a:t>
            </a:r>
            <a:r>
              <a:rPr lang="de-AT" sz="2400" dirty="0"/>
              <a:t>, usw. )</a:t>
            </a:r>
          </a:p>
          <a:p>
            <a:pPr marL="914400" lvl="1" indent="-514350">
              <a:spcBef>
                <a:spcPts val="1200"/>
              </a:spcBef>
            </a:pPr>
            <a:r>
              <a:rPr lang="de-AT" sz="2000" dirty="0"/>
              <a:t>Achtung: Analoggeräte dürfen nicht einfach weitergegeben werden!!!</a:t>
            </a:r>
          </a:p>
          <a:p>
            <a:pPr marL="914400" lvl="1" indent="-514350">
              <a:spcBef>
                <a:spcPts val="1200"/>
              </a:spcBef>
            </a:pPr>
            <a:r>
              <a:rPr lang="de-AT" sz="2000" dirty="0"/>
              <a:t>Verkauf schwierig, Gebühren für private Nutzer! ….</a:t>
            </a:r>
          </a:p>
          <a:p>
            <a:pPr marL="914400" lvl="1" indent="-514350">
              <a:spcBef>
                <a:spcPts val="1200"/>
              </a:spcBef>
            </a:pPr>
            <a:r>
              <a:rPr lang="de-AT" sz="2000" dirty="0"/>
              <a:t>Falls zutreffend: Liste verbleibender Analog-Funkgeräte in </a:t>
            </a:r>
            <a:r>
              <a:rPr lang="de-AT" sz="2000" dirty="0" err="1"/>
              <a:t>syBOS</a:t>
            </a:r>
            <a:r>
              <a:rPr lang="de-AT" sz="2000" dirty="0"/>
              <a:t> führen!</a:t>
            </a:r>
          </a:p>
          <a:p>
            <a:pPr marL="0" indent="0">
              <a:spcBef>
                <a:spcPts val="1200"/>
              </a:spcBef>
              <a:buNone/>
            </a:pPr>
            <a:endParaRPr lang="de-AT" sz="2400" dirty="0"/>
          </a:p>
        </p:txBody>
      </p:sp>
    </p:spTree>
    <p:extLst>
      <p:ext uri="{BB962C8B-B14F-4D97-AF65-F5344CB8AC3E}">
        <p14:creationId xmlns:p14="http://schemas.microsoft.com/office/powerpoint/2010/main" val="188268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AABFA-9F1D-4556-A498-561D0E1AFEFA}"/>
              </a:ext>
            </a:extLst>
          </p:cNvPr>
          <p:cNvSpPr>
            <a:spLocks noGrp="1"/>
          </p:cNvSpPr>
          <p:nvPr>
            <p:ph type="title"/>
          </p:nvPr>
        </p:nvSpPr>
        <p:spPr>
          <a:xfrm>
            <a:off x="1565919" y="0"/>
            <a:ext cx="9998901" cy="634082"/>
          </a:xfrm>
        </p:spPr>
        <p:txBody>
          <a:bodyPr/>
          <a:lstStyle/>
          <a:p>
            <a:r>
              <a:rPr lang="de-AT" dirty="0"/>
              <a:t>Zeitplan </a:t>
            </a:r>
          </a:p>
        </p:txBody>
      </p:sp>
      <p:pic>
        <p:nvPicPr>
          <p:cNvPr id="3" name="Grafik 2">
            <a:extLst>
              <a:ext uri="{FF2B5EF4-FFF2-40B4-BE49-F238E27FC236}">
                <a16:creationId xmlns:a16="http://schemas.microsoft.com/office/drawing/2014/main" id="{B5CE4E16-A0BD-462A-A96D-03946D772016}"/>
              </a:ext>
            </a:extLst>
          </p:cNvPr>
          <p:cNvPicPr>
            <a:picLocks noChangeAspect="1"/>
          </p:cNvPicPr>
          <p:nvPr/>
        </p:nvPicPr>
        <p:blipFill>
          <a:blip r:embed="rId2"/>
          <a:stretch>
            <a:fillRect/>
          </a:stretch>
        </p:blipFill>
        <p:spPr>
          <a:xfrm>
            <a:off x="1055440" y="634082"/>
            <a:ext cx="10834147" cy="5171182"/>
          </a:xfrm>
          <a:prstGeom prst="rect">
            <a:avLst/>
          </a:prstGeom>
        </p:spPr>
      </p:pic>
      <p:sp>
        <p:nvSpPr>
          <p:cNvPr id="5" name="Inhaltsplatzhalter 2">
            <a:extLst>
              <a:ext uri="{FF2B5EF4-FFF2-40B4-BE49-F238E27FC236}">
                <a16:creationId xmlns:a16="http://schemas.microsoft.com/office/drawing/2014/main" id="{1453E092-ECD1-415C-A603-3EF736010A17}"/>
              </a:ext>
            </a:extLst>
          </p:cNvPr>
          <p:cNvSpPr>
            <a:spLocks noGrp="1"/>
          </p:cNvSpPr>
          <p:nvPr>
            <p:ph idx="1"/>
          </p:nvPr>
        </p:nvSpPr>
        <p:spPr>
          <a:xfrm>
            <a:off x="1055440" y="5805264"/>
            <a:ext cx="8582744" cy="205483"/>
          </a:xfrm>
        </p:spPr>
        <p:txBody>
          <a:bodyPr>
            <a:noAutofit/>
          </a:bodyPr>
          <a:lstStyle/>
          <a:p>
            <a:pPr marL="0" indent="0">
              <a:spcBef>
                <a:spcPts val="1200"/>
              </a:spcBef>
              <a:buNone/>
            </a:pPr>
            <a:r>
              <a:rPr lang="de-AT" sz="1500" b="1" dirty="0"/>
              <a:t>Grün = Termine für Feuerwehren</a:t>
            </a:r>
          </a:p>
          <a:p>
            <a:pPr marL="0" indent="0">
              <a:spcBef>
                <a:spcPts val="1200"/>
              </a:spcBef>
              <a:buNone/>
            </a:pPr>
            <a:r>
              <a:rPr lang="de-AT" sz="1500" b="1" dirty="0">
                <a:solidFill>
                  <a:srgbClr val="FF0000"/>
                </a:solidFill>
              </a:rPr>
              <a:t>Alle Termine sind vorbehaltlich </a:t>
            </a:r>
            <a:r>
              <a:rPr lang="de-AT" sz="1500" b="1" dirty="0"/>
              <a:t>und können sich jederzeit aufgrund von Lieferschwierigkeiten mit Lieferanten, einer sich ändernden Covid-19 Lage, usw.  ändern</a:t>
            </a:r>
          </a:p>
        </p:txBody>
      </p:sp>
    </p:spTree>
    <p:extLst>
      <p:ext uri="{BB962C8B-B14F-4D97-AF65-F5344CB8AC3E}">
        <p14:creationId xmlns:p14="http://schemas.microsoft.com/office/powerpoint/2010/main" val="135218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8616280" y="269061"/>
            <a:ext cx="2952328" cy="5632311"/>
          </a:xfrm>
          <a:prstGeom prst="rect">
            <a:avLst/>
          </a:prstGeom>
          <a:noFill/>
        </p:spPr>
        <p:txBody>
          <a:bodyPr wrap="square" rtlCol="0">
            <a:spAutoFit/>
          </a:bodyPr>
          <a:lstStyle/>
          <a:p>
            <a:pPr algn="ctr"/>
            <a:r>
              <a:rPr lang="de-DE" sz="3600" b="1" dirty="0">
                <a:solidFill>
                  <a:srgbClr val="CF4128"/>
                </a:solidFill>
                <a:latin typeface="Arial" pitchFamily="34" charset="0"/>
                <a:ea typeface="+mj-ea"/>
                <a:cs typeface="Arial" pitchFamily="34" charset="0"/>
              </a:rPr>
              <a:t>Netzausbau-plan</a:t>
            </a:r>
            <a:r>
              <a:rPr lang="de-DE" sz="3600" dirty="0">
                <a:latin typeface="Arial" panose="020B0604020202020204" pitchFamily="34" charset="0"/>
                <a:cs typeface="Arial" panose="020B0604020202020204" pitchFamily="34" charset="0"/>
              </a:rPr>
              <a:t> </a:t>
            </a:r>
          </a:p>
          <a:p>
            <a:pPr algn="ctr"/>
            <a:endParaRPr lang="de-DE" sz="3600" dirty="0">
              <a:latin typeface="Arial" panose="020B0604020202020204" pitchFamily="34" charset="0"/>
              <a:cs typeface="Arial" panose="020B0604020202020204" pitchFamily="34" charset="0"/>
            </a:endParaRPr>
          </a:p>
          <a:p>
            <a:pPr algn="ctr"/>
            <a:r>
              <a:rPr lang="de-DE" sz="2800" dirty="0">
                <a:latin typeface="Arial" panose="020B0604020202020204" pitchFamily="34" charset="0"/>
                <a:cs typeface="Arial" panose="020B0604020202020204" pitchFamily="34" charset="0"/>
              </a:rPr>
              <a:t>Ab diesem Zeitpunkt steht das Netz zur Verfügung, mit ersten Schulungsmaß-nahmen kann begonnen werden.</a:t>
            </a:r>
          </a:p>
        </p:txBody>
      </p:sp>
      <p:graphicFrame>
        <p:nvGraphicFramePr>
          <p:cNvPr id="5" name="Inhaltsplatzhalter 4">
            <a:extLst>
              <a:ext uri="{FF2B5EF4-FFF2-40B4-BE49-F238E27FC236}">
                <a16:creationId xmlns:a16="http://schemas.microsoft.com/office/drawing/2014/main" id="{E7368573-3CE6-4EA9-8D81-C63E426C8CDF}"/>
              </a:ext>
            </a:extLst>
          </p:cNvPr>
          <p:cNvGraphicFramePr>
            <a:graphicFrameLocks noGrp="1"/>
          </p:cNvGraphicFramePr>
          <p:nvPr>
            <p:ph idx="1"/>
            <p:extLst>
              <p:ext uri="{D42A27DB-BD31-4B8C-83A1-F6EECF244321}">
                <p14:modId xmlns:p14="http://schemas.microsoft.com/office/powerpoint/2010/main" val="352936853"/>
              </p:ext>
            </p:extLst>
          </p:nvPr>
        </p:nvGraphicFramePr>
        <p:xfrm>
          <a:off x="1631504" y="476672"/>
          <a:ext cx="6696743" cy="5637263"/>
        </p:xfrm>
        <a:graphic>
          <a:graphicData uri="http://schemas.openxmlformats.org/drawingml/2006/table">
            <a:tbl>
              <a:tblPr/>
              <a:tblGrid>
                <a:gridCol w="849344">
                  <a:extLst>
                    <a:ext uri="{9D8B030D-6E8A-4147-A177-3AD203B41FA5}">
                      <a16:colId xmlns:a16="http://schemas.microsoft.com/office/drawing/2014/main" val="2134283256"/>
                    </a:ext>
                  </a:extLst>
                </a:gridCol>
                <a:gridCol w="2352026">
                  <a:extLst>
                    <a:ext uri="{9D8B030D-6E8A-4147-A177-3AD203B41FA5}">
                      <a16:colId xmlns:a16="http://schemas.microsoft.com/office/drawing/2014/main" val="4216725512"/>
                    </a:ext>
                  </a:extLst>
                </a:gridCol>
                <a:gridCol w="1306681">
                  <a:extLst>
                    <a:ext uri="{9D8B030D-6E8A-4147-A177-3AD203B41FA5}">
                      <a16:colId xmlns:a16="http://schemas.microsoft.com/office/drawing/2014/main" val="4187097391"/>
                    </a:ext>
                  </a:extLst>
                </a:gridCol>
                <a:gridCol w="2188692">
                  <a:extLst>
                    <a:ext uri="{9D8B030D-6E8A-4147-A177-3AD203B41FA5}">
                      <a16:colId xmlns:a16="http://schemas.microsoft.com/office/drawing/2014/main" val="1898394634"/>
                    </a:ext>
                  </a:extLst>
                </a:gridCol>
              </a:tblGrid>
              <a:tr h="1346940">
                <a:tc>
                  <a:txBody>
                    <a:bodyPr/>
                    <a:lstStyle/>
                    <a:p>
                      <a:pPr algn="ctr" fontAlgn="ctr"/>
                      <a:r>
                        <a:rPr lang="de-AT" sz="1000" b="1" i="0" u="none" strike="noStrike" dirty="0">
                          <a:solidFill>
                            <a:srgbClr val="000000"/>
                          </a:solidFill>
                          <a:effectLst/>
                          <a:latin typeface="Calibri" panose="020F0502020204030204" pitchFamily="34" charset="0"/>
                        </a:rPr>
                        <a:t>Bezirk</a:t>
                      </a:r>
                    </a:p>
                  </a:txBody>
                  <a:tcPr marL="6395" marR="6395" marT="63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000" b="1" i="0" u="none" strike="noStrike" dirty="0">
                          <a:solidFill>
                            <a:srgbClr val="000000"/>
                          </a:solidFill>
                          <a:effectLst/>
                          <a:latin typeface="Calibri" panose="020F0502020204030204" pitchFamily="34" charset="0"/>
                        </a:rPr>
                        <a:t>geplante</a:t>
                      </a:r>
                      <a:br>
                        <a:rPr lang="de-AT" sz="1000" b="1" i="0" u="none" strike="noStrike" dirty="0">
                          <a:solidFill>
                            <a:srgbClr val="000000"/>
                          </a:solidFill>
                          <a:effectLst/>
                          <a:latin typeface="Calibri" panose="020F0502020204030204" pitchFamily="34" charset="0"/>
                        </a:rPr>
                      </a:br>
                      <a:r>
                        <a:rPr lang="de-AT" sz="1000" b="1" i="0" u="none" strike="noStrike" dirty="0">
                          <a:solidFill>
                            <a:srgbClr val="000000"/>
                          </a:solidFill>
                          <a:effectLst/>
                          <a:latin typeface="Calibri" panose="020F0502020204030204" pitchFamily="34" charset="0"/>
                        </a:rPr>
                        <a:t> </a:t>
                      </a:r>
                      <a:r>
                        <a:rPr lang="de-AT" sz="1000" b="1" i="0" u="none" strike="noStrike" dirty="0" err="1">
                          <a:solidFill>
                            <a:srgbClr val="000000"/>
                          </a:solidFill>
                          <a:effectLst/>
                          <a:latin typeface="Calibri" panose="020F0502020204030204" pitchFamily="34" charset="0"/>
                        </a:rPr>
                        <a:t>Inbetrieb</a:t>
                      </a:r>
                      <a:r>
                        <a:rPr lang="de-AT" sz="1000" b="1" i="0" u="none" strike="noStrike" dirty="0">
                          <a:solidFill>
                            <a:srgbClr val="000000"/>
                          </a:solidFill>
                          <a:effectLst/>
                          <a:latin typeface="Calibri" panose="020F0502020204030204" pitchFamily="34" charset="0"/>
                        </a:rPr>
                        <a:t>-</a:t>
                      </a:r>
                      <a:br>
                        <a:rPr lang="de-AT" sz="1000" b="1" i="0" u="none" strike="noStrike" dirty="0">
                          <a:solidFill>
                            <a:srgbClr val="000000"/>
                          </a:solidFill>
                          <a:effectLst/>
                          <a:latin typeface="Calibri" panose="020F0502020204030204" pitchFamily="34" charset="0"/>
                        </a:rPr>
                      </a:br>
                      <a:r>
                        <a:rPr lang="de-AT" sz="1000" b="1" i="0" u="none" strike="noStrike" dirty="0" err="1">
                          <a:solidFill>
                            <a:srgbClr val="000000"/>
                          </a:solidFill>
                          <a:effectLst/>
                          <a:latin typeface="Calibri" panose="020F0502020204030204" pitchFamily="34" charset="0"/>
                        </a:rPr>
                        <a:t>nahme</a:t>
                      </a:r>
                      <a:br>
                        <a:rPr lang="de-AT" sz="1000" b="1" i="0" u="none" strike="noStrike" dirty="0">
                          <a:solidFill>
                            <a:srgbClr val="000000"/>
                          </a:solidFill>
                          <a:effectLst/>
                          <a:latin typeface="Calibri" panose="020F0502020204030204" pitchFamily="34" charset="0"/>
                        </a:rPr>
                      </a:br>
                      <a:r>
                        <a:rPr lang="de-AT" sz="1000" b="1" i="0" u="none" strike="noStrike" dirty="0">
                          <a:solidFill>
                            <a:srgbClr val="000000"/>
                          </a:solidFill>
                          <a:effectLst/>
                          <a:latin typeface="Calibri" panose="020F0502020204030204" pitchFamily="34" charset="0"/>
                        </a:rPr>
                        <a:t> Funknetz</a:t>
                      </a:r>
                    </a:p>
                  </a:txBody>
                  <a:tcPr marL="6395" marR="6395" marT="63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000" b="1" i="0" u="none" strike="noStrike">
                          <a:solidFill>
                            <a:srgbClr val="000000"/>
                          </a:solidFill>
                          <a:effectLst/>
                          <a:latin typeface="Calibri" panose="020F0502020204030204" pitchFamily="34" charset="0"/>
                        </a:rPr>
                        <a:t>Funknetz in</a:t>
                      </a:r>
                      <a:br>
                        <a:rPr lang="de-AT" sz="1000" b="1" i="0" u="none" strike="noStrike">
                          <a:solidFill>
                            <a:srgbClr val="000000"/>
                          </a:solidFill>
                          <a:effectLst/>
                          <a:latin typeface="Calibri" panose="020F0502020204030204" pitchFamily="34" charset="0"/>
                        </a:rPr>
                      </a:br>
                      <a:r>
                        <a:rPr lang="de-AT" sz="1000" b="1" i="0" u="none" strike="noStrike">
                          <a:solidFill>
                            <a:srgbClr val="000000"/>
                          </a:solidFill>
                          <a:effectLst/>
                          <a:latin typeface="Calibri" panose="020F0502020204030204" pitchFamily="34" charset="0"/>
                        </a:rPr>
                        <a:t> Betrieb</a:t>
                      </a:r>
                    </a:p>
                  </a:txBody>
                  <a:tcPr marL="6395" marR="6395" marT="63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000" b="1" i="0" u="none" strike="noStrike">
                          <a:solidFill>
                            <a:srgbClr val="000000"/>
                          </a:solidFill>
                          <a:effectLst/>
                          <a:latin typeface="Calibri" panose="020F0502020204030204" pitchFamily="34" charset="0"/>
                        </a:rPr>
                        <a:t>Experten</a:t>
                      </a:r>
                      <a:br>
                        <a:rPr lang="de-AT" sz="1000" b="1" i="0" u="none" strike="noStrike">
                          <a:solidFill>
                            <a:srgbClr val="000000"/>
                          </a:solidFill>
                          <a:effectLst/>
                          <a:latin typeface="Calibri" panose="020F0502020204030204" pitchFamily="34" charset="0"/>
                        </a:rPr>
                      </a:br>
                      <a:r>
                        <a:rPr lang="de-AT" sz="1000" b="1" i="0" u="none" strike="noStrike">
                          <a:solidFill>
                            <a:srgbClr val="000000"/>
                          </a:solidFill>
                          <a:effectLst/>
                          <a:latin typeface="Calibri" panose="020F0502020204030204" pitchFamily="34" charset="0"/>
                        </a:rPr>
                        <a:t>schulung</a:t>
                      </a:r>
                    </a:p>
                  </a:txBody>
                  <a:tcPr marL="6395" marR="6395" marT="63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923745"/>
                  </a:ext>
                </a:extLst>
              </a:tr>
              <a:tr h="235431">
                <a:tc>
                  <a:txBody>
                    <a:bodyPr/>
                    <a:lstStyle/>
                    <a:p>
                      <a:pPr algn="ctr" fontAlgn="ctr"/>
                      <a:r>
                        <a:rPr lang="de-AT" sz="1400" b="1" i="0" u="none" strike="noStrike" dirty="0">
                          <a:solidFill>
                            <a:srgbClr val="000000"/>
                          </a:solidFill>
                          <a:effectLst/>
                          <a:latin typeface="Calibri" panose="020F0502020204030204" pitchFamily="34" charset="0"/>
                        </a:rPr>
                        <a:t>LL</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07.02.2018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a:solidFill>
                            <a:srgbClr val="000000"/>
                          </a:solidFill>
                          <a:effectLst/>
                          <a:latin typeface="Calibri" panose="020F0502020204030204" pitchFamily="34" charset="0"/>
                        </a:rPr>
                        <a:t>09.10.2018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5646046"/>
                  </a:ext>
                </a:extLst>
              </a:tr>
              <a:tr h="289836">
                <a:tc>
                  <a:txBody>
                    <a:bodyPr/>
                    <a:lstStyle/>
                    <a:p>
                      <a:pPr algn="ctr" fontAlgn="ctr"/>
                      <a:r>
                        <a:rPr lang="de-AT" sz="1400" b="1" i="0" u="none" strike="noStrike" dirty="0">
                          <a:solidFill>
                            <a:srgbClr val="000000"/>
                          </a:solidFill>
                          <a:effectLst/>
                          <a:latin typeface="Calibri" panose="020F0502020204030204" pitchFamily="34" charset="0"/>
                        </a:rPr>
                        <a:t>L</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07.02.2018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dirty="0">
                          <a:solidFill>
                            <a:srgbClr val="000000"/>
                          </a:solidFill>
                          <a:effectLst/>
                          <a:latin typeface="Calibri" panose="020F0502020204030204" pitchFamily="34" charset="0"/>
                        </a:rPr>
                        <a:t>09.10.2018 interne Schulung</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02508566"/>
                  </a:ext>
                </a:extLst>
              </a:tr>
              <a:tr h="235431">
                <a:tc>
                  <a:txBody>
                    <a:bodyPr/>
                    <a:lstStyle/>
                    <a:p>
                      <a:pPr algn="ctr" fontAlgn="ctr"/>
                      <a:r>
                        <a:rPr lang="de-AT" sz="1400" b="1" i="0" u="none" strike="noStrike">
                          <a:solidFill>
                            <a:srgbClr val="000000"/>
                          </a:solidFill>
                          <a:effectLst/>
                          <a:latin typeface="Calibri" panose="020F0502020204030204" pitchFamily="34" charset="0"/>
                        </a:rPr>
                        <a:t>PE</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06.08.2018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a:solidFill>
                            <a:srgbClr val="000000"/>
                          </a:solidFill>
                          <a:effectLst/>
                          <a:latin typeface="Calibri" panose="020F0502020204030204" pitchFamily="34" charset="0"/>
                        </a:rPr>
                        <a:t>24.10.2018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7978246"/>
                  </a:ext>
                </a:extLst>
              </a:tr>
              <a:tr h="235431">
                <a:tc>
                  <a:txBody>
                    <a:bodyPr/>
                    <a:lstStyle/>
                    <a:p>
                      <a:pPr algn="ctr" fontAlgn="ctr"/>
                      <a:r>
                        <a:rPr lang="de-AT" sz="1400" b="1" i="0" u="none" strike="noStrike">
                          <a:solidFill>
                            <a:srgbClr val="000000"/>
                          </a:solidFill>
                          <a:effectLst/>
                          <a:latin typeface="Calibri" panose="020F0502020204030204" pitchFamily="34" charset="0"/>
                        </a:rPr>
                        <a:t>SR</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15.10.2018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dirty="0">
                          <a:solidFill>
                            <a:srgbClr val="000000"/>
                          </a:solidFill>
                          <a:effectLst/>
                          <a:latin typeface="Calibri" panose="020F0502020204030204" pitchFamily="34" charset="0"/>
                        </a:rPr>
                        <a:t>20.11.2018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76721032"/>
                  </a:ext>
                </a:extLst>
              </a:tr>
              <a:tr h="235431">
                <a:tc>
                  <a:txBody>
                    <a:bodyPr/>
                    <a:lstStyle/>
                    <a:p>
                      <a:pPr algn="ctr" fontAlgn="ctr"/>
                      <a:r>
                        <a:rPr lang="de-AT" sz="1400" b="1" i="0" u="none" strike="noStrike">
                          <a:solidFill>
                            <a:srgbClr val="000000"/>
                          </a:solidFill>
                          <a:effectLst/>
                          <a:latin typeface="Calibri" panose="020F0502020204030204" pitchFamily="34" charset="0"/>
                        </a:rPr>
                        <a:t>SE</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15.10.2018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a:solidFill>
                            <a:srgbClr val="000000"/>
                          </a:solidFill>
                          <a:effectLst/>
                          <a:latin typeface="Calibri" panose="020F0502020204030204" pitchFamily="34" charset="0"/>
                        </a:rPr>
                        <a:t>20.11.2018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21500037"/>
                  </a:ext>
                </a:extLst>
              </a:tr>
              <a:tr h="235431">
                <a:tc>
                  <a:txBody>
                    <a:bodyPr/>
                    <a:lstStyle/>
                    <a:p>
                      <a:pPr algn="ctr" fontAlgn="ctr"/>
                      <a:r>
                        <a:rPr lang="de-AT" sz="1400" b="1" i="0" u="none" strike="noStrike">
                          <a:solidFill>
                            <a:srgbClr val="000000"/>
                          </a:solidFill>
                          <a:effectLst/>
                          <a:latin typeface="Calibri" panose="020F0502020204030204" pitchFamily="34" charset="0"/>
                        </a:rPr>
                        <a:t>FR</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06.03.2019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a:solidFill>
                            <a:srgbClr val="000000"/>
                          </a:solidFill>
                          <a:effectLst/>
                          <a:latin typeface="Calibri" panose="020F0502020204030204" pitchFamily="34" charset="0"/>
                        </a:rPr>
                        <a:t>18.03.2019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64591284"/>
                  </a:ext>
                </a:extLst>
              </a:tr>
              <a:tr h="235431">
                <a:tc>
                  <a:txBody>
                    <a:bodyPr/>
                    <a:lstStyle/>
                    <a:p>
                      <a:pPr algn="ctr" fontAlgn="ctr"/>
                      <a:r>
                        <a:rPr lang="de-AT" sz="1400" b="1" i="0" u="none" strike="noStrike">
                          <a:solidFill>
                            <a:srgbClr val="000000"/>
                          </a:solidFill>
                          <a:effectLst/>
                          <a:latin typeface="Calibri" panose="020F0502020204030204" pitchFamily="34" charset="0"/>
                        </a:rPr>
                        <a:t>UU</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24.05.2019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a:solidFill>
                            <a:srgbClr val="000000"/>
                          </a:solidFill>
                          <a:effectLst/>
                          <a:latin typeface="Calibri" panose="020F0502020204030204" pitchFamily="34" charset="0"/>
                        </a:rPr>
                        <a:t>26.03.2018</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86494065"/>
                  </a:ext>
                </a:extLst>
              </a:tr>
              <a:tr h="235431">
                <a:tc>
                  <a:txBody>
                    <a:bodyPr/>
                    <a:lstStyle/>
                    <a:p>
                      <a:pPr algn="ctr" fontAlgn="ctr"/>
                      <a:r>
                        <a:rPr lang="de-AT" sz="1400" b="1" i="0" u="none" strike="noStrike">
                          <a:solidFill>
                            <a:srgbClr val="000000"/>
                          </a:solidFill>
                          <a:effectLst/>
                          <a:latin typeface="Calibri" panose="020F0502020204030204" pitchFamily="34" charset="0"/>
                        </a:rPr>
                        <a:t>EF</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31.10.2019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dirty="0">
                          <a:solidFill>
                            <a:srgbClr val="000000"/>
                          </a:solidFill>
                          <a:effectLst/>
                          <a:latin typeface="Calibri" panose="020F0502020204030204" pitchFamily="34" charset="0"/>
                        </a:rPr>
                        <a:t>04.12. und 10.12.2019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40050628"/>
                  </a:ext>
                </a:extLst>
              </a:tr>
              <a:tr h="249267">
                <a:tc>
                  <a:txBody>
                    <a:bodyPr/>
                    <a:lstStyle/>
                    <a:p>
                      <a:pPr algn="ctr" fontAlgn="ctr"/>
                      <a:r>
                        <a:rPr lang="de-AT" sz="1400" b="1" i="0" u="none" strike="noStrike" dirty="0">
                          <a:solidFill>
                            <a:srgbClr val="000000"/>
                          </a:solidFill>
                          <a:effectLst/>
                          <a:latin typeface="Calibri" panose="020F0502020204030204" pitchFamily="34" charset="0"/>
                        </a:rPr>
                        <a:t>KI</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30.11.2019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1" i="0" u="none" strike="noStrike" dirty="0">
                          <a:solidFill>
                            <a:srgbClr val="000000"/>
                          </a:solidFill>
                          <a:effectLst/>
                          <a:latin typeface="Calibri" panose="020F0502020204030204" pitchFamily="34" charset="0"/>
                        </a:rPr>
                        <a:t>03.12.2019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91412596"/>
                  </a:ext>
                </a:extLst>
              </a:tr>
              <a:tr h="210356">
                <a:tc>
                  <a:txBody>
                    <a:bodyPr/>
                    <a:lstStyle/>
                    <a:p>
                      <a:pPr algn="ctr" fontAlgn="ctr"/>
                      <a:r>
                        <a:rPr lang="de-AT" sz="1400" b="1" i="0" u="none" strike="noStrike">
                          <a:solidFill>
                            <a:srgbClr val="000000"/>
                          </a:solidFill>
                          <a:effectLst/>
                          <a:latin typeface="Calibri" panose="020F0502020204030204" pitchFamily="34" charset="0"/>
                        </a:rPr>
                        <a:t>WE</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30.11.2019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050" b="1" i="0" u="none" strike="noStrike" dirty="0">
                          <a:solidFill>
                            <a:srgbClr val="000000"/>
                          </a:solidFill>
                          <a:effectLst/>
                          <a:latin typeface="Calibri" panose="020F0502020204030204" pitchFamily="34" charset="0"/>
                        </a:rPr>
                        <a:t>04.12. und 10.12.2019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02982809"/>
                  </a:ext>
                </a:extLst>
              </a:tr>
              <a:tr h="235431">
                <a:tc>
                  <a:txBody>
                    <a:bodyPr/>
                    <a:lstStyle/>
                    <a:p>
                      <a:pPr algn="ctr" fontAlgn="ctr"/>
                      <a:r>
                        <a:rPr lang="de-AT" sz="1400" b="1" i="0" u="none" strike="noStrike" dirty="0">
                          <a:solidFill>
                            <a:srgbClr val="000000"/>
                          </a:solidFill>
                          <a:effectLst/>
                          <a:latin typeface="Calibri" panose="020F0502020204030204" pitchFamily="34" charset="0"/>
                        </a:rPr>
                        <a:t>WL</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400" b="1" i="0" u="none" strike="noStrike" dirty="0">
                          <a:solidFill>
                            <a:srgbClr val="000000"/>
                          </a:solidFill>
                          <a:effectLst/>
                          <a:latin typeface="Calibri" panose="020F0502020204030204" pitchFamily="34" charset="0"/>
                        </a:rPr>
                        <a:t>30.11.2019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AT" sz="1100" b="0" i="0" u="none" strike="noStrike" dirty="0">
                          <a:solidFill>
                            <a:srgbClr val="000000"/>
                          </a:solidFill>
                          <a:effectLst/>
                          <a:latin typeface="Marlett" pitchFamily="2" charset="2"/>
                        </a:rPr>
                        <a:t>a</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AT" sz="1100" b="1" i="0" u="none" strike="noStrike" dirty="0">
                          <a:solidFill>
                            <a:srgbClr val="000000"/>
                          </a:solidFill>
                          <a:effectLst/>
                          <a:latin typeface="Calibri" panose="020F0502020204030204" pitchFamily="34" charset="0"/>
                        </a:rPr>
                        <a:t> 04.12. und 10.12.2019</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7470242"/>
                  </a:ext>
                </a:extLst>
              </a:tr>
              <a:tr h="235431">
                <a:tc>
                  <a:txBody>
                    <a:bodyPr/>
                    <a:lstStyle/>
                    <a:p>
                      <a:pPr marL="0" algn="ctr"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GM</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31.03.2020</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 </a:t>
                      </a:r>
                      <a:r>
                        <a:rPr lang="de-AT" sz="1400" b="0" i="0" u="none" strike="noStrike" dirty="0">
                          <a:solidFill>
                            <a:srgbClr val="000000"/>
                          </a:solidFill>
                          <a:effectLst/>
                          <a:latin typeface="Marlett" pitchFamily="2" charset="2"/>
                        </a:rPr>
                        <a:t>a</a:t>
                      </a:r>
                      <a:endParaRPr lang="de-AT" sz="1400" b="1" i="0" u="none" strike="noStrike" kern="1200" dirty="0">
                        <a:solidFill>
                          <a:srgbClr val="000000"/>
                        </a:solidFill>
                        <a:effectLst/>
                        <a:latin typeface="Calibri" panose="020F0502020204030204" pitchFamily="34" charset="0"/>
                        <a:ea typeface="+mn-ea"/>
                        <a:cs typeface="+mn-cs"/>
                      </a:endParaRP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de-AT" sz="1100" b="1" i="0" u="none" strike="noStrike" kern="1200" dirty="0">
                          <a:solidFill>
                            <a:srgbClr val="000000"/>
                          </a:solidFill>
                          <a:effectLst/>
                          <a:latin typeface="Calibri" panose="020F0502020204030204" pitchFamily="34" charset="0"/>
                          <a:ea typeface="+mn-ea"/>
                          <a:cs typeface="+mn-cs"/>
                        </a:rPr>
                        <a:t>16.07.2020 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95826981"/>
                  </a:ext>
                </a:extLst>
              </a:tr>
              <a:tr h="235431">
                <a:tc>
                  <a:txBody>
                    <a:bodyPr/>
                    <a:lstStyle/>
                    <a:p>
                      <a:pPr marL="0" algn="ctr"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GR</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de-AT" sz="1400" b="1" i="0" u="none" strike="noStrike" kern="1200" dirty="0">
                          <a:solidFill>
                            <a:srgbClr val="000000"/>
                          </a:solidFill>
                          <a:effectLst/>
                          <a:latin typeface="Calibri" panose="020F0502020204030204" pitchFamily="34" charset="0"/>
                          <a:ea typeface="+mn-ea"/>
                          <a:cs typeface="+mn-cs"/>
                        </a:rPr>
                        <a:t>18.06.2020</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AT" sz="1400" b="1" i="0" u="none" strike="noStrike" kern="1200" dirty="0">
                          <a:solidFill>
                            <a:srgbClr val="000000"/>
                          </a:solidFill>
                          <a:effectLst/>
                          <a:latin typeface="Calibri" panose="020F0502020204030204" pitchFamily="34" charset="0"/>
                          <a:ea typeface="+mn-ea"/>
                          <a:cs typeface="+mn-cs"/>
                        </a:rPr>
                        <a:t>  </a:t>
                      </a:r>
                      <a:r>
                        <a:rPr lang="de-AT" sz="1400" b="0" i="0" u="none" strike="noStrike" dirty="0">
                          <a:solidFill>
                            <a:srgbClr val="000000"/>
                          </a:solidFill>
                          <a:effectLst/>
                          <a:latin typeface="Marlett" pitchFamily="2" charset="2"/>
                        </a:rPr>
                        <a:t>a</a:t>
                      </a:r>
                      <a:endParaRPr lang="de-AT" sz="1400" b="1" i="0" u="none" strike="noStrike" kern="1200" dirty="0">
                        <a:solidFill>
                          <a:srgbClr val="000000"/>
                        </a:solidFill>
                        <a:effectLst/>
                        <a:latin typeface="Calibri" panose="020F0502020204030204" pitchFamily="34" charset="0"/>
                        <a:ea typeface="+mn-ea"/>
                        <a:cs typeface="+mn-cs"/>
                      </a:endParaRP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de-AT" sz="1100" b="1" i="0" u="none" strike="noStrike" kern="1200" dirty="0">
                          <a:solidFill>
                            <a:srgbClr val="000000"/>
                          </a:solidFill>
                          <a:effectLst/>
                          <a:latin typeface="Calibri" panose="020F0502020204030204" pitchFamily="34" charset="0"/>
                          <a:ea typeface="+mn-ea"/>
                          <a:cs typeface="+mn-cs"/>
                        </a:rPr>
                        <a:t>Juli 2020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07204259"/>
                  </a:ext>
                </a:extLst>
              </a:tr>
              <a:tr h="235431">
                <a:tc>
                  <a:txBody>
                    <a:bodyPr/>
                    <a:lstStyle/>
                    <a:p>
                      <a:pPr algn="ctr" fontAlgn="ctr"/>
                      <a:r>
                        <a:rPr lang="de-AT" sz="1400" b="1" i="0" u="none" strike="noStrike">
                          <a:solidFill>
                            <a:srgbClr val="000000"/>
                          </a:solidFill>
                          <a:effectLst/>
                          <a:latin typeface="Calibri" panose="020F0502020204030204" pitchFamily="34" charset="0"/>
                        </a:rPr>
                        <a:t>RO</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400" b="1" i="0" u="none" strike="noStrike" dirty="0">
                          <a:solidFill>
                            <a:srgbClr val="000000"/>
                          </a:solidFill>
                          <a:effectLst/>
                          <a:latin typeface="Calibri" panose="020F0502020204030204" pitchFamily="34" charset="0"/>
                        </a:rPr>
                        <a:t>20.08.2020</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effectLst/>
                          <a:latin typeface="Marlett" pitchFamily="2" charset="2"/>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effectLst/>
                          <a:latin typeface="Calibri" panose="020F0502020204030204" pitchFamily="34" charset="0"/>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023323"/>
                  </a:ext>
                </a:extLst>
              </a:tr>
              <a:tr h="235431">
                <a:tc>
                  <a:txBody>
                    <a:bodyPr/>
                    <a:lstStyle/>
                    <a:p>
                      <a:pPr algn="ctr" fontAlgn="ctr"/>
                      <a:r>
                        <a:rPr lang="de-AT" sz="1400" b="1" i="0" u="none" strike="noStrike" dirty="0">
                          <a:solidFill>
                            <a:srgbClr val="000000"/>
                          </a:solidFill>
                          <a:effectLst/>
                          <a:latin typeface="Calibri" panose="020F0502020204030204" pitchFamily="34" charset="0"/>
                        </a:rPr>
                        <a:t>VB</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400" b="1" i="0" u="none" strike="noStrike" dirty="0">
                          <a:solidFill>
                            <a:srgbClr val="000000"/>
                          </a:solidFill>
                          <a:effectLst/>
                          <a:latin typeface="Calibri" panose="020F0502020204030204" pitchFamily="34" charset="0"/>
                        </a:rPr>
                        <a:t>30.09.2020</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effectLst/>
                          <a:latin typeface="Marlett" pitchFamily="2" charset="2"/>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dirty="0">
                          <a:solidFill>
                            <a:srgbClr val="000000"/>
                          </a:solidFill>
                          <a:effectLst/>
                          <a:latin typeface="Calibri" panose="020F0502020204030204" pitchFamily="34" charset="0"/>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043299"/>
                  </a:ext>
                </a:extLst>
              </a:tr>
              <a:tr h="235431">
                <a:tc>
                  <a:txBody>
                    <a:bodyPr/>
                    <a:lstStyle/>
                    <a:p>
                      <a:pPr algn="ctr" fontAlgn="ctr"/>
                      <a:r>
                        <a:rPr lang="de-AT" sz="1400" b="1" i="0" u="none" strike="noStrike" dirty="0">
                          <a:solidFill>
                            <a:srgbClr val="000000"/>
                          </a:solidFill>
                          <a:effectLst/>
                          <a:latin typeface="Calibri" panose="020F0502020204030204" pitchFamily="34" charset="0"/>
                        </a:rPr>
                        <a:t>BR</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400" b="1" i="0" u="none" strike="noStrike" dirty="0">
                          <a:solidFill>
                            <a:srgbClr val="000000"/>
                          </a:solidFill>
                          <a:effectLst/>
                          <a:latin typeface="Calibri" panose="020F0502020204030204" pitchFamily="34" charset="0"/>
                        </a:rPr>
                        <a:t>31.10.2020</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effectLst/>
                          <a:latin typeface="Marlett" pitchFamily="2" charset="2"/>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dirty="0">
                          <a:solidFill>
                            <a:srgbClr val="000000"/>
                          </a:solidFill>
                          <a:effectLst/>
                          <a:latin typeface="Calibri" panose="020F0502020204030204" pitchFamily="34" charset="0"/>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76149"/>
                  </a:ext>
                </a:extLst>
              </a:tr>
              <a:tr h="235431">
                <a:tc>
                  <a:txBody>
                    <a:bodyPr/>
                    <a:lstStyle/>
                    <a:p>
                      <a:pPr algn="ctr" fontAlgn="ctr"/>
                      <a:r>
                        <a:rPr lang="de-AT" sz="1400" b="1" i="0" u="none" strike="noStrike" dirty="0">
                          <a:solidFill>
                            <a:srgbClr val="000000"/>
                          </a:solidFill>
                          <a:effectLst/>
                          <a:latin typeface="Calibri" panose="020F0502020204030204" pitchFamily="34" charset="0"/>
                        </a:rPr>
                        <a:t>SD</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400" b="1" i="0" u="none" strike="noStrike" dirty="0">
                          <a:solidFill>
                            <a:srgbClr val="000000"/>
                          </a:solidFill>
                          <a:effectLst/>
                          <a:latin typeface="Calibri" panose="020F0502020204030204" pitchFamily="34" charset="0"/>
                        </a:rPr>
                        <a:t>30.11.2020</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effectLst/>
                          <a:latin typeface="Marlett" pitchFamily="2" charset="2"/>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dirty="0">
                          <a:solidFill>
                            <a:srgbClr val="000000"/>
                          </a:solidFill>
                          <a:effectLst/>
                          <a:latin typeface="Calibri" panose="020F0502020204030204" pitchFamily="34" charset="0"/>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79476"/>
                  </a:ext>
                </a:extLst>
              </a:tr>
              <a:tr h="235431">
                <a:tc>
                  <a:txBody>
                    <a:bodyPr/>
                    <a:lstStyle/>
                    <a:p>
                      <a:pPr algn="ctr" fontAlgn="ctr"/>
                      <a:r>
                        <a:rPr lang="de-AT" sz="1400" b="1" i="0" u="none" strike="noStrike">
                          <a:solidFill>
                            <a:srgbClr val="000000"/>
                          </a:solidFill>
                          <a:effectLst/>
                          <a:latin typeface="Calibri" panose="020F0502020204030204" pitchFamily="34" charset="0"/>
                        </a:rPr>
                        <a:t>RI</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400" b="1" i="0" u="none" strike="noStrike" dirty="0">
                          <a:solidFill>
                            <a:srgbClr val="000000"/>
                          </a:solidFill>
                          <a:effectLst/>
                          <a:latin typeface="Calibri" panose="020F0502020204030204" pitchFamily="34" charset="0"/>
                        </a:rPr>
                        <a:t>31.03.2021</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effectLst/>
                          <a:latin typeface="Marlett" pitchFamily="2" charset="2"/>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dirty="0">
                          <a:solidFill>
                            <a:srgbClr val="000000"/>
                          </a:solidFill>
                          <a:effectLst/>
                          <a:latin typeface="Calibri" panose="020F0502020204030204" pitchFamily="34" charset="0"/>
                        </a:rPr>
                        <a:t> </a:t>
                      </a:r>
                    </a:p>
                  </a:txBody>
                  <a:tcPr marL="6395" marR="6395" marT="6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06812"/>
                  </a:ext>
                </a:extLst>
              </a:tr>
            </a:tbl>
          </a:graphicData>
        </a:graphic>
      </p:graphicFrame>
    </p:spTree>
    <p:extLst>
      <p:ext uri="{BB962C8B-B14F-4D97-AF65-F5344CB8AC3E}">
        <p14:creationId xmlns:p14="http://schemas.microsoft.com/office/powerpoint/2010/main" val="143445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DF452-99D6-474A-98E4-54E18C84B97E}"/>
              </a:ext>
            </a:extLst>
          </p:cNvPr>
          <p:cNvSpPr>
            <a:spLocks noGrp="1"/>
          </p:cNvSpPr>
          <p:nvPr>
            <p:ph type="title"/>
          </p:nvPr>
        </p:nvSpPr>
        <p:spPr>
          <a:xfrm>
            <a:off x="1271464" y="188640"/>
            <a:ext cx="9998901" cy="868958"/>
          </a:xfrm>
        </p:spPr>
        <p:txBody>
          <a:bodyPr/>
          <a:lstStyle/>
          <a:p>
            <a:r>
              <a:rPr lang="de-AT" sz="3200" dirty="0"/>
              <a:t>Informell: Zeitplan intern LFK (ohne andere BOS)</a:t>
            </a:r>
          </a:p>
        </p:txBody>
      </p:sp>
      <p:pic>
        <p:nvPicPr>
          <p:cNvPr id="3" name="Objekt 2"/>
          <p:cNvPicPr>
            <a:picLocks noChangeAspect="1"/>
          </p:cNvPicPr>
          <p:nvPr/>
        </p:nvPicPr>
        <p:blipFill>
          <a:blip r:embed="rId2" cstate="print"/>
          <a:stretch>
            <a:fillRect/>
          </a:stretch>
        </p:blipFill>
        <p:spPr>
          <a:xfrm>
            <a:off x="1332408" y="980728"/>
            <a:ext cx="10164192" cy="5573819"/>
          </a:xfrm>
          <a:prstGeom prst="rect">
            <a:avLst/>
          </a:prstGeom>
        </p:spPr>
      </p:pic>
    </p:spTree>
    <p:extLst>
      <p:ext uri="{BB962C8B-B14F-4D97-AF65-F5344CB8AC3E}">
        <p14:creationId xmlns:p14="http://schemas.microsoft.com/office/powerpoint/2010/main" val="74852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3C44D-78B2-4D8D-BFCD-E62E0D36485E}"/>
              </a:ext>
            </a:extLst>
          </p:cNvPr>
          <p:cNvSpPr>
            <a:spLocks noGrp="1"/>
          </p:cNvSpPr>
          <p:nvPr>
            <p:ph type="title"/>
          </p:nvPr>
        </p:nvSpPr>
        <p:spPr/>
        <p:txBody>
          <a:bodyPr/>
          <a:lstStyle/>
          <a:p>
            <a:r>
              <a:rPr lang="de-AT" dirty="0"/>
              <a:t>Willkommen!</a:t>
            </a:r>
          </a:p>
        </p:txBody>
      </p:sp>
      <p:sp>
        <p:nvSpPr>
          <p:cNvPr id="3" name="Inhaltsplatzhalter 2">
            <a:extLst>
              <a:ext uri="{FF2B5EF4-FFF2-40B4-BE49-F238E27FC236}">
                <a16:creationId xmlns:a16="http://schemas.microsoft.com/office/drawing/2014/main" id="{8B029739-D08F-44C2-94A4-CF1115401A96}"/>
              </a:ext>
            </a:extLst>
          </p:cNvPr>
          <p:cNvSpPr>
            <a:spLocks noGrp="1"/>
          </p:cNvSpPr>
          <p:nvPr>
            <p:ph idx="1"/>
          </p:nvPr>
        </p:nvSpPr>
        <p:spPr/>
        <p:txBody>
          <a:bodyPr>
            <a:normAutofit/>
          </a:bodyPr>
          <a:lstStyle/>
          <a:p>
            <a:r>
              <a:rPr lang="de-AT" dirty="0"/>
              <a:t>Das Team Funk vom LFK begrüßt euch herzlich zur Grundschulung Digitalfunk!</a:t>
            </a:r>
          </a:p>
          <a:p>
            <a:r>
              <a:rPr lang="de-AT" dirty="0"/>
              <a:t>Leider können wir nicht bei euch vor Ort sein…</a:t>
            </a:r>
          </a:p>
          <a:p>
            <a:r>
              <a:rPr lang="de-AT" dirty="0"/>
              <a:t>Rückmeldungen sind über die Funktion Fragen/Antwort möglich</a:t>
            </a:r>
          </a:p>
          <a:p>
            <a:r>
              <a:rPr lang="de-AT" dirty="0"/>
              <a:t>Pree Philipp wird Chat und Verlauf betreuen</a:t>
            </a:r>
          </a:p>
          <a:p>
            <a:r>
              <a:rPr lang="de-AT" dirty="0"/>
              <a:t>Alexander Ortner betreut uns seitens IT</a:t>
            </a:r>
          </a:p>
          <a:p>
            <a:r>
              <a:rPr lang="de-AT" dirty="0"/>
              <a:t>Pause ist eingeplant </a:t>
            </a:r>
          </a:p>
        </p:txBody>
      </p:sp>
    </p:spTree>
    <p:extLst>
      <p:ext uri="{BB962C8B-B14F-4D97-AF65-F5344CB8AC3E}">
        <p14:creationId xmlns:p14="http://schemas.microsoft.com/office/powerpoint/2010/main" val="288169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2BC82-F242-4743-BA2E-FEE6B82284E9}"/>
              </a:ext>
            </a:extLst>
          </p:cNvPr>
          <p:cNvSpPr>
            <a:spLocks noGrp="1"/>
          </p:cNvSpPr>
          <p:nvPr>
            <p:ph type="title"/>
          </p:nvPr>
        </p:nvSpPr>
        <p:spPr/>
        <p:txBody>
          <a:bodyPr/>
          <a:lstStyle/>
          <a:p>
            <a:r>
              <a:rPr lang="de-AT" dirty="0"/>
              <a:t>Stützpunkte</a:t>
            </a:r>
          </a:p>
        </p:txBody>
      </p:sp>
      <p:sp>
        <p:nvSpPr>
          <p:cNvPr id="3" name="Inhaltsplatzhalter 2">
            <a:extLst>
              <a:ext uri="{FF2B5EF4-FFF2-40B4-BE49-F238E27FC236}">
                <a16:creationId xmlns:a16="http://schemas.microsoft.com/office/drawing/2014/main" id="{1BD598A6-2E34-4B6A-8243-9B45D37D6384}"/>
              </a:ext>
            </a:extLst>
          </p:cNvPr>
          <p:cNvSpPr>
            <a:spLocks noGrp="1"/>
          </p:cNvSpPr>
          <p:nvPr>
            <p:ph idx="1"/>
          </p:nvPr>
        </p:nvSpPr>
        <p:spPr>
          <a:xfrm>
            <a:off x="1497699" y="1556792"/>
            <a:ext cx="9998901" cy="5400600"/>
          </a:xfrm>
        </p:spPr>
        <p:txBody>
          <a:bodyPr>
            <a:normAutofit/>
          </a:bodyPr>
          <a:lstStyle/>
          <a:p>
            <a:r>
              <a:rPr lang="de-AT" dirty="0"/>
              <a:t>Die Umrüstung der Stützpunkte wird vom LFK erledigt!</a:t>
            </a:r>
          </a:p>
          <a:p>
            <a:endParaRPr lang="de-AT" dirty="0"/>
          </a:p>
          <a:p>
            <a:r>
              <a:rPr lang="de-AT" dirty="0"/>
              <a:t>Termin der Umrüstung wird nach Möglichkeit mit der Umrüstung im Bezirk eingetaktet</a:t>
            </a:r>
          </a:p>
          <a:p>
            <a:endParaRPr lang="de-AT" dirty="0"/>
          </a:p>
          <a:p>
            <a:r>
              <a:rPr lang="de-AT" dirty="0"/>
              <a:t>Funk und Umrüstung wird vom LFK durchgeführt, keine Kosten für Feuerwehr</a:t>
            </a:r>
          </a:p>
        </p:txBody>
      </p:sp>
    </p:spTree>
    <p:extLst>
      <p:ext uri="{BB962C8B-B14F-4D97-AF65-F5344CB8AC3E}">
        <p14:creationId xmlns:p14="http://schemas.microsoft.com/office/powerpoint/2010/main" val="36240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41314" y="188640"/>
            <a:ext cx="8229600" cy="1143000"/>
          </a:xfrm>
        </p:spPr>
        <p:txBody>
          <a:bodyPr/>
          <a:lstStyle/>
          <a:p>
            <a:pPr eaLnBrk="1" hangingPunct="1"/>
            <a:r>
              <a:rPr lang="de-AT" altLang="de-DE" dirty="0"/>
              <a:t>Unterschiede</a:t>
            </a:r>
            <a:r>
              <a:rPr lang="de-AT" altLang="de-DE" dirty="0">
                <a:solidFill>
                  <a:schemeClr val="tx1"/>
                </a:solidFill>
              </a:rPr>
              <a:t> </a:t>
            </a:r>
            <a:r>
              <a:rPr lang="de-AT" altLang="de-DE" dirty="0"/>
              <a:t>analog/digital?</a:t>
            </a:r>
          </a:p>
        </p:txBody>
      </p:sp>
      <p:sp>
        <p:nvSpPr>
          <p:cNvPr id="15363" name="Rectangle 3"/>
          <p:cNvSpPr>
            <a:spLocks noGrp="1" noChangeArrowheads="1"/>
          </p:cNvSpPr>
          <p:nvPr>
            <p:ph idx="1"/>
          </p:nvPr>
        </p:nvSpPr>
        <p:spPr>
          <a:xfrm>
            <a:off x="1415480" y="1331641"/>
            <a:ext cx="9865096" cy="4977085"/>
          </a:xfrm>
        </p:spPr>
        <p:txBody>
          <a:bodyPr>
            <a:normAutofit/>
          </a:bodyPr>
          <a:lstStyle/>
          <a:p>
            <a:pPr>
              <a:lnSpc>
                <a:spcPct val="90000"/>
              </a:lnSpc>
              <a:spcBef>
                <a:spcPts val="0"/>
              </a:spcBef>
            </a:pPr>
            <a:r>
              <a:rPr lang="de-AT" altLang="de-DE" sz="2800" dirty="0"/>
              <a:t>statt Kanälen werden Sprechgruppen verwendet</a:t>
            </a:r>
          </a:p>
          <a:p>
            <a:pPr>
              <a:lnSpc>
                <a:spcPct val="90000"/>
              </a:lnSpc>
              <a:spcBef>
                <a:spcPts val="0"/>
              </a:spcBef>
            </a:pPr>
            <a:endParaRPr lang="de-AT" altLang="de-DE" sz="2800" dirty="0"/>
          </a:p>
          <a:p>
            <a:pPr>
              <a:lnSpc>
                <a:spcPct val="90000"/>
              </a:lnSpc>
              <a:spcBef>
                <a:spcPts val="0"/>
              </a:spcBef>
            </a:pPr>
            <a:r>
              <a:rPr lang="de-DE" altLang="de-DE" sz="2800" dirty="0"/>
              <a:t>alle auf der gleichen Gruppe können miteinander reden – im ganzen Netz!</a:t>
            </a:r>
          </a:p>
          <a:p>
            <a:pPr>
              <a:lnSpc>
                <a:spcPct val="90000"/>
              </a:lnSpc>
              <a:spcBef>
                <a:spcPts val="0"/>
              </a:spcBef>
            </a:pPr>
            <a:endParaRPr lang="de-AT" altLang="de-DE" sz="2800" dirty="0"/>
          </a:p>
          <a:p>
            <a:pPr>
              <a:lnSpc>
                <a:spcPct val="90000"/>
              </a:lnSpc>
              <a:spcBef>
                <a:spcPts val="0"/>
              </a:spcBef>
            </a:pPr>
            <a:r>
              <a:rPr lang="de-DE" altLang="de-DE" sz="2800" dirty="0"/>
              <a:t>die Grundbedienung ist einfach</a:t>
            </a:r>
          </a:p>
          <a:p>
            <a:pPr>
              <a:lnSpc>
                <a:spcPct val="90000"/>
              </a:lnSpc>
              <a:spcBef>
                <a:spcPts val="0"/>
              </a:spcBef>
            </a:pPr>
            <a:endParaRPr lang="de-DE" altLang="de-DE" sz="2800" dirty="0"/>
          </a:p>
          <a:p>
            <a:pPr>
              <a:lnSpc>
                <a:spcPct val="90000"/>
              </a:lnSpc>
              <a:spcBef>
                <a:spcPts val="0"/>
              </a:spcBef>
            </a:pPr>
            <a:r>
              <a:rPr lang="de-DE" altLang="de-DE" sz="2800" dirty="0"/>
              <a:t>Die Netzabdeckung ist sehr gut sein (wie bereits in anderen Bundesländern und den „fertigen“ OÖ Bezirken)</a:t>
            </a:r>
          </a:p>
          <a:p>
            <a:pPr>
              <a:lnSpc>
                <a:spcPct val="90000"/>
              </a:lnSpc>
              <a:spcBef>
                <a:spcPts val="0"/>
              </a:spcBef>
            </a:pPr>
            <a:endParaRPr lang="de-DE" altLang="de-DE" sz="2800" dirty="0"/>
          </a:p>
          <a:p>
            <a:pPr>
              <a:lnSpc>
                <a:spcPct val="90000"/>
              </a:lnSpc>
              <a:spcBef>
                <a:spcPts val="0"/>
              </a:spcBef>
            </a:pPr>
            <a:r>
              <a:rPr lang="de-DE" altLang="de-DE" sz="2800" dirty="0"/>
              <a:t>Sprachqualität ist sehr gut!</a:t>
            </a:r>
          </a:p>
          <a:p>
            <a:pPr marL="0" indent="0">
              <a:lnSpc>
                <a:spcPct val="90000"/>
              </a:lnSpc>
              <a:spcAft>
                <a:spcPts val="600"/>
              </a:spcAft>
              <a:buNone/>
            </a:pPr>
            <a:endParaRPr lang="de-AT" altLang="de-DE" sz="2800" dirty="0"/>
          </a:p>
          <a:p>
            <a:pPr>
              <a:lnSpc>
                <a:spcPct val="90000"/>
              </a:lnSpc>
              <a:spcAft>
                <a:spcPts val="600"/>
              </a:spcAft>
            </a:pPr>
            <a:endParaRPr lang="de-AT" altLang="de-DE"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51584" y="116632"/>
            <a:ext cx="8229600" cy="1143000"/>
          </a:xfrm>
        </p:spPr>
        <p:txBody>
          <a:bodyPr/>
          <a:lstStyle/>
          <a:p>
            <a:pPr eaLnBrk="1" hangingPunct="1"/>
            <a:r>
              <a:rPr lang="de-AT" altLang="de-DE" dirty="0"/>
              <a:t>Was</a:t>
            </a:r>
            <a:r>
              <a:rPr lang="de-AT" altLang="de-DE" dirty="0">
                <a:solidFill>
                  <a:schemeClr val="tx1"/>
                </a:solidFill>
              </a:rPr>
              <a:t> </a:t>
            </a:r>
            <a:r>
              <a:rPr lang="de-AT" altLang="de-DE" dirty="0"/>
              <a:t>kann</a:t>
            </a:r>
            <a:r>
              <a:rPr lang="de-AT" altLang="de-DE" dirty="0">
                <a:solidFill>
                  <a:schemeClr val="tx1"/>
                </a:solidFill>
              </a:rPr>
              <a:t> </a:t>
            </a:r>
            <a:r>
              <a:rPr lang="de-AT" altLang="de-DE" dirty="0"/>
              <a:t>ich</a:t>
            </a:r>
            <a:r>
              <a:rPr lang="de-AT" altLang="de-DE" dirty="0">
                <a:solidFill>
                  <a:schemeClr val="tx1"/>
                </a:solidFill>
              </a:rPr>
              <a:t> </a:t>
            </a:r>
            <a:r>
              <a:rPr lang="de-AT" altLang="de-DE" dirty="0"/>
              <a:t>damit</a:t>
            </a:r>
            <a:r>
              <a:rPr lang="de-AT" altLang="de-DE" dirty="0">
                <a:solidFill>
                  <a:schemeClr val="tx1"/>
                </a:solidFill>
              </a:rPr>
              <a:t> </a:t>
            </a:r>
            <a:r>
              <a:rPr lang="de-AT" altLang="de-DE" dirty="0"/>
              <a:t>machen?</a:t>
            </a:r>
          </a:p>
        </p:txBody>
      </p:sp>
      <p:sp>
        <p:nvSpPr>
          <p:cNvPr id="16387" name="Rectangle 3"/>
          <p:cNvSpPr>
            <a:spLocks noGrp="1" noChangeArrowheads="1"/>
          </p:cNvSpPr>
          <p:nvPr>
            <p:ph idx="1"/>
          </p:nvPr>
        </p:nvSpPr>
        <p:spPr>
          <a:xfrm>
            <a:off x="1487488" y="1196752"/>
            <a:ext cx="9793088" cy="4680520"/>
          </a:xfrm>
        </p:spPr>
        <p:txBody>
          <a:bodyPr>
            <a:normAutofit lnSpcReduction="10000"/>
          </a:bodyPr>
          <a:lstStyle/>
          <a:p>
            <a:pPr eaLnBrk="1" hangingPunct="1">
              <a:lnSpc>
                <a:spcPct val="90000"/>
              </a:lnSpc>
              <a:buFont typeface="Monotype Sorts" pitchFamily="2" charset="2"/>
              <a:buNone/>
            </a:pPr>
            <a:endParaRPr lang="de-AT" altLang="de-DE" sz="2800" dirty="0"/>
          </a:p>
          <a:p>
            <a:pPr>
              <a:lnSpc>
                <a:spcPct val="90000"/>
              </a:lnSpc>
              <a:spcBef>
                <a:spcPts val="0"/>
              </a:spcBef>
              <a:spcAft>
                <a:spcPts val="600"/>
              </a:spcAft>
            </a:pPr>
            <a:r>
              <a:rPr lang="de-AT" altLang="de-DE" sz="2400" dirty="0"/>
              <a:t>Österreichweite Verbindungen möglich</a:t>
            </a:r>
          </a:p>
          <a:p>
            <a:pPr>
              <a:lnSpc>
                <a:spcPct val="90000"/>
              </a:lnSpc>
              <a:spcBef>
                <a:spcPts val="0"/>
              </a:spcBef>
              <a:spcAft>
                <a:spcPts val="600"/>
              </a:spcAft>
            </a:pPr>
            <a:r>
              <a:rPr lang="de-AT" altLang="de-DE" sz="2400" dirty="0"/>
              <a:t>Organisationsübergreifende Kommunikation zu </a:t>
            </a:r>
            <a:r>
              <a:rPr lang="de-AT" altLang="de-DE" sz="2400" u="sng" dirty="0"/>
              <a:t>allen</a:t>
            </a:r>
            <a:r>
              <a:rPr lang="de-AT" altLang="de-DE" sz="2400" dirty="0"/>
              <a:t> anderen BOS</a:t>
            </a:r>
          </a:p>
          <a:p>
            <a:pPr>
              <a:lnSpc>
                <a:spcPct val="90000"/>
              </a:lnSpc>
              <a:spcBef>
                <a:spcPts val="0"/>
              </a:spcBef>
              <a:spcAft>
                <a:spcPts val="600"/>
              </a:spcAft>
            </a:pPr>
            <a:r>
              <a:rPr lang="de-DE" altLang="de-DE" sz="2400" dirty="0"/>
              <a:t>Status senden</a:t>
            </a:r>
          </a:p>
          <a:p>
            <a:pPr>
              <a:lnSpc>
                <a:spcPct val="90000"/>
              </a:lnSpc>
              <a:spcBef>
                <a:spcPts val="0"/>
              </a:spcBef>
              <a:spcAft>
                <a:spcPts val="600"/>
              </a:spcAft>
            </a:pPr>
            <a:r>
              <a:rPr lang="de-DE" altLang="de-DE" sz="2400" dirty="0"/>
              <a:t>GPS Standort ermitteln</a:t>
            </a:r>
          </a:p>
          <a:p>
            <a:pPr>
              <a:lnSpc>
                <a:spcPct val="90000"/>
              </a:lnSpc>
              <a:spcBef>
                <a:spcPts val="0"/>
              </a:spcBef>
              <a:spcAft>
                <a:spcPts val="600"/>
              </a:spcAft>
            </a:pPr>
            <a:r>
              <a:rPr lang="de-AT" altLang="de-DE" sz="2400" dirty="0"/>
              <a:t>Hubschrauber direkt anfunken</a:t>
            </a:r>
          </a:p>
          <a:p>
            <a:pPr>
              <a:lnSpc>
                <a:spcPct val="90000"/>
              </a:lnSpc>
              <a:spcBef>
                <a:spcPts val="0"/>
              </a:spcBef>
              <a:spcAft>
                <a:spcPts val="600"/>
              </a:spcAft>
            </a:pPr>
            <a:r>
              <a:rPr lang="de-AT" altLang="de-DE" sz="2400" dirty="0"/>
              <a:t>Reichweitenerhöhung durch Repeater (Tiefgarage, usw. ….)</a:t>
            </a:r>
          </a:p>
          <a:p>
            <a:pPr>
              <a:lnSpc>
                <a:spcPct val="90000"/>
              </a:lnSpc>
              <a:spcBef>
                <a:spcPts val="0"/>
              </a:spcBef>
              <a:spcAft>
                <a:spcPts val="600"/>
              </a:spcAft>
            </a:pPr>
            <a:r>
              <a:rPr lang="de-AT" altLang="de-DE" sz="2400" dirty="0"/>
              <a:t>Viele Gruppen verfügbar: Haupt, </a:t>
            </a:r>
            <a:r>
              <a:rPr lang="de-AT" altLang="de-DE" sz="2400" dirty="0" err="1"/>
              <a:t>Ausweich</a:t>
            </a:r>
            <a:r>
              <a:rPr lang="de-AT" altLang="de-DE" sz="2400" dirty="0"/>
              <a:t> 1-5,</a:t>
            </a:r>
            <a:br>
              <a:rPr lang="de-AT" altLang="de-DE" sz="2400" dirty="0"/>
            </a:br>
            <a:r>
              <a:rPr lang="de-AT" altLang="de-DE" sz="2400" dirty="0" err="1"/>
              <a:t>Sonder</a:t>
            </a:r>
            <a:r>
              <a:rPr lang="de-AT" altLang="de-DE" sz="2400" dirty="0"/>
              <a:t>, VERA, BOS, KHD, usw.</a:t>
            </a:r>
          </a:p>
          <a:p>
            <a:pPr>
              <a:lnSpc>
                <a:spcPct val="90000"/>
              </a:lnSpc>
              <a:spcBef>
                <a:spcPts val="0"/>
              </a:spcBef>
              <a:spcAft>
                <a:spcPts val="600"/>
              </a:spcAft>
            </a:pPr>
            <a:r>
              <a:rPr lang="de-AT" altLang="de-DE" sz="2400" dirty="0" err="1"/>
              <a:t>usw</a:t>
            </a:r>
            <a:r>
              <a:rPr lang="de-AT" altLang="de-DE" sz="2400" dirty="0"/>
              <a:t>: </a:t>
            </a:r>
            <a:r>
              <a:rPr lang="de-DE" altLang="de-DE" sz="2400" dirty="0"/>
              <a:t>abhörsichere Sprach- und Datenübertragung, der genaue Gesprächspartner wird im Display angezeigt, SDS senden,……</a:t>
            </a:r>
            <a:br>
              <a:rPr lang="de-DE" altLang="de-DE" sz="2400" dirty="0"/>
            </a:br>
            <a:r>
              <a:rPr lang="de-DE" altLang="de-DE" sz="2400" dirty="0"/>
              <a:t>………………….</a:t>
            </a:r>
          </a:p>
          <a:p>
            <a:pPr>
              <a:lnSpc>
                <a:spcPct val="90000"/>
              </a:lnSpc>
              <a:spcBef>
                <a:spcPts val="0"/>
              </a:spcBef>
              <a:spcAft>
                <a:spcPts val="600"/>
              </a:spcAft>
            </a:pPr>
            <a:endParaRPr lang="de-AT" altLang="de-DE" sz="2400" dirty="0"/>
          </a:p>
          <a:p>
            <a:pPr marL="0" indent="0">
              <a:lnSpc>
                <a:spcPct val="90000"/>
              </a:lnSpc>
              <a:spcAft>
                <a:spcPts val="600"/>
              </a:spcAft>
              <a:buNone/>
            </a:pPr>
            <a:endParaRPr lang="de-AT" altLang="de-DE"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711624" y="274638"/>
            <a:ext cx="7499176" cy="1143000"/>
          </a:xfrm>
        </p:spPr>
        <p:txBody>
          <a:bodyPr/>
          <a:lstStyle/>
          <a:p>
            <a:r>
              <a:rPr lang="de-DE" dirty="0">
                <a:solidFill>
                  <a:schemeClr val="tx1"/>
                </a:solidFill>
              </a:rPr>
              <a:t>	</a:t>
            </a:r>
            <a:r>
              <a:rPr lang="de-DE" dirty="0"/>
              <a:t>Zwei Betriebsarten</a:t>
            </a:r>
          </a:p>
        </p:txBody>
      </p:sp>
      <p:sp>
        <p:nvSpPr>
          <p:cNvPr id="5" name="Inhaltsplatzhalter 2"/>
          <p:cNvSpPr>
            <a:spLocks noGrp="1"/>
          </p:cNvSpPr>
          <p:nvPr>
            <p:ph idx="1"/>
          </p:nvPr>
        </p:nvSpPr>
        <p:spPr>
          <a:xfrm>
            <a:off x="1559496" y="1412776"/>
            <a:ext cx="9793088" cy="4464496"/>
          </a:xfrm>
        </p:spPr>
        <p:txBody>
          <a:bodyPr>
            <a:normAutofit fontScale="92500" lnSpcReduction="20000"/>
          </a:bodyPr>
          <a:lstStyle/>
          <a:p>
            <a:endParaRPr lang="de-DE" dirty="0"/>
          </a:p>
          <a:p>
            <a:r>
              <a:rPr lang="de-DE" sz="3300" b="1" dirty="0">
                <a:solidFill>
                  <a:srgbClr val="FF0000"/>
                </a:solidFill>
              </a:rPr>
              <a:t>TMO</a:t>
            </a:r>
            <a:r>
              <a:rPr lang="de-DE" dirty="0"/>
              <a:t> </a:t>
            </a:r>
          </a:p>
          <a:p>
            <a:pPr lvl="1"/>
            <a:r>
              <a:rPr lang="de-DE" dirty="0"/>
              <a:t>(</a:t>
            </a:r>
            <a:r>
              <a:rPr lang="de-DE" dirty="0" err="1"/>
              <a:t>trunked</a:t>
            </a:r>
            <a:r>
              <a:rPr lang="de-DE" dirty="0"/>
              <a:t> Mode - Netzmodus) </a:t>
            </a:r>
          </a:p>
          <a:p>
            <a:pPr marL="0" indent="0">
              <a:buNone/>
            </a:pPr>
            <a:r>
              <a:rPr lang="de-DE" dirty="0"/>
              <a:t>	Gerät ist im Funknetz eingebucht </a:t>
            </a:r>
          </a:p>
          <a:p>
            <a:pPr marL="0" indent="0">
              <a:buNone/>
            </a:pPr>
            <a:r>
              <a:rPr lang="de-DE" dirty="0"/>
              <a:t>	 = Normalbetrieb</a:t>
            </a:r>
          </a:p>
          <a:p>
            <a:endParaRPr lang="de-DE" dirty="0"/>
          </a:p>
          <a:p>
            <a:r>
              <a:rPr lang="de-DE" sz="3300" b="1" dirty="0">
                <a:solidFill>
                  <a:srgbClr val="00B050"/>
                </a:solidFill>
              </a:rPr>
              <a:t>DMO </a:t>
            </a:r>
          </a:p>
          <a:p>
            <a:pPr lvl="1"/>
            <a:r>
              <a:rPr lang="de-DE" dirty="0"/>
              <a:t>(</a:t>
            </a:r>
            <a:r>
              <a:rPr lang="de-DE" dirty="0" err="1"/>
              <a:t>direct</a:t>
            </a:r>
            <a:r>
              <a:rPr lang="de-DE" dirty="0"/>
              <a:t> Mode - Direkt Modus)</a:t>
            </a:r>
          </a:p>
          <a:p>
            <a:pPr marL="0" indent="0">
              <a:buNone/>
            </a:pPr>
            <a:r>
              <a:rPr lang="de-DE" dirty="0"/>
              <a:t>	Kein Netz erforderlich !</a:t>
            </a:r>
            <a:br>
              <a:rPr lang="de-DE" dirty="0"/>
            </a:br>
            <a:r>
              <a:rPr lang="de-DE" dirty="0"/>
              <a:t>	(Funkbetrieb wie jetzt auf 2m Funk)</a:t>
            </a:r>
          </a:p>
        </p:txBody>
      </p:sp>
    </p:spTree>
    <p:extLst>
      <p:ext uri="{BB962C8B-B14F-4D97-AF65-F5344CB8AC3E}">
        <p14:creationId xmlns:p14="http://schemas.microsoft.com/office/powerpoint/2010/main" val="74836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567608" y="1772816"/>
            <a:ext cx="7499176" cy="2079104"/>
          </a:xfrm>
        </p:spPr>
        <p:txBody>
          <a:bodyPr/>
          <a:lstStyle/>
          <a:p>
            <a:r>
              <a:rPr lang="de-DE" dirty="0"/>
              <a:t>BOS Austria Netz</a:t>
            </a:r>
            <a:br>
              <a:rPr lang="de-DE" dirty="0"/>
            </a:br>
            <a:br>
              <a:rPr lang="de-DE" dirty="0"/>
            </a:br>
            <a:r>
              <a:rPr lang="de-DE" dirty="0"/>
              <a:t>Netzmodus</a:t>
            </a:r>
            <a:br>
              <a:rPr lang="de-DE" dirty="0"/>
            </a:br>
            <a:br>
              <a:rPr lang="de-DE" dirty="0"/>
            </a:br>
            <a:r>
              <a:rPr lang="de-DE" dirty="0"/>
              <a:t>(TMO: </a:t>
            </a:r>
            <a:r>
              <a:rPr lang="de-DE" dirty="0" err="1"/>
              <a:t>Trunked</a:t>
            </a:r>
            <a:r>
              <a:rPr lang="de-DE" dirty="0"/>
              <a:t> Mode Operation)</a:t>
            </a:r>
          </a:p>
        </p:txBody>
      </p:sp>
    </p:spTree>
    <p:extLst>
      <p:ext uri="{BB962C8B-B14F-4D97-AF65-F5344CB8AC3E}">
        <p14:creationId xmlns:p14="http://schemas.microsoft.com/office/powerpoint/2010/main" val="2980992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38463-A1C4-4339-BB91-EAC8F62D48A8}"/>
              </a:ext>
            </a:extLst>
          </p:cNvPr>
          <p:cNvSpPr>
            <a:spLocks noGrp="1"/>
          </p:cNvSpPr>
          <p:nvPr>
            <p:ph type="title"/>
          </p:nvPr>
        </p:nvSpPr>
        <p:spPr>
          <a:xfrm>
            <a:off x="1583499" y="116632"/>
            <a:ext cx="9998901" cy="1143000"/>
          </a:xfrm>
        </p:spPr>
        <p:txBody>
          <a:bodyPr/>
          <a:lstStyle/>
          <a:p>
            <a:r>
              <a:rPr lang="de-AT" dirty="0"/>
              <a:t>N</a:t>
            </a:r>
            <a:r>
              <a:rPr lang="de-DE" dirty="0"/>
              <a:t>och nicht verfügbare Sendeanlagen:</a:t>
            </a:r>
            <a:endParaRPr lang="de-AT" dirty="0"/>
          </a:p>
        </p:txBody>
      </p:sp>
      <p:sp>
        <p:nvSpPr>
          <p:cNvPr id="3" name="Inhaltsplatzhalter 2">
            <a:extLst>
              <a:ext uri="{FF2B5EF4-FFF2-40B4-BE49-F238E27FC236}">
                <a16:creationId xmlns:a16="http://schemas.microsoft.com/office/drawing/2014/main" id="{233EEAA1-F889-4425-B709-4EB6A8553C2B}"/>
              </a:ext>
            </a:extLst>
          </p:cNvPr>
          <p:cNvSpPr>
            <a:spLocks noGrp="1"/>
          </p:cNvSpPr>
          <p:nvPr>
            <p:ph idx="1"/>
          </p:nvPr>
        </p:nvSpPr>
        <p:spPr>
          <a:xfrm>
            <a:off x="1199456" y="1528786"/>
            <a:ext cx="10729191" cy="4708526"/>
          </a:xfrm>
        </p:spPr>
        <p:txBody>
          <a:bodyPr>
            <a:normAutofit/>
          </a:bodyPr>
          <a:lstStyle/>
          <a:p>
            <a:r>
              <a:rPr lang="de-AT" sz="2400" dirty="0"/>
              <a:t>In folgenden Bereichen ist die Errichtung der Sendeanlagen noch nicht abgeschlossen:</a:t>
            </a:r>
          </a:p>
          <a:p>
            <a:endParaRPr lang="de-AT" dirty="0"/>
          </a:p>
          <a:p>
            <a:pPr lvl="1"/>
            <a:r>
              <a:rPr lang="de-DE" sz="2400" b="0" i="0" u="none" strike="noStrike" baseline="0" dirty="0" err="1">
                <a:solidFill>
                  <a:srgbClr val="000000"/>
                </a:solidFill>
                <a:latin typeface="Calibri" panose="020F0502020204030204" pitchFamily="34" charset="0"/>
              </a:rPr>
              <a:t>Altenfelden</a:t>
            </a:r>
            <a:r>
              <a:rPr lang="de-DE" sz="2400" b="0" i="0" u="none" strike="noStrike" baseline="0" dirty="0">
                <a:solidFill>
                  <a:srgbClr val="000000"/>
                </a:solidFill>
                <a:latin typeface="Calibri" panose="020F0502020204030204" pitchFamily="34" charset="0"/>
              </a:rPr>
              <a:t>/</a:t>
            </a:r>
            <a:r>
              <a:rPr lang="de-DE" sz="2400" b="0" i="0" u="none" strike="noStrike" baseline="0" dirty="0" err="1">
                <a:solidFill>
                  <a:srgbClr val="000000"/>
                </a:solidFill>
                <a:latin typeface="Calibri" panose="020F0502020204030204" pitchFamily="34" charset="0"/>
              </a:rPr>
              <a:t>Panholz</a:t>
            </a:r>
            <a:r>
              <a:rPr lang="de-DE" sz="2400" b="0" i="0" u="none" strike="noStrike" baseline="0" dirty="0">
                <a:solidFill>
                  <a:srgbClr val="000000"/>
                </a:solidFill>
                <a:latin typeface="Calibri" panose="020F0502020204030204" pitchFamily="34" charset="0"/>
              </a:rPr>
              <a:t> 		</a:t>
            </a:r>
          </a:p>
          <a:p>
            <a:pPr lvl="1"/>
            <a:r>
              <a:rPr lang="de-DE" sz="2400" b="0" i="0" u="none" strike="noStrike" baseline="0" dirty="0" err="1">
                <a:solidFill>
                  <a:srgbClr val="000000"/>
                </a:solidFill>
                <a:latin typeface="Calibri" panose="020F0502020204030204" pitchFamily="34" charset="0"/>
              </a:rPr>
              <a:t>Apfelsbach</a:t>
            </a:r>
            <a:r>
              <a:rPr lang="de-DE" sz="2400" b="0" i="0" u="none" strike="noStrike" baseline="0" dirty="0">
                <a:solidFill>
                  <a:srgbClr val="000000"/>
                </a:solidFill>
                <a:latin typeface="Calibri" panose="020F0502020204030204" pitchFamily="34" charset="0"/>
              </a:rPr>
              <a:t>/Graben 		</a:t>
            </a:r>
          </a:p>
          <a:p>
            <a:pPr lvl="1"/>
            <a:r>
              <a:rPr lang="de-DE" sz="2400" b="0" i="0" u="none" strike="noStrike" baseline="0" dirty="0">
                <a:solidFill>
                  <a:srgbClr val="000000"/>
                </a:solidFill>
                <a:latin typeface="Calibri" panose="020F0502020204030204" pitchFamily="34" charset="0"/>
              </a:rPr>
              <a:t>Windorf/</a:t>
            </a:r>
            <a:r>
              <a:rPr lang="de-DE" sz="2400" b="0" i="0" u="none" strike="noStrike" baseline="0" dirty="0" err="1">
                <a:solidFill>
                  <a:srgbClr val="000000"/>
                </a:solidFill>
                <a:latin typeface="Calibri" panose="020F0502020204030204" pitchFamily="34" charset="0"/>
              </a:rPr>
              <a:t>Kleinzell</a:t>
            </a:r>
            <a:r>
              <a:rPr lang="de-DE" sz="2400" b="0" i="0" u="none" strike="noStrike" baseline="0" dirty="0">
                <a:solidFill>
                  <a:srgbClr val="000000"/>
                </a:solidFill>
                <a:latin typeface="Calibri" panose="020F0502020204030204" pitchFamily="34" charset="0"/>
              </a:rPr>
              <a:t> 		</a:t>
            </a:r>
          </a:p>
          <a:p>
            <a:pPr lvl="1"/>
            <a:r>
              <a:rPr lang="de-DE" sz="2400" b="0" i="0" u="none" strike="noStrike" baseline="0" dirty="0">
                <a:solidFill>
                  <a:srgbClr val="000000"/>
                </a:solidFill>
                <a:latin typeface="Calibri" panose="020F0502020204030204" pitchFamily="34" charset="0"/>
              </a:rPr>
              <a:t>Grünental 		</a:t>
            </a:r>
          </a:p>
          <a:p>
            <a:pPr lvl="1"/>
            <a:r>
              <a:rPr lang="de-DE" sz="2400" b="0" i="0" u="none" strike="noStrike" baseline="0" dirty="0">
                <a:solidFill>
                  <a:srgbClr val="000000"/>
                </a:solidFill>
                <a:latin typeface="Calibri" panose="020F0502020204030204" pitchFamily="34" charset="0"/>
              </a:rPr>
              <a:t>Windorf/</a:t>
            </a:r>
            <a:r>
              <a:rPr lang="de-DE" sz="2400" b="0" i="0" u="none" strike="noStrike" baseline="0" dirty="0" err="1">
                <a:solidFill>
                  <a:srgbClr val="000000"/>
                </a:solidFill>
                <a:latin typeface="Calibri" panose="020F0502020204030204" pitchFamily="34" charset="0"/>
              </a:rPr>
              <a:t>Kleinzell</a:t>
            </a:r>
            <a:r>
              <a:rPr lang="de-DE" sz="2400" b="0" i="0" u="none" strike="noStrike" baseline="0" dirty="0">
                <a:solidFill>
                  <a:srgbClr val="000000"/>
                </a:solidFill>
                <a:latin typeface="Calibri" panose="020F0502020204030204" pitchFamily="34" charset="0"/>
              </a:rPr>
              <a:t> </a:t>
            </a:r>
            <a:r>
              <a:rPr lang="de-DE" sz="1600" b="0" i="0" u="none" strike="noStrike" baseline="0" dirty="0">
                <a:solidFill>
                  <a:srgbClr val="000000"/>
                </a:solidFill>
                <a:latin typeface="Calibri" panose="020F0502020204030204" pitchFamily="34" charset="0"/>
              </a:rPr>
              <a:t>	</a:t>
            </a:r>
            <a:endParaRPr lang="de-AT" sz="3200" dirty="0"/>
          </a:p>
        </p:txBody>
      </p:sp>
    </p:spTree>
    <p:extLst>
      <p:ext uri="{BB962C8B-B14F-4D97-AF65-F5344CB8AC3E}">
        <p14:creationId xmlns:p14="http://schemas.microsoft.com/office/powerpoint/2010/main" val="2715609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620688"/>
            <a:ext cx="7499176" cy="868958"/>
          </a:xfrm>
        </p:spPr>
        <p:txBody>
          <a:bodyPr/>
          <a:lstStyle/>
          <a:p>
            <a:r>
              <a:rPr lang="de-DE" dirty="0"/>
              <a:t>Netzabdeckung</a:t>
            </a:r>
          </a:p>
        </p:txBody>
      </p:sp>
      <p:sp>
        <p:nvSpPr>
          <p:cNvPr id="6" name="Textfeld 5"/>
          <p:cNvSpPr txBox="1"/>
          <p:nvPr/>
        </p:nvSpPr>
        <p:spPr>
          <a:xfrm>
            <a:off x="1240632" y="2348880"/>
            <a:ext cx="10441160" cy="2369880"/>
          </a:xfrm>
          <a:prstGeom prst="rect">
            <a:avLst/>
          </a:prstGeom>
          <a:noFill/>
        </p:spPr>
        <p:txBody>
          <a:bodyPr wrap="square" rtlCol="0">
            <a:spAutoFit/>
          </a:bodyPr>
          <a:lstStyle/>
          <a:p>
            <a:pPr marL="342900" indent="-342900">
              <a:spcBef>
                <a:spcPts val="1200"/>
              </a:spcBef>
              <a:spcAft>
                <a:spcPts val="1200"/>
              </a:spcAft>
              <a:buFont typeface="Arial" panose="020B0604020202020204" pitchFamily="34" charset="0"/>
              <a:buChar char="•"/>
            </a:pPr>
            <a:r>
              <a:rPr lang="de-AT" sz="3600" dirty="0">
                <a:latin typeface="Arial" panose="020B0604020202020204" pitchFamily="34" charset="0"/>
                <a:cs typeface="Arial" panose="020B0604020202020204" pitchFamily="34" charset="0"/>
              </a:rPr>
              <a:t>erfahrungsgemäß sehr gute Funkversorgung!</a:t>
            </a:r>
          </a:p>
          <a:p>
            <a:pPr marL="342900" indent="-342900">
              <a:spcBef>
                <a:spcPts val="1200"/>
              </a:spcBef>
              <a:spcAft>
                <a:spcPts val="1200"/>
              </a:spcAft>
              <a:buFont typeface="Arial" panose="020B0604020202020204" pitchFamily="34" charset="0"/>
              <a:buChar char="•"/>
            </a:pPr>
            <a:r>
              <a:rPr lang="de-AT" sz="3600" dirty="0">
                <a:latin typeface="Arial" panose="020B0604020202020204" pitchFamily="34" charset="0"/>
                <a:cs typeface="Arial" panose="020B0604020202020204" pitchFamily="34" charset="0"/>
              </a:rPr>
              <a:t>„Indoor“ Versorgung </a:t>
            </a:r>
            <a:r>
              <a:rPr lang="de-AT" sz="3600" dirty="0">
                <a:highlight>
                  <a:srgbClr val="FFFF00"/>
                </a:highlight>
                <a:latin typeface="Arial" panose="020B0604020202020204" pitchFamily="34" charset="0"/>
                <a:cs typeface="Arial" panose="020B0604020202020204" pitchFamily="34" charset="0"/>
              </a:rPr>
              <a:t>nicht</a:t>
            </a:r>
            <a:r>
              <a:rPr lang="de-AT" sz="3600" dirty="0">
                <a:latin typeface="Arial" panose="020B0604020202020204" pitchFamily="34" charset="0"/>
                <a:cs typeface="Arial" panose="020B0604020202020204" pitchFamily="34" charset="0"/>
              </a:rPr>
              <a:t> gesichert! </a:t>
            </a:r>
          </a:p>
          <a:p>
            <a:pPr marL="342900" indent="-342900">
              <a:spcBef>
                <a:spcPts val="1200"/>
              </a:spcBef>
              <a:spcAft>
                <a:spcPts val="1200"/>
              </a:spcAft>
              <a:buFont typeface="Arial" panose="020B0604020202020204" pitchFamily="34" charset="0"/>
              <a:buChar char="•"/>
            </a:pPr>
            <a:r>
              <a:rPr lang="de-AT" sz="3600" dirty="0">
                <a:latin typeface="Arial" panose="020B0604020202020204" pitchFamily="34" charset="0"/>
                <a:cs typeface="Arial" panose="020B0604020202020204" pitchFamily="34" charset="0"/>
              </a:rPr>
              <a:t>„Langläufer“ Stationen vorhanden!</a:t>
            </a:r>
          </a:p>
        </p:txBody>
      </p:sp>
    </p:spTree>
    <p:extLst>
      <p:ext uri="{BB962C8B-B14F-4D97-AF65-F5344CB8AC3E}">
        <p14:creationId xmlns:p14="http://schemas.microsoft.com/office/powerpoint/2010/main" val="4071546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78" y="1650149"/>
            <a:ext cx="5425011" cy="4768964"/>
          </a:xfrm>
          <a:prstGeom prst="rect">
            <a:avLst/>
          </a:prstGeom>
          <a:effectLst>
            <a:glow>
              <a:schemeClr val="accent1"/>
            </a:glow>
            <a:outerShdw blurRad="50800" dist="50800" dir="5400000" sx="101000" sy="101000" algn="ctr" rotWithShape="0">
              <a:srgbClr val="000000">
                <a:alpha val="0"/>
              </a:srgbClr>
            </a:outerShdw>
            <a:reflection stA="0" endPos="65000" dist="50800" dir="5400000" sy="-100000" algn="bl" rotWithShape="0"/>
          </a:effectLst>
        </p:spPr>
      </p:pic>
      <p:sp>
        <p:nvSpPr>
          <p:cNvPr id="2" name="Titel 1"/>
          <p:cNvSpPr>
            <a:spLocks noGrp="1"/>
          </p:cNvSpPr>
          <p:nvPr>
            <p:ph type="title"/>
          </p:nvPr>
        </p:nvSpPr>
        <p:spPr>
          <a:xfrm>
            <a:off x="2679561" y="-46184"/>
            <a:ext cx="7499176" cy="1143000"/>
          </a:xfrm>
        </p:spPr>
        <p:txBody>
          <a:bodyPr/>
          <a:lstStyle/>
          <a:p>
            <a:r>
              <a:rPr lang="de-AT" dirty="0"/>
              <a:t>Netzmodus (TMO)</a:t>
            </a:r>
          </a:p>
        </p:txBody>
      </p:sp>
      <p:sp>
        <p:nvSpPr>
          <p:cNvPr id="8" name="Ellipse 7"/>
          <p:cNvSpPr/>
          <p:nvPr/>
        </p:nvSpPr>
        <p:spPr>
          <a:xfrm>
            <a:off x="7320137" y="3945121"/>
            <a:ext cx="2814033" cy="2652231"/>
          </a:xfrm>
          <a:prstGeom prst="ellipse">
            <a:avLst/>
          </a:prstGeom>
          <a:solidFill>
            <a:srgbClr val="FFCC6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0" name="Ellipse 9"/>
          <p:cNvSpPr/>
          <p:nvPr/>
        </p:nvSpPr>
        <p:spPr>
          <a:xfrm>
            <a:off x="6958191" y="1500354"/>
            <a:ext cx="2303462" cy="2305050"/>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2" name="Ellipse 11"/>
          <p:cNvSpPr/>
          <p:nvPr/>
        </p:nvSpPr>
        <p:spPr>
          <a:xfrm>
            <a:off x="5952505" y="2863204"/>
            <a:ext cx="2735262" cy="2879725"/>
          </a:xfrm>
          <a:prstGeom prst="ellipse">
            <a:avLst/>
          </a:prstGeom>
          <a:solidFill>
            <a:srgbClr val="CCFF99">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3" name="Textfeld 12"/>
          <p:cNvSpPr txBox="1"/>
          <p:nvPr/>
        </p:nvSpPr>
        <p:spPr>
          <a:xfrm>
            <a:off x="2701280" y="6021289"/>
            <a:ext cx="2195512" cy="261937"/>
          </a:xfrm>
          <a:prstGeom prst="rect">
            <a:avLst/>
          </a:prstGeom>
          <a:noFill/>
        </p:spPr>
        <p:txBody>
          <a:bodyPr>
            <a:spAutoFit/>
          </a:bodyPr>
          <a:lstStyle/>
          <a:p>
            <a:pPr>
              <a:defRPr/>
            </a:pPr>
            <a:r>
              <a:rPr lang="de-AT" sz="1050" b="1" dirty="0"/>
              <a:t>Schematische Darstellung!</a:t>
            </a:r>
          </a:p>
        </p:txBody>
      </p:sp>
      <p:pic>
        <p:nvPicPr>
          <p:cNvPr id="15" name="Picture 17" descr="https://encrypted-tbn0.gstatic.com/images?q=tbn:ANd9GcQLjWPHbxhQ4Prym1UftkoLFpwb8X-77A0VYjk4KFGcBTtXZSVu"/>
          <p:cNvPicPr>
            <a:picLocks noChangeAspect="1" noChangeArrowheads="1"/>
          </p:cNvPicPr>
          <p:nvPr/>
        </p:nvPicPr>
        <p:blipFill>
          <a:blip r:embed="rId4" cstate="screen"/>
          <a:srcRect/>
          <a:stretch>
            <a:fillRect/>
          </a:stretch>
        </p:blipFill>
        <p:spPr bwMode="auto">
          <a:xfrm>
            <a:off x="7965797" y="2350114"/>
            <a:ext cx="341312" cy="431800"/>
          </a:xfrm>
          <a:prstGeom prst="rect">
            <a:avLst/>
          </a:prstGeom>
          <a:noFill/>
          <a:ln w="9525">
            <a:noFill/>
            <a:miter lim="800000"/>
            <a:headEnd/>
            <a:tailEnd/>
          </a:ln>
        </p:spPr>
      </p:pic>
      <p:pic>
        <p:nvPicPr>
          <p:cNvPr id="16" name="Picture 17" descr="https://encrypted-tbn0.gstatic.com/images?q=tbn:ANd9GcQLjWPHbxhQ4Prym1UftkoLFpwb8X-77A0VYjk4KFGcBTtXZSVu"/>
          <p:cNvPicPr>
            <a:picLocks noChangeAspect="1" noChangeArrowheads="1"/>
          </p:cNvPicPr>
          <p:nvPr/>
        </p:nvPicPr>
        <p:blipFill>
          <a:blip r:embed="rId4" cstate="screen"/>
          <a:srcRect/>
          <a:stretch>
            <a:fillRect/>
          </a:stretch>
        </p:blipFill>
        <p:spPr bwMode="auto">
          <a:xfrm>
            <a:off x="7143518" y="4087167"/>
            <a:ext cx="342900" cy="431800"/>
          </a:xfrm>
          <a:prstGeom prst="rect">
            <a:avLst/>
          </a:prstGeom>
          <a:noFill/>
          <a:ln w="9525">
            <a:noFill/>
            <a:miter lim="800000"/>
            <a:headEnd/>
            <a:tailEnd/>
          </a:ln>
        </p:spPr>
      </p:pic>
      <p:pic>
        <p:nvPicPr>
          <p:cNvPr id="17" name="Picture 17" descr="https://encrypted-tbn0.gstatic.com/images?q=tbn:ANd9GcQLjWPHbxhQ4Prym1UftkoLFpwb8X-77A0VYjk4KFGcBTtXZSVu"/>
          <p:cNvPicPr>
            <a:picLocks noChangeAspect="1" noChangeArrowheads="1"/>
          </p:cNvPicPr>
          <p:nvPr/>
        </p:nvPicPr>
        <p:blipFill>
          <a:blip r:embed="rId4" cstate="screen"/>
          <a:srcRect/>
          <a:stretch>
            <a:fillRect/>
          </a:stretch>
        </p:blipFill>
        <p:spPr bwMode="auto">
          <a:xfrm>
            <a:off x="8678068" y="4927921"/>
            <a:ext cx="342900" cy="433388"/>
          </a:xfrm>
          <a:prstGeom prst="rect">
            <a:avLst/>
          </a:prstGeom>
          <a:noFill/>
          <a:ln w="9525">
            <a:noFill/>
            <a:miter lim="800000"/>
            <a:headEnd/>
            <a:tailEnd/>
          </a:ln>
        </p:spPr>
      </p:pic>
      <p:pic>
        <p:nvPicPr>
          <p:cNvPr id="19" name="Picture 13" descr="C:\Users\eg\Desktop\fug.png"/>
          <p:cNvPicPr>
            <a:picLocks noChangeAspect="1" noChangeArrowheads="1"/>
          </p:cNvPicPr>
          <p:nvPr/>
        </p:nvPicPr>
        <p:blipFill>
          <a:blip r:embed="rId5" cstate="screen"/>
          <a:srcRect/>
          <a:stretch>
            <a:fillRect/>
          </a:stretch>
        </p:blipFill>
        <p:spPr bwMode="auto">
          <a:xfrm>
            <a:off x="9345253" y="3728428"/>
            <a:ext cx="215900" cy="854075"/>
          </a:xfrm>
          <a:prstGeom prst="rect">
            <a:avLst/>
          </a:prstGeom>
          <a:noFill/>
          <a:ln w="9525">
            <a:noFill/>
            <a:miter lim="800000"/>
            <a:headEnd/>
            <a:tailEnd/>
          </a:ln>
        </p:spPr>
      </p:pic>
      <p:pic>
        <p:nvPicPr>
          <p:cNvPr id="20" name="Picture 13" descr="C:\Users\eg\Desktop\fug.png"/>
          <p:cNvPicPr>
            <a:picLocks noChangeAspect="1" noChangeArrowheads="1"/>
          </p:cNvPicPr>
          <p:nvPr/>
        </p:nvPicPr>
        <p:blipFill>
          <a:blip r:embed="rId5" cstate="screen"/>
          <a:srcRect/>
          <a:stretch>
            <a:fillRect/>
          </a:stretch>
        </p:blipFill>
        <p:spPr bwMode="auto">
          <a:xfrm>
            <a:off x="7439694" y="4833112"/>
            <a:ext cx="215900" cy="854075"/>
          </a:xfrm>
          <a:prstGeom prst="rect">
            <a:avLst/>
          </a:prstGeom>
          <a:noFill/>
          <a:ln w="9525">
            <a:noFill/>
            <a:miter lim="800000"/>
            <a:headEnd/>
            <a:tailEnd/>
          </a:ln>
        </p:spPr>
      </p:pic>
      <p:pic>
        <p:nvPicPr>
          <p:cNvPr id="23" name="Picture 13" descr="C:\Users\eg\Desktop\fug.png"/>
          <p:cNvPicPr>
            <a:picLocks noChangeAspect="1" noChangeArrowheads="1"/>
          </p:cNvPicPr>
          <p:nvPr/>
        </p:nvPicPr>
        <p:blipFill>
          <a:blip r:embed="rId5" cstate="screen"/>
          <a:srcRect/>
          <a:stretch>
            <a:fillRect/>
          </a:stretch>
        </p:blipFill>
        <p:spPr bwMode="auto">
          <a:xfrm>
            <a:off x="7840932" y="1088086"/>
            <a:ext cx="215900" cy="852487"/>
          </a:xfrm>
          <a:prstGeom prst="rect">
            <a:avLst/>
          </a:prstGeom>
          <a:noFill/>
          <a:ln w="9525">
            <a:noFill/>
            <a:miter lim="800000"/>
            <a:headEnd/>
            <a:tailEnd/>
          </a:ln>
        </p:spPr>
      </p:pic>
      <p:cxnSp>
        <p:nvCxnSpPr>
          <p:cNvPr id="24" name="Gerade Verbindung mit Pfeil 23"/>
          <p:cNvCxnSpPr>
            <a:stCxn id="17" idx="0"/>
            <a:endCxn id="19" idx="2"/>
          </p:cNvCxnSpPr>
          <p:nvPr/>
        </p:nvCxnSpPr>
        <p:spPr>
          <a:xfrm flipV="1">
            <a:off x="8849519" y="4582503"/>
            <a:ext cx="603685" cy="34541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a:off x="7709240" y="5198858"/>
            <a:ext cx="847845" cy="25756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a:stCxn id="15" idx="0"/>
            <a:endCxn id="23" idx="2"/>
          </p:cNvCxnSpPr>
          <p:nvPr/>
        </p:nvCxnSpPr>
        <p:spPr>
          <a:xfrm flipH="1" flipV="1">
            <a:off x="7948883" y="1940572"/>
            <a:ext cx="187571" cy="40954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3" name="Picture 13" descr="C:\Users\eg\Desktop\fug.png"/>
          <p:cNvPicPr>
            <a:picLocks noChangeAspect="1" noChangeArrowheads="1"/>
          </p:cNvPicPr>
          <p:nvPr/>
        </p:nvPicPr>
        <p:blipFill>
          <a:blip r:embed="rId5" cstate="screen"/>
          <a:srcRect/>
          <a:stretch>
            <a:fillRect/>
          </a:stretch>
        </p:blipFill>
        <p:spPr bwMode="auto">
          <a:xfrm>
            <a:off x="8873308" y="2238824"/>
            <a:ext cx="215900" cy="852487"/>
          </a:xfrm>
          <a:prstGeom prst="rect">
            <a:avLst/>
          </a:prstGeom>
          <a:noFill/>
          <a:ln w="9525">
            <a:noFill/>
            <a:miter lim="800000"/>
            <a:headEnd/>
            <a:tailEnd/>
          </a:ln>
        </p:spPr>
      </p:pic>
      <p:cxnSp>
        <p:nvCxnSpPr>
          <p:cNvPr id="54" name="Gerade Verbindung mit Pfeil 53"/>
          <p:cNvCxnSpPr/>
          <p:nvPr/>
        </p:nvCxnSpPr>
        <p:spPr>
          <a:xfrm flipH="1" flipV="1">
            <a:off x="8307110" y="2695535"/>
            <a:ext cx="525194" cy="23617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Ellipse 58"/>
          <p:cNvSpPr/>
          <p:nvPr/>
        </p:nvSpPr>
        <p:spPr>
          <a:xfrm>
            <a:off x="2485256" y="1264692"/>
            <a:ext cx="2823864" cy="122820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de-AT" sz="2800" b="1" dirty="0"/>
              <a:t>MSO</a:t>
            </a:r>
          </a:p>
          <a:p>
            <a:pPr algn="ctr">
              <a:defRPr/>
            </a:pPr>
            <a:r>
              <a:rPr lang="de-AT" sz="1400" b="1" dirty="0"/>
              <a:t> (2x in Tirol)</a:t>
            </a:r>
          </a:p>
          <a:p>
            <a:pPr algn="ctr">
              <a:defRPr/>
            </a:pPr>
            <a:r>
              <a:rPr lang="de-AT" sz="1400" dirty="0">
                <a:solidFill>
                  <a:srgbClr val="333333"/>
                </a:solidFill>
              </a:rPr>
              <a:t>mobile </a:t>
            </a:r>
            <a:r>
              <a:rPr lang="de-AT" sz="1400" dirty="0" err="1">
                <a:solidFill>
                  <a:srgbClr val="333333"/>
                </a:solidFill>
              </a:rPr>
              <a:t>switching</a:t>
            </a:r>
            <a:r>
              <a:rPr lang="de-AT" sz="1400" dirty="0">
                <a:solidFill>
                  <a:srgbClr val="333333"/>
                </a:solidFill>
              </a:rPr>
              <a:t> </a:t>
            </a:r>
            <a:r>
              <a:rPr lang="de-AT" sz="1400" dirty="0" err="1">
                <a:solidFill>
                  <a:srgbClr val="333333"/>
                </a:solidFill>
              </a:rPr>
              <a:t>office</a:t>
            </a:r>
            <a:endParaRPr lang="de-AT" sz="1400" dirty="0">
              <a:solidFill>
                <a:srgbClr val="333333"/>
              </a:solidFill>
            </a:endParaRPr>
          </a:p>
        </p:txBody>
      </p:sp>
      <p:cxnSp>
        <p:nvCxnSpPr>
          <p:cNvPr id="61" name="Gewinkelte Verbindung 60"/>
          <p:cNvCxnSpPr>
            <a:stCxn id="59" idx="6"/>
          </p:cNvCxnSpPr>
          <p:nvPr/>
        </p:nvCxnSpPr>
        <p:spPr>
          <a:xfrm>
            <a:off x="5309120" y="1878795"/>
            <a:ext cx="2143316" cy="841645"/>
          </a:xfrm>
          <a:prstGeom prst="bentConnector3">
            <a:avLst>
              <a:gd name="adj1" fmla="val 50000"/>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Gewinkelte Verbindung 64"/>
          <p:cNvCxnSpPr>
            <a:stCxn id="59" idx="5"/>
            <a:endCxn id="16" idx="1"/>
          </p:cNvCxnSpPr>
          <p:nvPr/>
        </p:nvCxnSpPr>
        <p:spPr>
          <a:xfrm rot="16200000" flipH="1">
            <a:off x="5024529" y="2184077"/>
            <a:ext cx="1990037" cy="2247943"/>
          </a:xfrm>
          <a:prstGeom prst="bentConnector2">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8" name="Gewinkelte Verbindung 64"/>
          <p:cNvCxnSpPr>
            <a:stCxn id="59" idx="4"/>
            <a:endCxn id="17" idx="1"/>
          </p:cNvCxnSpPr>
          <p:nvPr/>
        </p:nvCxnSpPr>
        <p:spPr>
          <a:xfrm rot="16200000" flipH="1">
            <a:off x="4961770" y="1428315"/>
            <a:ext cx="2651719" cy="4780880"/>
          </a:xfrm>
          <a:prstGeom prst="bentConnector2">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7" name="Textfeld 86"/>
          <p:cNvSpPr txBox="1">
            <a:spLocks noChangeArrowheads="1"/>
          </p:cNvSpPr>
          <p:nvPr/>
        </p:nvSpPr>
        <p:spPr bwMode="auto">
          <a:xfrm>
            <a:off x="1309244" y="3212976"/>
            <a:ext cx="2266475" cy="2031325"/>
          </a:xfrm>
          <a:prstGeom prst="rect">
            <a:avLst/>
          </a:prstGeom>
          <a:noFill/>
          <a:ln w="9525">
            <a:noFill/>
            <a:miter lim="800000"/>
            <a:headEnd/>
            <a:tailEnd/>
          </a:ln>
        </p:spPr>
        <p:txBody>
          <a:bodyPr wrap="square">
            <a:spAutoFit/>
          </a:bodyPr>
          <a:lstStyle/>
          <a:p>
            <a:r>
              <a:rPr lang="de-AT" dirty="0"/>
              <a:t>Der MSO koordiniert den Sprach- und Datenverkehr zwischen den Endgeräten und den Leitstellen über die Sendestellen</a:t>
            </a:r>
            <a:r>
              <a:rPr lang="de-AT" sz="1600" dirty="0"/>
              <a:t>.</a:t>
            </a:r>
          </a:p>
        </p:txBody>
      </p:sp>
      <p:sp>
        <p:nvSpPr>
          <p:cNvPr id="78" name="Pfeil nach unten 77"/>
          <p:cNvSpPr/>
          <p:nvPr/>
        </p:nvSpPr>
        <p:spPr>
          <a:xfrm rot="2018845">
            <a:off x="2948403" y="2513350"/>
            <a:ext cx="279190" cy="679173"/>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AT"/>
          </a:p>
        </p:txBody>
      </p:sp>
      <p:sp>
        <p:nvSpPr>
          <p:cNvPr id="79" name="Abgerundetes Rechteck 78"/>
          <p:cNvSpPr/>
          <p:nvPr/>
        </p:nvSpPr>
        <p:spPr>
          <a:xfrm>
            <a:off x="9180958" y="1212811"/>
            <a:ext cx="1296144" cy="792088"/>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AT" sz="3200" b="1" dirty="0"/>
              <a:t>LWZ </a:t>
            </a:r>
            <a:endParaRPr lang="de-AT" b="1" dirty="0"/>
          </a:p>
        </p:txBody>
      </p:sp>
      <p:grpSp>
        <p:nvGrpSpPr>
          <p:cNvPr id="5" name="Gruppieren 4"/>
          <p:cNvGrpSpPr/>
          <p:nvPr/>
        </p:nvGrpSpPr>
        <p:grpSpPr>
          <a:xfrm>
            <a:off x="4295800" y="925479"/>
            <a:ext cx="5030216" cy="439732"/>
            <a:chOff x="2771800" y="925479"/>
            <a:chExt cx="5030216" cy="439732"/>
          </a:xfrm>
        </p:grpSpPr>
        <p:grpSp>
          <p:nvGrpSpPr>
            <p:cNvPr id="3" name="Gruppieren 2"/>
            <p:cNvGrpSpPr/>
            <p:nvPr/>
          </p:nvGrpSpPr>
          <p:grpSpPr>
            <a:xfrm>
              <a:off x="2771800" y="925479"/>
              <a:ext cx="5030216" cy="379115"/>
              <a:chOff x="2771800" y="925479"/>
              <a:chExt cx="5030216" cy="379115"/>
            </a:xfrm>
          </p:grpSpPr>
          <p:cxnSp>
            <p:nvCxnSpPr>
              <p:cNvPr id="40" name="Gerader Verbinder 39"/>
              <p:cNvCxnSpPr/>
              <p:nvPr/>
            </p:nvCxnSpPr>
            <p:spPr>
              <a:xfrm flipH="1">
                <a:off x="2987824" y="925479"/>
                <a:ext cx="4392488" cy="68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flipH="1">
                <a:off x="2771800" y="929728"/>
                <a:ext cx="216024" cy="3748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a:off x="7380312" y="925479"/>
                <a:ext cx="421704" cy="287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 name="Gruppieren 3"/>
            <p:cNvGrpSpPr/>
            <p:nvPr/>
          </p:nvGrpSpPr>
          <p:grpSpPr>
            <a:xfrm>
              <a:off x="2987824" y="1077879"/>
              <a:ext cx="4669134" cy="287332"/>
              <a:chOff x="2987824" y="1077879"/>
              <a:chExt cx="4669134" cy="287332"/>
            </a:xfrm>
          </p:grpSpPr>
          <p:cxnSp>
            <p:nvCxnSpPr>
              <p:cNvPr id="67" name="Gerader Verbinder 66"/>
              <p:cNvCxnSpPr/>
              <p:nvPr/>
            </p:nvCxnSpPr>
            <p:spPr>
              <a:xfrm flipH="1">
                <a:off x="3131840" y="1077879"/>
                <a:ext cx="4176464" cy="189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flipH="1">
                <a:off x="2987824" y="1109918"/>
                <a:ext cx="144016" cy="2552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a:off x="7308304" y="1077879"/>
                <a:ext cx="348654" cy="287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pic>
        <p:nvPicPr>
          <p:cNvPr id="49" name="Picture 13" descr="C:\Users\eg\Desktop\fug.png"/>
          <p:cNvPicPr>
            <a:picLocks noChangeAspect="1" noChangeArrowheads="1"/>
          </p:cNvPicPr>
          <p:nvPr/>
        </p:nvPicPr>
        <p:blipFill>
          <a:blip r:embed="rId5" cstate="screen"/>
          <a:srcRect/>
          <a:stretch>
            <a:fillRect/>
          </a:stretch>
        </p:blipFill>
        <p:spPr bwMode="auto">
          <a:xfrm>
            <a:off x="6654212" y="2845725"/>
            <a:ext cx="215900" cy="854075"/>
          </a:xfrm>
          <a:prstGeom prst="rect">
            <a:avLst/>
          </a:prstGeom>
          <a:noFill/>
          <a:ln w="9525">
            <a:noFill/>
            <a:miter lim="800000"/>
            <a:headEnd/>
            <a:tailEnd/>
          </a:ln>
        </p:spPr>
      </p:pic>
      <p:cxnSp>
        <p:nvCxnSpPr>
          <p:cNvPr id="51" name="Gerade Verbindung mit Pfeil 50"/>
          <p:cNvCxnSpPr/>
          <p:nvPr/>
        </p:nvCxnSpPr>
        <p:spPr>
          <a:xfrm flipH="1" flipV="1">
            <a:off x="6952089" y="3418723"/>
            <a:ext cx="434412" cy="64564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1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par>
                                <p:cTn id="71" presetID="10"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fade">
                                      <p:cBhvr>
                                        <p:cTn id="89" dur="500"/>
                                        <p:tgtEl>
                                          <p:spTgt spid="79"/>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59" grpId="0" animBg="1"/>
      <p:bldP spid="77" grpId="0"/>
      <p:bldP spid="78" grpId="0" animBg="1"/>
      <p:bldP spid="7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DA46-EFE5-43A8-BEDB-90D2461F4E4D}"/>
              </a:ext>
            </a:extLst>
          </p:cNvPr>
          <p:cNvSpPr>
            <a:spLocks noGrp="1"/>
          </p:cNvSpPr>
          <p:nvPr>
            <p:ph type="title"/>
          </p:nvPr>
        </p:nvSpPr>
        <p:spPr/>
        <p:txBody>
          <a:bodyPr/>
          <a:lstStyle/>
          <a:p>
            <a:r>
              <a:rPr lang="de-AT" dirty="0">
                <a:highlight>
                  <a:srgbClr val="FFFF00"/>
                </a:highlight>
              </a:rPr>
              <a:t>Notbetrieb bei Ausfall Leitstellenanbindung</a:t>
            </a:r>
          </a:p>
        </p:txBody>
      </p:sp>
      <p:sp>
        <p:nvSpPr>
          <p:cNvPr id="3" name="Inhaltsplatzhalter 2">
            <a:extLst>
              <a:ext uri="{FF2B5EF4-FFF2-40B4-BE49-F238E27FC236}">
                <a16:creationId xmlns:a16="http://schemas.microsoft.com/office/drawing/2014/main" id="{68C2DB75-A61A-4379-8D87-25B47130CEEA}"/>
              </a:ext>
            </a:extLst>
          </p:cNvPr>
          <p:cNvSpPr>
            <a:spLocks noGrp="1"/>
          </p:cNvSpPr>
          <p:nvPr>
            <p:ph idx="1"/>
          </p:nvPr>
        </p:nvSpPr>
        <p:spPr>
          <a:xfrm>
            <a:off x="983432" y="1600201"/>
            <a:ext cx="10873207" cy="4525963"/>
          </a:xfrm>
        </p:spPr>
        <p:txBody>
          <a:bodyPr>
            <a:normAutofit/>
          </a:bodyPr>
          <a:lstStyle/>
          <a:p>
            <a:r>
              <a:rPr lang="de-AT" dirty="0"/>
              <a:t>Ursache z.B.: Datenleitung von der LWZ zum Rechenzentrum in Tirol ist ausgefallen</a:t>
            </a:r>
          </a:p>
          <a:p>
            <a:pPr marL="400050" lvl="1" indent="0">
              <a:buNone/>
            </a:pPr>
            <a:r>
              <a:rPr lang="de-AT" dirty="0"/>
              <a:t>Auswirkung: </a:t>
            </a:r>
          </a:p>
          <a:p>
            <a:pPr marL="449263" lvl="1" indent="-273050"/>
            <a:r>
              <a:rPr lang="de-AT" dirty="0"/>
              <a:t>kein Sprechwunsch möglich, kein Status, keine GPS Ortung</a:t>
            </a:r>
          </a:p>
          <a:p>
            <a:pPr marL="449263" lvl="1" indent="-273050"/>
            <a:r>
              <a:rPr lang="de-AT" dirty="0"/>
              <a:t>Das Funknetz selbst ist in diesem Fall normal verfügbar!</a:t>
            </a:r>
          </a:p>
          <a:p>
            <a:pPr marL="449263" lvl="1" indent="-273050">
              <a:spcBef>
                <a:spcPts val="600"/>
              </a:spcBef>
            </a:pPr>
            <a:r>
              <a:rPr lang="de-AT" dirty="0"/>
              <a:t>Abhilfe für Verbindung zu LWZ: Offener Funkruf über BOS-OOE</a:t>
            </a:r>
            <a:br>
              <a:rPr lang="de-AT" dirty="0"/>
            </a:br>
            <a:endParaRPr lang="de-AT" dirty="0"/>
          </a:p>
          <a:p>
            <a:pPr marL="176213" lvl="1" indent="0" algn="ctr">
              <a:spcBef>
                <a:spcPts val="600"/>
              </a:spcBef>
              <a:buNone/>
            </a:pPr>
            <a:r>
              <a:rPr lang="de-AT" dirty="0">
                <a:highlight>
                  <a:srgbClr val="FFFF00"/>
                </a:highlight>
              </a:rPr>
              <a:t>Die LWZ ist auf der Sprechgruppe BOS-OOE immer erreichbar!</a:t>
            </a:r>
          </a:p>
        </p:txBody>
      </p:sp>
    </p:spTree>
    <p:extLst>
      <p:ext uri="{BB962C8B-B14F-4D97-AF65-F5344CB8AC3E}">
        <p14:creationId xmlns:p14="http://schemas.microsoft.com/office/powerpoint/2010/main" val="2757533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16769" y="410587"/>
            <a:ext cx="8262982" cy="1107996"/>
          </a:xfrm>
          <a:prstGeom prst="rect">
            <a:avLst/>
          </a:prstGeom>
        </p:spPr>
        <p:txBody>
          <a:bodyPr vert="horz" wrap="square" lIns="0" tIns="0" rIns="0" bIns="0" rtlCol="0" anchor="ctr">
            <a:spAutoFit/>
          </a:bodyPr>
          <a:lstStyle/>
          <a:p>
            <a:pPr marL="11966"/>
            <a:r>
              <a:rPr lang="de-DE" dirty="0"/>
              <a:t>Möglichkeiten der Kommunikation im TMO</a:t>
            </a:r>
            <a:endParaRPr dirty="0"/>
          </a:p>
        </p:txBody>
      </p:sp>
      <p:sp>
        <p:nvSpPr>
          <p:cNvPr id="5" name="object 5"/>
          <p:cNvSpPr txBox="1"/>
          <p:nvPr/>
        </p:nvSpPr>
        <p:spPr>
          <a:xfrm>
            <a:off x="1703512" y="1624706"/>
            <a:ext cx="2378234" cy="290079"/>
          </a:xfrm>
          <a:prstGeom prst="rect">
            <a:avLst/>
          </a:prstGeom>
          <a:ln w="9143">
            <a:solidFill>
              <a:srgbClr val="000000"/>
            </a:solidFill>
          </a:ln>
        </p:spPr>
        <p:txBody>
          <a:bodyPr vert="horz" wrap="square" lIns="0" tIns="0" rIns="0" bIns="0" rtlCol="0">
            <a:spAutoFit/>
          </a:bodyPr>
          <a:lstStyle/>
          <a:p>
            <a:pPr marL="524128">
              <a:spcBef>
                <a:spcPts val="600"/>
              </a:spcBef>
              <a:spcAft>
                <a:spcPts val="600"/>
              </a:spcAft>
            </a:pPr>
            <a:r>
              <a:rPr sz="1885" b="1" dirty="0" err="1">
                <a:latin typeface="Arial"/>
                <a:cs typeface="Arial"/>
              </a:rPr>
              <a:t>Grup</a:t>
            </a:r>
            <a:r>
              <a:rPr sz="1885" b="1" spc="-9" dirty="0" err="1">
                <a:latin typeface="Arial"/>
                <a:cs typeface="Arial"/>
              </a:rPr>
              <a:t>p</a:t>
            </a:r>
            <a:r>
              <a:rPr sz="1885" b="1" spc="-5" dirty="0" err="1">
                <a:latin typeface="Arial"/>
                <a:cs typeface="Arial"/>
              </a:rPr>
              <a:t>enruf</a:t>
            </a:r>
            <a:endParaRPr sz="1885" dirty="0">
              <a:latin typeface="Arial"/>
              <a:cs typeface="Arial"/>
            </a:endParaRPr>
          </a:p>
        </p:txBody>
      </p:sp>
      <p:sp>
        <p:nvSpPr>
          <p:cNvPr id="6" name="object 6"/>
          <p:cNvSpPr txBox="1"/>
          <p:nvPr/>
        </p:nvSpPr>
        <p:spPr>
          <a:xfrm>
            <a:off x="5076904" y="1625248"/>
            <a:ext cx="2374045" cy="290079"/>
          </a:xfrm>
          <a:prstGeom prst="rect">
            <a:avLst/>
          </a:prstGeom>
          <a:ln w="9143">
            <a:solidFill>
              <a:srgbClr val="000000"/>
            </a:solidFill>
          </a:ln>
        </p:spPr>
        <p:txBody>
          <a:bodyPr vert="horz" wrap="square" lIns="0" tIns="0" rIns="0" bIns="0" rtlCol="0">
            <a:spAutoFit/>
          </a:bodyPr>
          <a:lstStyle/>
          <a:p>
            <a:pPr marL="676100"/>
            <a:r>
              <a:rPr sz="1885" b="1" dirty="0" err="1">
                <a:latin typeface="Arial"/>
                <a:cs typeface="Arial"/>
              </a:rPr>
              <a:t>E</a:t>
            </a:r>
            <a:r>
              <a:rPr sz="1885" b="1" spc="-9" dirty="0" err="1">
                <a:latin typeface="Arial"/>
                <a:cs typeface="Arial"/>
              </a:rPr>
              <a:t>i</a:t>
            </a:r>
            <a:r>
              <a:rPr sz="1885" b="1" dirty="0" err="1">
                <a:latin typeface="Arial"/>
                <a:cs typeface="Arial"/>
              </a:rPr>
              <a:t>nz</a:t>
            </a:r>
            <a:r>
              <a:rPr sz="1885" b="1" spc="5" dirty="0" err="1">
                <a:latin typeface="Arial"/>
                <a:cs typeface="Arial"/>
              </a:rPr>
              <a:t>e</a:t>
            </a:r>
            <a:r>
              <a:rPr sz="1885" b="1" dirty="0" err="1">
                <a:latin typeface="Arial"/>
                <a:cs typeface="Arial"/>
              </a:rPr>
              <a:t>lruf</a:t>
            </a:r>
            <a:endParaRPr sz="1885" dirty="0">
              <a:latin typeface="Arial"/>
              <a:cs typeface="Arial"/>
            </a:endParaRPr>
          </a:p>
        </p:txBody>
      </p:sp>
      <p:sp>
        <p:nvSpPr>
          <p:cNvPr id="7" name="object 7"/>
          <p:cNvSpPr txBox="1"/>
          <p:nvPr/>
        </p:nvSpPr>
        <p:spPr>
          <a:xfrm>
            <a:off x="8261898" y="1605277"/>
            <a:ext cx="2658638" cy="720967"/>
          </a:xfrm>
          <a:prstGeom prst="rect">
            <a:avLst/>
          </a:prstGeom>
          <a:ln w="9143">
            <a:solidFill>
              <a:srgbClr val="000000"/>
            </a:solidFill>
          </a:ln>
        </p:spPr>
        <p:txBody>
          <a:bodyPr vert="horz" wrap="square" lIns="0" tIns="0" rIns="0" bIns="0" rtlCol="0">
            <a:spAutoFit/>
          </a:bodyPr>
          <a:lstStyle/>
          <a:p>
            <a:pPr marL="664733"/>
            <a:r>
              <a:rPr sz="1885" b="1" spc="-137" dirty="0" err="1">
                <a:latin typeface="Arial"/>
                <a:cs typeface="Arial"/>
              </a:rPr>
              <a:t>T</a:t>
            </a:r>
            <a:r>
              <a:rPr sz="1885" b="1" spc="-5" dirty="0" err="1">
                <a:latin typeface="Arial"/>
                <a:cs typeface="Arial"/>
              </a:rPr>
              <a:t>elefonie</a:t>
            </a:r>
            <a:endParaRPr lang="de-DE" sz="1885" b="1" spc="-5" dirty="0">
              <a:latin typeface="Arial"/>
              <a:cs typeface="Arial"/>
            </a:endParaRPr>
          </a:p>
          <a:p>
            <a:pPr marL="182563">
              <a:tabLst>
                <a:tab pos="92075" algn="l"/>
              </a:tabLst>
            </a:pPr>
            <a:r>
              <a:rPr lang="de-DE" sz="1400" spc="-5" dirty="0">
                <a:latin typeface="Arial"/>
                <a:cs typeface="Arial"/>
              </a:rPr>
              <a:t>im Ausnahmefall über LWZ freigeschaltet!</a:t>
            </a:r>
            <a:endParaRPr sz="1400" dirty="0">
              <a:latin typeface="Arial"/>
              <a:cs typeface="Arial"/>
            </a:endParaRPr>
          </a:p>
        </p:txBody>
      </p:sp>
      <p:sp>
        <p:nvSpPr>
          <p:cNvPr id="8" name="object 8"/>
          <p:cNvSpPr txBox="1"/>
          <p:nvPr/>
        </p:nvSpPr>
        <p:spPr>
          <a:xfrm>
            <a:off x="1707701" y="2132856"/>
            <a:ext cx="2374045" cy="1457322"/>
          </a:xfrm>
          <a:prstGeom prst="rect">
            <a:avLst/>
          </a:prstGeom>
          <a:ln w="9143">
            <a:solidFill>
              <a:srgbClr val="000000"/>
            </a:solidFill>
          </a:ln>
        </p:spPr>
        <p:txBody>
          <a:bodyPr vert="horz" wrap="square" lIns="0" tIns="0" rIns="0" bIns="0" rtlCol="0">
            <a:spAutoFit/>
          </a:bodyPr>
          <a:lstStyle/>
          <a:p>
            <a:pPr marL="41882" marR="178897">
              <a:lnSpc>
                <a:spcPct val="140000"/>
              </a:lnSpc>
            </a:pPr>
            <a:r>
              <a:rPr sz="1319" dirty="0">
                <a:latin typeface="Arial"/>
                <a:cs typeface="Arial"/>
              </a:rPr>
              <a:t>Einer</a:t>
            </a:r>
            <a:r>
              <a:rPr sz="1319" spc="19" dirty="0">
                <a:latin typeface="Times New Roman"/>
                <a:cs typeface="Times New Roman"/>
              </a:rPr>
              <a:t> </a:t>
            </a:r>
            <a:r>
              <a:rPr sz="1319" dirty="0">
                <a:latin typeface="Arial"/>
                <a:cs typeface="Arial"/>
              </a:rPr>
              <a:t>s</a:t>
            </a:r>
            <a:r>
              <a:rPr sz="1319" spc="-5" dirty="0">
                <a:latin typeface="Arial"/>
                <a:cs typeface="Arial"/>
              </a:rPr>
              <a:t>pri</a:t>
            </a:r>
            <a:r>
              <a:rPr sz="1319" dirty="0">
                <a:latin typeface="Arial"/>
                <a:cs typeface="Arial"/>
              </a:rPr>
              <a:t>c</a:t>
            </a:r>
            <a:r>
              <a:rPr sz="1319" spc="-5" dirty="0">
                <a:latin typeface="Arial"/>
                <a:cs typeface="Arial"/>
              </a:rPr>
              <a:t>h</a:t>
            </a:r>
            <a:r>
              <a:rPr sz="1319" dirty="0">
                <a:latin typeface="Arial"/>
                <a:cs typeface="Arial"/>
              </a:rPr>
              <a:t>t,</a:t>
            </a:r>
            <a:r>
              <a:rPr sz="1319" dirty="0">
                <a:latin typeface="Times New Roman"/>
                <a:cs typeface="Times New Roman"/>
              </a:rPr>
              <a:t> </a:t>
            </a:r>
            <a:r>
              <a:rPr sz="1319" spc="-5" dirty="0">
                <a:latin typeface="Arial"/>
                <a:cs typeface="Arial"/>
              </a:rPr>
              <a:t>alle</a:t>
            </a:r>
            <a:r>
              <a:rPr sz="1319" dirty="0">
                <a:latin typeface="Arial"/>
                <a:cs typeface="Arial"/>
              </a:rPr>
              <a:t>n</a:t>
            </a:r>
            <a:r>
              <a:rPr sz="1319" spc="19" dirty="0">
                <a:latin typeface="Times New Roman"/>
                <a:cs typeface="Times New Roman"/>
              </a:rPr>
              <a:t> </a:t>
            </a:r>
            <a:r>
              <a:rPr sz="1319" spc="-5" dirty="0">
                <a:latin typeface="Arial"/>
                <a:cs typeface="Arial"/>
              </a:rPr>
              <a:t>höre</a:t>
            </a:r>
            <a:r>
              <a:rPr sz="1319" dirty="0">
                <a:latin typeface="Arial"/>
                <a:cs typeface="Arial"/>
              </a:rPr>
              <a:t>n</a:t>
            </a:r>
            <a:r>
              <a:rPr sz="1319" spc="5" dirty="0">
                <a:latin typeface="Times New Roman"/>
                <a:cs typeface="Times New Roman"/>
              </a:rPr>
              <a:t> </a:t>
            </a:r>
            <a:r>
              <a:rPr sz="1319" dirty="0">
                <a:latin typeface="Arial"/>
                <a:cs typeface="Arial"/>
              </a:rPr>
              <a:t>zu</a:t>
            </a:r>
            <a:r>
              <a:rPr sz="1319" dirty="0">
                <a:latin typeface="Times New Roman"/>
                <a:cs typeface="Times New Roman"/>
              </a:rPr>
              <a:t> </a:t>
            </a:r>
            <a:r>
              <a:rPr sz="1319" dirty="0">
                <a:latin typeface="Arial"/>
                <a:cs typeface="Arial"/>
              </a:rPr>
              <a:t>Ges</a:t>
            </a:r>
            <a:r>
              <a:rPr sz="1319" spc="-5" dirty="0">
                <a:latin typeface="Arial"/>
                <a:cs typeface="Arial"/>
              </a:rPr>
              <a:t>prä</a:t>
            </a:r>
            <a:r>
              <a:rPr sz="1319" dirty="0">
                <a:latin typeface="Arial"/>
                <a:cs typeface="Arial"/>
              </a:rPr>
              <a:t>c</a:t>
            </a:r>
            <a:r>
              <a:rPr sz="1319" spc="-15" dirty="0">
                <a:latin typeface="Arial"/>
                <a:cs typeface="Arial"/>
              </a:rPr>
              <a:t>h</a:t>
            </a:r>
            <a:r>
              <a:rPr sz="1319" dirty="0">
                <a:latin typeface="Arial"/>
                <a:cs typeface="Arial"/>
              </a:rPr>
              <a:t>s</a:t>
            </a:r>
            <a:r>
              <a:rPr sz="1319" spc="-15" dirty="0">
                <a:latin typeface="Arial"/>
                <a:cs typeface="Arial"/>
              </a:rPr>
              <a:t>a</a:t>
            </a:r>
            <a:r>
              <a:rPr sz="1319" spc="-5" dirty="0">
                <a:latin typeface="Arial"/>
                <a:cs typeface="Arial"/>
              </a:rPr>
              <a:t>u</a:t>
            </a:r>
            <a:r>
              <a:rPr sz="1319" spc="-9" dirty="0">
                <a:latin typeface="Arial"/>
                <a:cs typeface="Arial"/>
              </a:rPr>
              <a:t>f</a:t>
            </a:r>
            <a:r>
              <a:rPr sz="1319" spc="-5" dirty="0">
                <a:latin typeface="Arial"/>
                <a:cs typeface="Arial"/>
              </a:rPr>
              <a:t>b</a:t>
            </a:r>
            <a:r>
              <a:rPr sz="1319" spc="-15" dirty="0">
                <a:latin typeface="Arial"/>
                <a:cs typeface="Arial"/>
              </a:rPr>
              <a:t>a</a:t>
            </a:r>
            <a:r>
              <a:rPr sz="1319" dirty="0">
                <a:latin typeface="Arial"/>
                <a:cs typeface="Arial"/>
              </a:rPr>
              <a:t>u</a:t>
            </a:r>
            <a:r>
              <a:rPr sz="1319" spc="-5" dirty="0">
                <a:latin typeface="Times New Roman"/>
                <a:cs typeface="Times New Roman"/>
              </a:rPr>
              <a:t> </a:t>
            </a:r>
            <a:r>
              <a:rPr sz="1319" dirty="0">
                <a:latin typeface="Arial"/>
                <a:cs typeface="Arial"/>
              </a:rPr>
              <a:t>c</a:t>
            </a:r>
            <a:r>
              <a:rPr sz="1319" spc="-5" dirty="0">
                <a:latin typeface="Arial"/>
                <a:cs typeface="Arial"/>
              </a:rPr>
              <a:t>a</a:t>
            </a:r>
            <a:r>
              <a:rPr sz="1319" dirty="0">
                <a:latin typeface="Arial"/>
                <a:cs typeface="Arial"/>
              </a:rPr>
              <a:t>.</a:t>
            </a:r>
            <a:r>
              <a:rPr sz="1319" spc="24" dirty="0">
                <a:latin typeface="Times New Roman"/>
                <a:cs typeface="Times New Roman"/>
              </a:rPr>
              <a:t> </a:t>
            </a:r>
            <a:r>
              <a:rPr sz="1319" spc="-5" dirty="0">
                <a:latin typeface="Arial"/>
                <a:cs typeface="Arial"/>
              </a:rPr>
              <a:t>300</a:t>
            </a:r>
            <a:r>
              <a:rPr sz="1319" spc="-9" dirty="0">
                <a:latin typeface="Arial"/>
                <a:cs typeface="Arial"/>
              </a:rPr>
              <a:t>m</a:t>
            </a:r>
            <a:r>
              <a:rPr sz="1319" dirty="0">
                <a:latin typeface="Arial"/>
                <a:cs typeface="Arial"/>
              </a:rPr>
              <a:t>s</a:t>
            </a:r>
          </a:p>
          <a:p>
            <a:pPr marL="81970" marR="277022" indent="-40686">
              <a:spcBef>
                <a:spcPts val="636"/>
              </a:spcBef>
            </a:pPr>
            <a:r>
              <a:rPr sz="1319" spc="15" dirty="0">
                <a:latin typeface="Arial"/>
                <a:cs typeface="Arial"/>
              </a:rPr>
              <a:t>W</a:t>
            </a:r>
            <a:r>
              <a:rPr sz="1319" spc="-5" dirty="0">
                <a:latin typeface="Arial"/>
                <a:cs typeface="Arial"/>
              </a:rPr>
              <a:t>ir</a:t>
            </a:r>
            <a:r>
              <a:rPr sz="1319" dirty="0">
                <a:latin typeface="Arial"/>
                <a:cs typeface="Arial"/>
              </a:rPr>
              <a:t>d</a:t>
            </a:r>
            <a:r>
              <a:rPr sz="1319" spc="9" dirty="0">
                <a:latin typeface="Times New Roman"/>
                <a:cs typeface="Times New Roman"/>
              </a:rPr>
              <a:t> </a:t>
            </a:r>
            <a:r>
              <a:rPr sz="1319" spc="-5" dirty="0">
                <a:latin typeface="Arial"/>
                <a:cs typeface="Arial"/>
              </a:rPr>
              <a:t>nu</a:t>
            </a:r>
            <a:r>
              <a:rPr sz="1319" dirty="0">
                <a:latin typeface="Arial"/>
                <a:cs typeface="Arial"/>
              </a:rPr>
              <a:t>r</a:t>
            </a:r>
            <a:r>
              <a:rPr sz="1319" spc="19" dirty="0">
                <a:latin typeface="Times New Roman"/>
                <a:cs typeface="Times New Roman"/>
              </a:rPr>
              <a:t> </a:t>
            </a:r>
            <a:r>
              <a:rPr sz="1319" spc="-5" dirty="0">
                <a:latin typeface="Arial"/>
                <a:cs typeface="Arial"/>
              </a:rPr>
              <a:t>i</a:t>
            </a:r>
            <a:r>
              <a:rPr sz="1319" dirty="0">
                <a:latin typeface="Arial"/>
                <a:cs typeface="Arial"/>
              </a:rPr>
              <a:t>n</a:t>
            </a:r>
            <a:r>
              <a:rPr sz="1319" spc="28" dirty="0">
                <a:latin typeface="Times New Roman"/>
                <a:cs typeface="Times New Roman"/>
              </a:rPr>
              <a:t> </a:t>
            </a:r>
            <a:r>
              <a:rPr sz="1319" spc="-9" dirty="0">
                <a:latin typeface="Arial"/>
                <a:cs typeface="Arial"/>
              </a:rPr>
              <a:t>F</a:t>
            </a:r>
            <a:r>
              <a:rPr sz="1319" spc="-5" dirty="0">
                <a:latin typeface="Arial"/>
                <a:cs typeface="Arial"/>
              </a:rPr>
              <a:t>un</a:t>
            </a:r>
            <a:r>
              <a:rPr sz="1319" dirty="0">
                <a:latin typeface="Arial"/>
                <a:cs typeface="Arial"/>
              </a:rPr>
              <a:t>kz</a:t>
            </a:r>
            <a:r>
              <a:rPr sz="1319" spc="-5" dirty="0">
                <a:latin typeface="Arial"/>
                <a:cs typeface="Arial"/>
              </a:rPr>
              <a:t>elle</a:t>
            </a:r>
            <a:r>
              <a:rPr sz="1319" dirty="0">
                <a:latin typeface="Arial"/>
                <a:cs typeface="Arial"/>
              </a:rPr>
              <a:t>n</a:t>
            </a:r>
            <a:r>
              <a:rPr sz="1319" spc="-5" dirty="0">
                <a:latin typeface="Times New Roman"/>
                <a:cs typeface="Times New Roman"/>
              </a:rPr>
              <a:t> </a:t>
            </a:r>
            <a:r>
              <a:rPr sz="1319" spc="-5" dirty="0">
                <a:latin typeface="Arial"/>
                <a:cs typeface="Arial"/>
              </a:rPr>
              <a:t>au</a:t>
            </a:r>
            <a:r>
              <a:rPr sz="1319" spc="9" dirty="0">
                <a:latin typeface="Arial"/>
                <a:cs typeface="Arial"/>
              </a:rPr>
              <a:t>f</a:t>
            </a:r>
            <a:r>
              <a:rPr sz="1319" dirty="0">
                <a:latin typeface="Arial"/>
                <a:cs typeface="Arial"/>
              </a:rPr>
              <a:t>-</a:t>
            </a:r>
            <a:r>
              <a:rPr sz="1319" dirty="0">
                <a:latin typeface="Times New Roman"/>
                <a:cs typeface="Times New Roman"/>
              </a:rPr>
              <a:t> </a:t>
            </a:r>
            <a:r>
              <a:rPr sz="1319" spc="-5" dirty="0">
                <a:latin typeface="Arial"/>
                <a:cs typeface="Arial"/>
              </a:rPr>
              <a:t>gebaut</a:t>
            </a:r>
            <a:r>
              <a:rPr sz="1319" dirty="0">
                <a:latin typeface="Arial"/>
                <a:cs typeface="Arial"/>
              </a:rPr>
              <a:t>,</a:t>
            </a:r>
            <a:r>
              <a:rPr sz="1319" spc="5" dirty="0">
                <a:latin typeface="Times New Roman"/>
                <a:cs typeface="Times New Roman"/>
              </a:rPr>
              <a:t> </a:t>
            </a:r>
            <a:r>
              <a:rPr sz="1319" spc="-5" dirty="0">
                <a:latin typeface="Arial"/>
                <a:cs typeface="Arial"/>
              </a:rPr>
              <a:t>i</a:t>
            </a:r>
            <a:r>
              <a:rPr sz="1319" dirty="0">
                <a:latin typeface="Arial"/>
                <a:cs typeface="Arial"/>
              </a:rPr>
              <a:t>n</a:t>
            </a:r>
            <a:r>
              <a:rPr sz="1319" spc="28" dirty="0">
                <a:latin typeface="Times New Roman"/>
                <a:cs typeface="Times New Roman"/>
              </a:rPr>
              <a:t> </a:t>
            </a:r>
            <a:r>
              <a:rPr sz="1319" spc="-5" dirty="0">
                <a:latin typeface="Arial"/>
                <a:cs typeface="Arial"/>
              </a:rPr>
              <a:t>dene</a:t>
            </a:r>
            <a:r>
              <a:rPr sz="1319" dirty="0">
                <a:latin typeface="Arial"/>
                <a:cs typeface="Arial"/>
              </a:rPr>
              <a:t>n</a:t>
            </a:r>
            <a:r>
              <a:rPr sz="1319" spc="5" dirty="0">
                <a:latin typeface="Times New Roman"/>
                <a:cs typeface="Times New Roman"/>
              </a:rPr>
              <a:t> </a:t>
            </a:r>
            <a:r>
              <a:rPr sz="1319" dirty="0">
                <a:latin typeface="Arial"/>
                <a:cs typeface="Arial"/>
              </a:rPr>
              <a:t>s</a:t>
            </a:r>
            <a:r>
              <a:rPr sz="1319" spc="-5" dirty="0">
                <a:latin typeface="Arial"/>
                <a:cs typeface="Arial"/>
              </a:rPr>
              <a:t>i</a:t>
            </a:r>
            <a:r>
              <a:rPr sz="1319" dirty="0">
                <a:latin typeface="Arial"/>
                <a:cs typeface="Arial"/>
              </a:rPr>
              <a:t>ch</a:t>
            </a:r>
            <a:r>
              <a:rPr sz="1319" spc="19" dirty="0">
                <a:latin typeface="Times New Roman"/>
                <a:cs typeface="Times New Roman"/>
              </a:rPr>
              <a:t> </a:t>
            </a:r>
            <a:r>
              <a:rPr sz="1319" spc="-5" dirty="0">
                <a:latin typeface="Arial"/>
                <a:cs typeface="Arial"/>
              </a:rPr>
              <a:t>au</a:t>
            </a:r>
            <a:r>
              <a:rPr sz="1319" dirty="0">
                <a:latin typeface="Arial"/>
                <a:cs typeface="Arial"/>
              </a:rPr>
              <a:t>ch</a:t>
            </a:r>
            <a:r>
              <a:rPr sz="1319" dirty="0">
                <a:latin typeface="Times New Roman"/>
                <a:cs typeface="Times New Roman"/>
              </a:rPr>
              <a:t> </a:t>
            </a:r>
            <a:r>
              <a:rPr sz="1319" spc="-156" dirty="0">
                <a:latin typeface="Arial"/>
                <a:cs typeface="Arial"/>
              </a:rPr>
              <a:t>T</a:t>
            </a:r>
            <a:r>
              <a:rPr sz="1319" spc="-5" dirty="0">
                <a:latin typeface="Arial"/>
                <a:cs typeface="Arial"/>
              </a:rPr>
              <a:t>eilneh</a:t>
            </a:r>
            <a:r>
              <a:rPr sz="1319" spc="-9" dirty="0">
                <a:latin typeface="Arial"/>
                <a:cs typeface="Arial"/>
              </a:rPr>
              <a:t>m</a:t>
            </a:r>
            <a:r>
              <a:rPr sz="1319" spc="-5" dirty="0">
                <a:latin typeface="Arial"/>
                <a:cs typeface="Arial"/>
              </a:rPr>
              <a:t>e</a:t>
            </a:r>
            <a:r>
              <a:rPr sz="1319" dirty="0">
                <a:latin typeface="Arial"/>
                <a:cs typeface="Arial"/>
              </a:rPr>
              <a:t>r</a:t>
            </a:r>
            <a:r>
              <a:rPr sz="1319" spc="5" dirty="0">
                <a:latin typeface="Times New Roman"/>
                <a:cs typeface="Times New Roman"/>
              </a:rPr>
              <a:t> </a:t>
            </a:r>
            <a:r>
              <a:rPr sz="1319" spc="-5" dirty="0">
                <a:latin typeface="Arial"/>
                <a:cs typeface="Arial"/>
              </a:rPr>
              <a:t>de</a:t>
            </a:r>
            <a:r>
              <a:rPr sz="1319" dirty="0">
                <a:latin typeface="Arial"/>
                <a:cs typeface="Arial"/>
              </a:rPr>
              <a:t>r</a:t>
            </a:r>
            <a:r>
              <a:rPr sz="1319" spc="19" dirty="0">
                <a:latin typeface="Times New Roman"/>
                <a:cs typeface="Times New Roman"/>
              </a:rPr>
              <a:t> </a:t>
            </a:r>
            <a:r>
              <a:rPr sz="1319" dirty="0">
                <a:latin typeface="Arial"/>
                <a:cs typeface="Arial"/>
              </a:rPr>
              <a:t>Gruppe</a:t>
            </a:r>
            <a:r>
              <a:rPr sz="1319" dirty="0">
                <a:latin typeface="Times New Roman"/>
                <a:cs typeface="Times New Roman"/>
              </a:rPr>
              <a:t> </a:t>
            </a:r>
            <a:r>
              <a:rPr sz="1319" spc="-5" dirty="0">
                <a:latin typeface="Arial"/>
                <a:cs typeface="Arial"/>
              </a:rPr>
              <a:t>be</a:t>
            </a:r>
            <a:r>
              <a:rPr sz="1319" dirty="0">
                <a:latin typeface="Arial"/>
                <a:cs typeface="Arial"/>
              </a:rPr>
              <a:t>f</a:t>
            </a:r>
            <a:r>
              <a:rPr sz="1319" spc="-5" dirty="0">
                <a:latin typeface="Arial"/>
                <a:cs typeface="Arial"/>
              </a:rPr>
              <a:t>inden</a:t>
            </a:r>
            <a:endParaRPr sz="1319" dirty="0">
              <a:latin typeface="Arial"/>
              <a:cs typeface="Arial"/>
            </a:endParaRPr>
          </a:p>
        </p:txBody>
      </p:sp>
      <p:sp>
        <p:nvSpPr>
          <p:cNvPr id="9" name="object 9"/>
          <p:cNvSpPr/>
          <p:nvPr/>
        </p:nvSpPr>
        <p:spPr>
          <a:xfrm>
            <a:off x="2461648" y="5087533"/>
            <a:ext cx="848624" cy="458057"/>
          </a:xfrm>
          <a:prstGeom prst="rect">
            <a:avLst/>
          </a:prstGeom>
          <a:blipFill>
            <a:blip r:embed="rId3" cstate="print"/>
            <a:stretch>
              <a:fillRect/>
            </a:stretch>
          </a:blipFill>
        </p:spPr>
        <p:txBody>
          <a:bodyPr wrap="square" lIns="0" tIns="0" rIns="0" bIns="0" rtlCol="0"/>
          <a:lstStyle/>
          <a:p>
            <a:endParaRPr sz="1696"/>
          </a:p>
        </p:txBody>
      </p:sp>
      <p:sp>
        <p:nvSpPr>
          <p:cNvPr id="10" name="object 10"/>
          <p:cNvSpPr/>
          <p:nvPr/>
        </p:nvSpPr>
        <p:spPr>
          <a:xfrm>
            <a:off x="2903908" y="4989891"/>
            <a:ext cx="0" cy="162737"/>
          </a:xfrm>
          <a:custGeom>
            <a:avLst/>
            <a:gdLst/>
            <a:ahLst/>
            <a:cxnLst/>
            <a:rect l="l" t="t" r="r" b="b"/>
            <a:pathLst>
              <a:path h="172720">
                <a:moveTo>
                  <a:pt x="0" y="172211"/>
                </a:moveTo>
                <a:lnTo>
                  <a:pt x="0" y="0"/>
                </a:lnTo>
              </a:path>
            </a:pathLst>
          </a:custGeom>
          <a:ln w="9143">
            <a:solidFill>
              <a:srgbClr val="000000"/>
            </a:solidFill>
          </a:ln>
        </p:spPr>
        <p:txBody>
          <a:bodyPr wrap="square" lIns="0" tIns="0" rIns="0" bIns="0" rtlCol="0"/>
          <a:lstStyle/>
          <a:p>
            <a:endParaRPr sz="1696"/>
          </a:p>
        </p:txBody>
      </p:sp>
      <p:sp>
        <p:nvSpPr>
          <p:cNvPr id="11" name="object 11"/>
          <p:cNvSpPr/>
          <p:nvPr/>
        </p:nvSpPr>
        <p:spPr>
          <a:xfrm>
            <a:off x="2763190" y="3933056"/>
            <a:ext cx="226874" cy="514058"/>
          </a:xfrm>
          <a:prstGeom prst="rect">
            <a:avLst/>
          </a:prstGeom>
          <a:blipFill>
            <a:blip r:embed="rId4" cstate="print"/>
            <a:stretch>
              <a:fillRect/>
            </a:stretch>
          </a:blipFill>
        </p:spPr>
        <p:txBody>
          <a:bodyPr wrap="square" lIns="0" tIns="0" rIns="0" bIns="0" rtlCol="0"/>
          <a:lstStyle/>
          <a:p>
            <a:endParaRPr sz="1696"/>
          </a:p>
        </p:txBody>
      </p:sp>
      <p:sp>
        <p:nvSpPr>
          <p:cNvPr id="12" name="object 12"/>
          <p:cNvSpPr/>
          <p:nvPr/>
        </p:nvSpPr>
        <p:spPr>
          <a:xfrm>
            <a:off x="3463917" y="4162805"/>
            <a:ext cx="226874" cy="515493"/>
          </a:xfrm>
          <a:prstGeom prst="rect">
            <a:avLst/>
          </a:prstGeom>
          <a:blipFill>
            <a:blip r:embed="rId4" cstate="print"/>
            <a:stretch>
              <a:fillRect/>
            </a:stretch>
          </a:blipFill>
        </p:spPr>
        <p:txBody>
          <a:bodyPr wrap="square" lIns="0" tIns="0" rIns="0" bIns="0" rtlCol="0"/>
          <a:lstStyle/>
          <a:p>
            <a:endParaRPr sz="1696"/>
          </a:p>
        </p:txBody>
      </p:sp>
      <p:sp>
        <p:nvSpPr>
          <p:cNvPr id="13" name="object 13"/>
          <p:cNvSpPr/>
          <p:nvPr/>
        </p:nvSpPr>
        <p:spPr>
          <a:xfrm>
            <a:off x="2168721" y="4191523"/>
            <a:ext cx="226874" cy="515493"/>
          </a:xfrm>
          <a:prstGeom prst="rect">
            <a:avLst/>
          </a:prstGeom>
          <a:blipFill>
            <a:blip r:embed="rId4" cstate="print"/>
            <a:stretch>
              <a:fillRect/>
            </a:stretch>
          </a:blipFill>
        </p:spPr>
        <p:txBody>
          <a:bodyPr wrap="square" lIns="0" tIns="0" rIns="0" bIns="0" rtlCol="0"/>
          <a:lstStyle/>
          <a:p>
            <a:endParaRPr sz="1696"/>
          </a:p>
        </p:txBody>
      </p:sp>
      <p:sp>
        <p:nvSpPr>
          <p:cNvPr id="14" name="object 14"/>
          <p:cNvSpPr/>
          <p:nvPr/>
        </p:nvSpPr>
        <p:spPr>
          <a:xfrm>
            <a:off x="2458776" y="4471524"/>
            <a:ext cx="414022" cy="433766"/>
          </a:xfrm>
          <a:custGeom>
            <a:avLst/>
            <a:gdLst/>
            <a:ahLst/>
            <a:cxnLst/>
            <a:rect l="l" t="t" r="r" b="b"/>
            <a:pathLst>
              <a:path w="439419" h="460375">
                <a:moveTo>
                  <a:pt x="0" y="0"/>
                </a:moveTo>
                <a:lnTo>
                  <a:pt x="438911" y="460247"/>
                </a:lnTo>
              </a:path>
            </a:pathLst>
          </a:custGeom>
          <a:ln w="9143">
            <a:solidFill>
              <a:srgbClr val="000000"/>
            </a:solidFill>
          </a:ln>
        </p:spPr>
        <p:txBody>
          <a:bodyPr wrap="square" lIns="0" tIns="0" rIns="0" bIns="0" rtlCol="0"/>
          <a:lstStyle/>
          <a:p>
            <a:endParaRPr sz="1696"/>
          </a:p>
        </p:txBody>
      </p:sp>
      <p:sp>
        <p:nvSpPr>
          <p:cNvPr id="15" name="object 15"/>
          <p:cNvSpPr/>
          <p:nvPr/>
        </p:nvSpPr>
        <p:spPr>
          <a:xfrm>
            <a:off x="2949859" y="4458602"/>
            <a:ext cx="412227" cy="433766"/>
          </a:xfrm>
          <a:custGeom>
            <a:avLst/>
            <a:gdLst/>
            <a:ahLst/>
            <a:cxnLst/>
            <a:rect l="l" t="t" r="r" b="b"/>
            <a:pathLst>
              <a:path w="437514" h="460375">
                <a:moveTo>
                  <a:pt x="437387" y="0"/>
                </a:moveTo>
                <a:lnTo>
                  <a:pt x="0" y="460247"/>
                </a:lnTo>
              </a:path>
            </a:pathLst>
          </a:custGeom>
          <a:ln w="9143">
            <a:solidFill>
              <a:srgbClr val="000000"/>
            </a:solidFill>
          </a:ln>
        </p:spPr>
        <p:txBody>
          <a:bodyPr wrap="square" lIns="0" tIns="0" rIns="0" bIns="0" rtlCol="0"/>
          <a:lstStyle/>
          <a:p>
            <a:endParaRPr sz="1696"/>
          </a:p>
        </p:txBody>
      </p:sp>
      <p:sp>
        <p:nvSpPr>
          <p:cNvPr id="16" name="object 16"/>
          <p:cNvSpPr/>
          <p:nvPr/>
        </p:nvSpPr>
        <p:spPr>
          <a:xfrm>
            <a:off x="2892423" y="4452858"/>
            <a:ext cx="23333" cy="439749"/>
          </a:xfrm>
          <a:custGeom>
            <a:avLst/>
            <a:gdLst/>
            <a:ahLst/>
            <a:cxnLst/>
            <a:rect l="l" t="t" r="r" b="b"/>
            <a:pathLst>
              <a:path w="24765" h="466725">
                <a:moveTo>
                  <a:pt x="0" y="0"/>
                </a:moveTo>
                <a:lnTo>
                  <a:pt x="24383" y="466343"/>
                </a:lnTo>
              </a:path>
            </a:pathLst>
          </a:custGeom>
          <a:ln w="9143">
            <a:solidFill>
              <a:srgbClr val="000000"/>
            </a:solidFill>
          </a:ln>
        </p:spPr>
        <p:txBody>
          <a:bodyPr wrap="square" lIns="0" tIns="0" rIns="0" bIns="0" rtlCol="0"/>
          <a:lstStyle/>
          <a:p>
            <a:endParaRPr sz="1696"/>
          </a:p>
        </p:txBody>
      </p:sp>
      <p:sp>
        <p:nvSpPr>
          <p:cNvPr id="17" name="object 17"/>
          <p:cNvSpPr txBox="1"/>
          <p:nvPr/>
        </p:nvSpPr>
        <p:spPr>
          <a:xfrm>
            <a:off x="5090107" y="2132856"/>
            <a:ext cx="2374045" cy="852541"/>
          </a:xfrm>
          <a:prstGeom prst="rect">
            <a:avLst/>
          </a:prstGeom>
          <a:ln w="9143">
            <a:solidFill>
              <a:srgbClr val="000000"/>
            </a:solidFill>
          </a:ln>
        </p:spPr>
        <p:txBody>
          <a:bodyPr vert="horz" wrap="square" lIns="0" tIns="0" rIns="0" bIns="0" rtlCol="0">
            <a:spAutoFit/>
          </a:bodyPr>
          <a:lstStyle/>
          <a:p>
            <a:pPr marL="89748" marR="938762">
              <a:lnSpc>
                <a:spcPct val="140100"/>
              </a:lnSpc>
            </a:pPr>
            <a:r>
              <a:rPr sz="1319" dirty="0">
                <a:latin typeface="Arial"/>
                <a:cs typeface="Arial"/>
              </a:rPr>
              <a:t>Punkt</a:t>
            </a:r>
            <a:r>
              <a:rPr sz="1319" spc="9" dirty="0">
                <a:latin typeface="Times New Roman"/>
                <a:cs typeface="Times New Roman"/>
              </a:rPr>
              <a:t> </a:t>
            </a:r>
            <a:r>
              <a:rPr sz="1319" dirty="0">
                <a:latin typeface="Arial"/>
                <a:cs typeface="Arial"/>
              </a:rPr>
              <a:t>zu</a:t>
            </a:r>
            <a:r>
              <a:rPr sz="1319" spc="19" dirty="0">
                <a:latin typeface="Times New Roman"/>
                <a:cs typeface="Times New Roman"/>
              </a:rPr>
              <a:t> </a:t>
            </a:r>
            <a:r>
              <a:rPr sz="1319" dirty="0">
                <a:latin typeface="Arial"/>
                <a:cs typeface="Arial"/>
              </a:rPr>
              <a:t>Punkt</a:t>
            </a:r>
            <a:r>
              <a:rPr sz="1319" dirty="0">
                <a:latin typeface="Times New Roman"/>
                <a:cs typeface="Times New Roman"/>
              </a:rPr>
              <a:t> </a:t>
            </a:r>
            <a:r>
              <a:rPr sz="1319" dirty="0">
                <a:latin typeface="Arial"/>
                <a:cs typeface="Arial"/>
              </a:rPr>
              <a:t>Ge</a:t>
            </a:r>
            <a:r>
              <a:rPr sz="1319" spc="-9" dirty="0">
                <a:latin typeface="Arial"/>
                <a:cs typeface="Arial"/>
              </a:rPr>
              <a:t>h</a:t>
            </a:r>
            <a:r>
              <a:rPr sz="1319" spc="-5" dirty="0">
                <a:latin typeface="Arial"/>
                <a:cs typeface="Arial"/>
              </a:rPr>
              <a:t>ei</a:t>
            </a:r>
            <a:r>
              <a:rPr sz="1319" spc="-9" dirty="0">
                <a:latin typeface="Arial"/>
                <a:cs typeface="Arial"/>
              </a:rPr>
              <a:t>m</a:t>
            </a:r>
            <a:r>
              <a:rPr sz="1319" dirty="0">
                <a:latin typeface="Arial"/>
                <a:cs typeface="Arial"/>
              </a:rPr>
              <a:t>s</a:t>
            </a:r>
            <a:r>
              <a:rPr sz="1319" spc="-5" dirty="0">
                <a:latin typeface="Arial"/>
                <a:cs typeface="Arial"/>
              </a:rPr>
              <a:t>p</a:t>
            </a:r>
            <a:r>
              <a:rPr sz="1319" spc="-15" dirty="0">
                <a:latin typeface="Arial"/>
                <a:cs typeface="Arial"/>
              </a:rPr>
              <a:t>r</a:t>
            </a:r>
            <a:r>
              <a:rPr sz="1319" spc="-5" dirty="0">
                <a:latin typeface="Arial"/>
                <a:cs typeface="Arial"/>
              </a:rPr>
              <a:t>e</a:t>
            </a:r>
            <a:r>
              <a:rPr sz="1319" spc="-9" dirty="0">
                <a:latin typeface="Arial"/>
                <a:cs typeface="Arial"/>
              </a:rPr>
              <a:t>c</a:t>
            </a:r>
            <a:r>
              <a:rPr sz="1319" spc="-5" dirty="0">
                <a:latin typeface="Arial"/>
                <a:cs typeface="Arial"/>
              </a:rPr>
              <a:t>h</a:t>
            </a:r>
            <a:r>
              <a:rPr sz="1319" spc="-19" dirty="0">
                <a:latin typeface="Arial"/>
                <a:cs typeface="Arial"/>
              </a:rPr>
              <a:t>e</a:t>
            </a:r>
            <a:r>
              <a:rPr sz="1319" dirty="0">
                <a:latin typeface="Arial"/>
                <a:cs typeface="Arial"/>
              </a:rPr>
              <a:t>n</a:t>
            </a:r>
            <a:r>
              <a:rPr sz="1319" dirty="0">
                <a:latin typeface="Times New Roman"/>
                <a:cs typeface="Times New Roman"/>
              </a:rPr>
              <a:t> </a:t>
            </a:r>
            <a:r>
              <a:rPr sz="1319" spc="-9" dirty="0">
                <a:latin typeface="Arial"/>
                <a:cs typeface="Arial"/>
              </a:rPr>
              <a:t>W</a:t>
            </a:r>
            <a:r>
              <a:rPr sz="1319" spc="-5" dirty="0">
                <a:latin typeface="Arial"/>
                <a:cs typeface="Arial"/>
              </a:rPr>
              <a:t>e</a:t>
            </a:r>
            <a:r>
              <a:rPr sz="1319" dirty="0">
                <a:latin typeface="Arial"/>
                <a:cs typeface="Arial"/>
              </a:rPr>
              <a:t>c</a:t>
            </a:r>
            <a:r>
              <a:rPr sz="1319" spc="-15" dirty="0">
                <a:latin typeface="Arial"/>
                <a:cs typeface="Arial"/>
              </a:rPr>
              <a:t>h</a:t>
            </a:r>
            <a:r>
              <a:rPr sz="1319" dirty="0">
                <a:latin typeface="Arial"/>
                <a:cs typeface="Arial"/>
              </a:rPr>
              <a:t>s</a:t>
            </a:r>
            <a:r>
              <a:rPr sz="1319" spc="-15" dirty="0">
                <a:latin typeface="Arial"/>
                <a:cs typeface="Arial"/>
              </a:rPr>
              <a:t>e</a:t>
            </a:r>
            <a:r>
              <a:rPr sz="1319" spc="-5" dirty="0">
                <a:latin typeface="Arial"/>
                <a:cs typeface="Arial"/>
              </a:rPr>
              <a:t>l</a:t>
            </a:r>
            <a:r>
              <a:rPr sz="1319" dirty="0">
                <a:latin typeface="Arial"/>
                <a:cs typeface="Arial"/>
              </a:rPr>
              <a:t>s</a:t>
            </a:r>
            <a:r>
              <a:rPr sz="1319" spc="-15" dirty="0">
                <a:latin typeface="Arial"/>
                <a:cs typeface="Arial"/>
              </a:rPr>
              <a:t>p</a:t>
            </a:r>
            <a:r>
              <a:rPr sz="1319" dirty="0">
                <a:latin typeface="Arial"/>
                <a:cs typeface="Arial"/>
              </a:rPr>
              <a:t>r</a:t>
            </a:r>
            <a:r>
              <a:rPr sz="1319" spc="-15" dirty="0">
                <a:latin typeface="Arial"/>
                <a:cs typeface="Arial"/>
              </a:rPr>
              <a:t>e</a:t>
            </a:r>
            <a:r>
              <a:rPr sz="1319" dirty="0">
                <a:latin typeface="Arial"/>
                <a:cs typeface="Arial"/>
              </a:rPr>
              <a:t>c</a:t>
            </a:r>
            <a:r>
              <a:rPr sz="1319" spc="-15" dirty="0">
                <a:latin typeface="Arial"/>
                <a:cs typeface="Arial"/>
              </a:rPr>
              <a:t>h</a:t>
            </a:r>
            <a:r>
              <a:rPr sz="1319" spc="-5" dirty="0">
                <a:latin typeface="Arial"/>
                <a:cs typeface="Arial"/>
              </a:rPr>
              <a:t>en</a:t>
            </a:r>
            <a:endParaRPr sz="1319" dirty="0">
              <a:latin typeface="Arial"/>
              <a:cs typeface="Arial"/>
            </a:endParaRPr>
          </a:p>
        </p:txBody>
      </p:sp>
      <p:sp>
        <p:nvSpPr>
          <p:cNvPr id="18" name="object 18"/>
          <p:cNvSpPr/>
          <p:nvPr/>
        </p:nvSpPr>
        <p:spPr>
          <a:xfrm>
            <a:off x="5740855" y="4511468"/>
            <a:ext cx="848625" cy="458057"/>
          </a:xfrm>
          <a:prstGeom prst="rect">
            <a:avLst/>
          </a:prstGeom>
          <a:blipFill>
            <a:blip r:embed="rId3" cstate="print"/>
            <a:stretch>
              <a:fillRect/>
            </a:stretch>
          </a:blipFill>
        </p:spPr>
        <p:txBody>
          <a:bodyPr wrap="square" lIns="0" tIns="0" rIns="0" bIns="0" rtlCol="0"/>
          <a:lstStyle/>
          <a:p>
            <a:endParaRPr sz="1696"/>
          </a:p>
        </p:txBody>
      </p:sp>
      <p:sp>
        <p:nvSpPr>
          <p:cNvPr id="19" name="object 19"/>
          <p:cNvSpPr/>
          <p:nvPr/>
        </p:nvSpPr>
        <p:spPr>
          <a:xfrm>
            <a:off x="6181681" y="4413827"/>
            <a:ext cx="1795" cy="162737"/>
          </a:xfrm>
          <a:custGeom>
            <a:avLst/>
            <a:gdLst/>
            <a:ahLst/>
            <a:cxnLst/>
            <a:rect l="l" t="t" r="r" b="b"/>
            <a:pathLst>
              <a:path w="1904" h="172720">
                <a:moveTo>
                  <a:pt x="0" y="172211"/>
                </a:moveTo>
                <a:lnTo>
                  <a:pt x="1523" y="0"/>
                </a:lnTo>
              </a:path>
            </a:pathLst>
          </a:custGeom>
          <a:ln w="9143">
            <a:solidFill>
              <a:srgbClr val="000000"/>
            </a:solidFill>
          </a:ln>
        </p:spPr>
        <p:txBody>
          <a:bodyPr wrap="square" lIns="0" tIns="0" rIns="0" bIns="0" rtlCol="0"/>
          <a:lstStyle/>
          <a:p>
            <a:endParaRPr sz="1696"/>
          </a:p>
        </p:txBody>
      </p:sp>
      <p:sp>
        <p:nvSpPr>
          <p:cNvPr id="20" name="object 20"/>
          <p:cNvSpPr/>
          <p:nvPr/>
        </p:nvSpPr>
        <p:spPr>
          <a:xfrm>
            <a:off x="6040963" y="3356992"/>
            <a:ext cx="228309" cy="514058"/>
          </a:xfrm>
          <a:prstGeom prst="rect">
            <a:avLst/>
          </a:prstGeom>
          <a:blipFill>
            <a:blip r:embed="rId4" cstate="print"/>
            <a:stretch>
              <a:fillRect/>
            </a:stretch>
          </a:blipFill>
        </p:spPr>
        <p:txBody>
          <a:bodyPr wrap="square" lIns="0" tIns="0" rIns="0" bIns="0" rtlCol="0"/>
          <a:lstStyle/>
          <a:p>
            <a:endParaRPr sz="1696"/>
          </a:p>
        </p:txBody>
      </p:sp>
      <p:sp>
        <p:nvSpPr>
          <p:cNvPr id="21" name="object 21"/>
          <p:cNvSpPr/>
          <p:nvPr/>
        </p:nvSpPr>
        <p:spPr>
          <a:xfrm>
            <a:off x="6743123" y="3586739"/>
            <a:ext cx="226874" cy="515493"/>
          </a:xfrm>
          <a:prstGeom prst="rect">
            <a:avLst/>
          </a:prstGeom>
          <a:blipFill>
            <a:blip r:embed="rId4" cstate="print"/>
            <a:stretch>
              <a:fillRect/>
            </a:stretch>
          </a:blipFill>
        </p:spPr>
        <p:txBody>
          <a:bodyPr wrap="square" lIns="0" tIns="0" rIns="0" bIns="0" rtlCol="0"/>
          <a:lstStyle/>
          <a:p>
            <a:endParaRPr sz="1696"/>
          </a:p>
        </p:txBody>
      </p:sp>
      <p:sp>
        <p:nvSpPr>
          <p:cNvPr id="22" name="object 22"/>
          <p:cNvSpPr/>
          <p:nvPr/>
        </p:nvSpPr>
        <p:spPr>
          <a:xfrm>
            <a:off x="5447928" y="3615456"/>
            <a:ext cx="226874" cy="514058"/>
          </a:xfrm>
          <a:prstGeom prst="rect">
            <a:avLst/>
          </a:prstGeom>
          <a:blipFill>
            <a:blip r:embed="rId4" cstate="print"/>
            <a:stretch>
              <a:fillRect/>
            </a:stretch>
          </a:blipFill>
        </p:spPr>
        <p:txBody>
          <a:bodyPr wrap="square" lIns="0" tIns="0" rIns="0" bIns="0" rtlCol="0"/>
          <a:lstStyle/>
          <a:p>
            <a:endParaRPr sz="1696"/>
          </a:p>
        </p:txBody>
      </p:sp>
      <p:sp>
        <p:nvSpPr>
          <p:cNvPr id="23" name="object 23"/>
          <p:cNvSpPr/>
          <p:nvPr/>
        </p:nvSpPr>
        <p:spPr>
          <a:xfrm>
            <a:off x="5737982" y="3895461"/>
            <a:ext cx="414022" cy="433766"/>
          </a:xfrm>
          <a:custGeom>
            <a:avLst/>
            <a:gdLst/>
            <a:ahLst/>
            <a:cxnLst/>
            <a:rect l="l" t="t" r="r" b="b"/>
            <a:pathLst>
              <a:path w="439420" h="460375">
                <a:moveTo>
                  <a:pt x="0" y="0"/>
                </a:moveTo>
                <a:lnTo>
                  <a:pt x="438911" y="460247"/>
                </a:lnTo>
              </a:path>
            </a:pathLst>
          </a:custGeom>
          <a:ln w="9143">
            <a:solidFill>
              <a:srgbClr val="FFFFFF"/>
            </a:solidFill>
          </a:ln>
        </p:spPr>
        <p:txBody>
          <a:bodyPr wrap="square" lIns="0" tIns="0" rIns="0" bIns="0" rtlCol="0"/>
          <a:lstStyle/>
          <a:p>
            <a:endParaRPr sz="1696"/>
          </a:p>
        </p:txBody>
      </p:sp>
      <p:sp>
        <p:nvSpPr>
          <p:cNvPr id="24" name="object 24"/>
          <p:cNvSpPr/>
          <p:nvPr/>
        </p:nvSpPr>
        <p:spPr>
          <a:xfrm>
            <a:off x="6229066" y="3882537"/>
            <a:ext cx="412227" cy="433766"/>
          </a:xfrm>
          <a:custGeom>
            <a:avLst/>
            <a:gdLst/>
            <a:ahLst/>
            <a:cxnLst/>
            <a:rect l="l" t="t" r="r" b="b"/>
            <a:pathLst>
              <a:path w="437514" h="460375">
                <a:moveTo>
                  <a:pt x="437387" y="0"/>
                </a:moveTo>
                <a:lnTo>
                  <a:pt x="0" y="460247"/>
                </a:lnTo>
              </a:path>
            </a:pathLst>
          </a:custGeom>
          <a:ln w="9143">
            <a:solidFill>
              <a:srgbClr val="FFFFFF"/>
            </a:solidFill>
          </a:ln>
        </p:spPr>
        <p:txBody>
          <a:bodyPr wrap="square" lIns="0" tIns="0" rIns="0" bIns="0" rtlCol="0"/>
          <a:lstStyle/>
          <a:p>
            <a:endParaRPr sz="1696"/>
          </a:p>
        </p:txBody>
      </p:sp>
      <p:sp>
        <p:nvSpPr>
          <p:cNvPr id="25" name="object 25"/>
          <p:cNvSpPr/>
          <p:nvPr/>
        </p:nvSpPr>
        <p:spPr>
          <a:xfrm>
            <a:off x="6171630" y="3875360"/>
            <a:ext cx="23333" cy="440945"/>
          </a:xfrm>
          <a:custGeom>
            <a:avLst/>
            <a:gdLst/>
            <a:ahLst/>
            <a:cxnLst/>
            <a:rect l="l" t="t" r="r" b="b"/>
            <a:pathLst>
              <a:path w="24764" h="467995">
                <a:moveTo>
                  <a:pt x="0" y="0"/>
                </a:moveTo>
                <a:lnTo>
                  <a:pt x="24383" y="467867"/>
                </a:lnTo>
              </a:path>
            </a:pathLst>
          </a:custGeom>
          <a:ln w="9143">
            <a:solidFill>
              <a:srgbClr val="000000"/>
            </a:solidFill>
          </a:ln>
        </p:spPr>
        <p:txBody>
          <a:bodyPr wrap="square" lIns="0" tIns="0" rIns="0" bIns="0" rtlCol="0"/>
          <a:lstStyle/>
          <a:p>
            <a:endParaRPr sz="1696"/>
          </a:p>
        </p:txBody>
      </p:sp>
      <p:sp>
        <p:nvSpPr>
          <p:cNvPr id="26" name="object 26"/>
          <p:cNvSpPr txBox="1"/>
          <p:nvPr/>
        </p:nvSpPr>
        <p:spPr>
          <a:xfrm>
            <a:off x="8374269" y="2627761"/>
            <a:ext cx="2374045" cy="852541"/>
          </a:xfrm>
          <a:prstGeom prst="rect">
            <a:avLst/>
          </a:prstGeom>
          <a:ln w="9143">
            <a:solidFill>
              <a:srgbClr val="000000"/>
            </a:solidFill>
          </a:ln>
        </p:spPr>
        <p:txBody>
          <a:bodyPr vert="horz" wrap="square" lIns="0" tIns="0" rIns="0" bIns="0" rtlCol="0">
            <a:spAutoFit/>
          </a:bodyPr>
          <a:lstStyle/>
          <a:p>
            <a:pPr marL="89748" marR="992611">
              <a:lnSpc>
                <a:spcPct val="140000"/>
              </a:lnSpc>
            </a:pPr>
            <a:r>
              <a:rPr sz="1319" dirty="0">
                <a:latin typeface="Arial"/>
                <a:cs typeface="Arial"/>
              </a:rPr>
              <a:t>Punkt</a:t>
            </a:r>
            <a:r>
              <a:rPr sz="1319" spc="9" dirty="0">
                <a:latin typeface="Times New Roman"/>
                <a:cs typeface="Times New Roman"/>
              </a:rPr>
              <a:t> </a:t>
            </a:r>
            <a:r>
              <a:rPr sz="1319" dirty="0">
                <a:latin typeface="Arial"/>
                <a:cs typeface="Arial"/>
              </a:rPr>
              <a:t>zu</a:t>
            </a:r>
            <a:r>
              <a:rPr sz="1319" spc="19" dirty="0">
                <a:latin typeface="Times New Roman"/>
                <a:cs typeface="Times New Roman"/>
              </a:rPr>
              <a:t> </a:t>
            </a:r>
            <a:r>
              <a:rPr sz="1319" dirty="0">
                <a:latin typeface="Arial"/>
                <a:cs typeface="Arial"/>
              </a:rPr>
              <a:t>Punkt</a:t>
            </a:r>
            <a:r>
              <a:rPr sz="1319" dirty="0">
                <a:latin typeface="Times New Roman"/>
                <a:cs typeface="Times New Roman"/>
              </a:rPr>
              <a:t> </a:t>
            </a:r>
            <a:r>
              <a:rPr sz="1319" dirty="0">
                <a:latin typeface="Arial"/>
                <a:cs typeface="Arial"/>
              </a:rPr>
              <a:t>Gehei</a:t>
            </a:r>
            <a:r>
              <a:rPr sz="1319" spc="-9" dirty="0">
                <a:latin typeface="Arial"/>
                <a:cs typeface="Arial"/>
              </a:rPr>
              <a:t>m</a:t>
            </a:r>
            <a:r>
              <a:rPr sz="1319" dirty="0">
                <a:latin typeface="Arial"/>
                <a:cs typeface="Arial"/>
              </a:rPr>
              <a:t>s</a:t>
            </a:r>
            <a:r>
              <a:rPr sz="1319" spc="-5" dirty="0">
                <a:latin typeface="Arial"/>
                <a:cs typeface="Arial"/>
              </a:rPr>
              <a:t>p</a:t>
            </a:r>
            <a:r>
              <a:rPr sz="1319" spc="-15" dirty="0">
                <a:latin typeface="Arial"/>
                <a:cs typeface="Arial"/>
              </a:rPr>
              <a:t>r</a:t>
            </a:r>
            <a:r>
              <a:rPr sz="1319" spc="-5" dirty="0">
                <a:latin typeface="Arial"/>
                <a:cs typeface="Arial"/>
              </a:rPr>
              <a:t>e</a:t>
            </a:r>
            <a:r>
              <a:rPr sz="1319" spc="-9" dirty="0">
                <a:latin typeface="Arial"/>
                <a:cs typeface="Arial"/>
              </a:rPr>
              <a:t>c</a:t>
            </a:r>
            <a:r>
              <a:rPr sz="1319" spc="-5" dirty="0">
                <a:latin typeface="Arial"/>
                <a:cs typeface="Arial"/>
              </a:rPr>
              <a:t>h</a:t>
            </a:r>
            <a:r>
              <a:rPr sz="1319" spc="-15" dirty="0">
                <a:latin typeface="Arial"/>
                <a:cs typeface="Arial"/>
              </a:rPr>
              <a:t>e</a:t>
            </a:r>
            <a:r>
              <a:rPr sz="1319" dirty="0">
                <a:latin typeface="Arial"/>
                <a:cs typeface="Arial"/>
              </a:rPr>
              <a:t>n</a:t>
            </a:r>
            <a:r>
              <a:rPr sz="1319" dirty="0">
                <a:latin typeface="Times New Roman"/>
                <a:cs typeface="Times New Roman"/>
              </a:rPr>
              <a:t> </a:t>
            </a:r>
            <a:r>
              <a:rPr sz="1319" dirty="0">
                <a:latin typeface="Arial"/>
                <a:cs typeface="Arial"/>
              </a:rPr>
              <a:t>Gegens</a:t>
            </a:r>
            <a:r>
              <a:rPr sz="1319" spc="-15" dirty="0">
                <a:latin typeface="Arial"/>
                <a:cs typeface="Arial"/>
              </a:rPr>
              <a:t>p</a:t>
            </a:r>
            <a:r>
              <a:rPr sz="1319" dirty="0">
                <a:latin typeface="Arial"/>
                <a:cs typeface="Arial"/>
              </a:rPr>
              <a:t>re</a:t>
            </a:r>
            <a:r>
              <a:rPr sz="1319" spc="-9" dirty="0">
                <a:latin typeface="Arial"/>
                <a:cs typeface="Arial"/>
              </a:rPr>
              <a:t>c</a:t>
            </a:r>
            <a:r>
              <a:rPr sz="1319" spc="-15" dirty="0">
                <a:latin typeface="Arial"/>
                <a:cs typeface="Arial"/>
              </a:rPr>
              <a:t>h</a:t>
            </a:r>
            <a:r>
              <a:rPr sz="1319" spc="-5" dirty="0">
                <a:latin typeface="Arial"/>
                <a:cs typeface="Arial"/>
              </a:rPr>
              <a:t>en</a:t>
            </a:r>
            <a:endParaRPr sz="1319" dirty="0">
              <a:latin typeface="Arial"/>
              <a:cs typeface="Arial"/>
            </a:endParaRPr>
          </a:p>
        </p:txBody>
      </p:sp>
      <p:sp>
        <p:nvSpPr>
          <p:cNvPr id="27" name="object 27"/>
          <p:cNvSpPr/>
          <p:nvPr/>
        </p:nvSpPr>
        <p:spPr>
          <a:xfrm>
            <a:off x="10405883" y="3803775"/>
            <a:ext cx="183797" cy="621751"/>
          </a:xfrm>
          <a:prstGeom prst="rect">
            <a:avLst/>
          </a:prstGeom>
          <a:blipFill>
            <a:blip r:embed="rId5" cstate="print"/>
            <a:stretch>
              <a:fillRect/>
            </a:stretch>
          </a:blipFill>
        </p:spPr>
        <p:txBody>
          <a:bodyPr wrap="square" lIns="0" tIns="0" rIns="0" bIns="0" rtlCol="0"/>
          <a:lstStyle/>
          <a:p>
            <a:endParaRPr sz="1696"/>
          </a:p>
        </p:txBody>
      </p:sp>
      <p:sp>
        <p:nvSpPr>
          <p:cNvPr id="28" name="object 28"/>
          <p:cNvSpPr/>
          <p:nvPr/>
        </p:nvSpPr>
        <p:spPr>
          <a:xfrm>
            <a:off x="8896894" y="5271278"/>
            <a:ext cx="848624" cy="459492"/>
          </a:xfrm>
          <a:prstGeom prst="rect">
            <a:avLst/>
          </a:prstGeom>
          <a:blipFill>
            <a:blip r:embed="rId3" cstate="print"/>
            <a:stretch>
              <a:fillRect/>
            </a:stretch>
          </a:blipFill>
        </p:spPr>
        <p:txBody>
          <a:bodyPr wrap="square" lIns="0" tIns="0" rIns="0" bIns="0" rtlCol="0"/>
          <a:lstStyle/>
          <a:p>
            <a:endParaRPr sz="1696"/>
          </a:p>
        </p:txBody>
      </p:sp>
      <p:sp>
        <p:nvSpPr>
          <p:cNvPr id="29" name="object 29"/>
          <p:cNvSpPr/>
          <p:nvPr/>
        </p:nvSpPr>
        <p:spPr>
          <a:xfrm>
            <a:off x="9337720" y="5173636"/>
            <a:ext cx="1795" cy="162737"/>
          </a:xfrm>
          <a:custGeom>
            <a:avLst/>
            <a:gdLst/>
            <a:ahLst/>
            <a:cxnLst/>
            <a:rect l="l" t="t" r="r" b="b"/>
            <a:pathLst>
              <a:path w="1904" h="172720">
                <a:moveTo>
                  <a:pt x="0" y="172211"/>
                </a:moveTo>
                <a:lnTo>
                  <a:pt x="1523" y="0"/>
                </a:lnTo>
              </a:path>
            </a:pathLst>
          </a:custGeom>
          <a:ln w="9143">
            <a:solidFill>
              <a:srgbClr val="000000"/>
            </a:solidFill>
          </a:ln>
        </p:spPr>
        <p:txBody>
          <a:bodyPr wrap="square" lIns="0" tIns="0" rIns="0" bIns="0" rtlCol="0"/>
          <a:lstStyle/>
          <a:p>
            <a:endParaRPr sz="1696"/>
          </a:p>
        </p:txBody>
      </p:sp>
      <p:sp>
        <p:nvSpPr>
          <p:cNvPr id="30" name="object 30"/>
          <p:cNvSpPr/>
          <p:nvPr/>
        </p:nvSpPr>
        <p:spPr>
          <a:xfrm>
            <a:off x="9197000" y="4116804"/>
            <a:ext cx="228310" cy="515493"/>
          </a:xfrm>
          <a:prstGeom prst="rect">
            <a:avLst/>
          </a:prstGeom>
          <a:blipFill>
            <a:blip r:embed="rId4" cstate="print"/>
            <a:stretch>
              <a:fillRect/>
            </a:stretch>
          </a:blipFill>
        </p:spPr>
        <p:txBody>
          <a:bodyPr wrap="square" lIns="0" tIns="0" rIns="0" bIns="0" rtlCol="0"/>
          <a:lstStyle/>
          <a:p>
            <a:endParaRPr sz="1696"/>
          </a:p>
        </p:txBody>
      </p:sp>
      <p:sp>
        <p:nvSpPr>
          <p:cNvPr id="31" name="object 31"/>
          <p:cNvSpPr/>
          <p:nvPr/>
        </p:nvSpPr>
        <p:spPr>
          <a:xfrm>
            <a:off x="9899162" y="4347984"/>
            <a:ext cx="226874" cy="514058"/>
          </a:xfrm>
          <a:prstGeom prst="rect">
            <a:avLst/>
          </a:prstGeom>
          <a:blipFill>
            <a:blip r:embed="rId4" cstate="print"/>
            <a:stretch>
              <a:fillRect/>
            </a:stretch>
          </a:blipFill>
        </p:spPr>
        <p:txBody>
          <a:bodyPr wrap="square" lIns="0" tIns="0" rIns="0" bIns="0" rtlCol="0"/>
          <a:lstStyle/>
          <a:p>
            <a:endParaRPr sz="1696"/>
          </a:p>
        </p:txBody>
      </p:sp>
      <p:sp>
        <p:nvSpPr>
          <p:cNvPr id="32" name="object 32"/>
          <p:cNvSpPr/>
          <p:nvPr/>
        </p:nvSpPr>
        <p:spPr>
          <a:xfrm>
            <a:off x="8603966" y="4375268"/>
            <a:ext cx="226874" cy="515493"/>
          </a:xfrm>
          <a:prstGeom prst="rect">
            <a:avLst/>
          </a:prstGeom>
          <a:blipFill>
            <a:blip r:embed="rId4" cstate="print"/>
            <a:stretch>
              <a:fillRect/>
            </a:stretch>
          </a:blipFill>
        </p:spPr>
        <p:txBody>
          <a:bodyPr wrap="square" lIns="0" tIns="0" rIns="0" bIns="0" rtlCol="0"/>
          <a:lstStyle/>
          <a:p>
            <a:endParaRPr sz="1696"/>
          </a:p>
        </p:txBody>
      </p:sp>
      <p:sp>
        <p:nvSpPr>
          <p:cNvPr id="33" name="object 33"/>
          <p:cNvSpPr/>
          <p:nvPr/>
        </p:nvSpPr>
        <p:spPr>
          <a:xfrm>
            <a:off x="8894022" y="4655271"/>
            <a:ext cx="412227" cy="433766"/>
          </a:xfrm>
          <a:custGeom>
            <a:avLst/>
            <a:gdLst/>
            <a:ahLst/>
            <a:cxnLst/>
            <a:rect l="l" t="t" r="r" b="b"/>
            <a:pathLst>
              <a:path w="437515" h="460375">
                <a:moveTo>
                  <a:pt x="0" y="0"/>
                </a:moveTo>
                <a:lnTo>
                  <a:pt x="437387" y="460247"/>
                </a:lnTo>
              </a:path>
            </a:pathLst>
          </a:custGeom>
          <a:ln w="9143">
            <a:solidFill>
              <a:srgbClr val="FFFFFF"/>
            </a:solidFill>
          </a:ln>
        </p:spPr>
        <p:txBody>
          <a:bodyPr wrap="square" lIns="0" tIns="0" rIns="0" bIns="0" rtlCol="0"/>
          <a:lstStyle/>
          <a:p>
            <a:endParaRPr sz="1696"/>
          </a:p>
        </p:txBody>
      </p:sp>
      <p:sp>
        <p:nvSpPr>
          <p:cNvPr id="34" name="object 34"/>
          <p:cNvSpPr/>
          <p:nvPr/>
        </p:nvSpPr>
        <p:spPr>
          <a:xfrm>
            <a:off x="9385105" y="4642347"/>
            <a:ext cx="412227" cy="433766"/>
          </a:xfrm>
          <a:custGeom>
            <a:avLst/>
            <a:gdLst/>
            <a:ahLst/>
            <a:cxnLst/>
            <a:rect l="l" t="t" r="r" b="b"/>
            <a:pathLst>
              <a:path w="437515" h="460375">
                <a:moveTo>
                  <a:pt x="437387" y="0"/>
                </a:moveTo>
                <a:lnTo>
                  <a:pt x="0" y="460247"/>
                </a:lnTo>
              </a:path>
            </a:pathLst>
          </a:custGeom>
          <a:ln w="9143">
            <a:solidFill>
              <a:srgbClr val="FFFFFF"/>
            </a:solidFill>
          </a:ln>
        </p:spPr>
        <p:txBody>
          <a:bodyPr wrap="square" lIns="0" tIns="0" rIns="0" bIns="0" rtlCol="0"/>
          <a:lstStyle/>
          <a:p>
            <a:endParaRPr sz="1696"/>
          </a:p>
        </p:txBody>
      </p:sp>
      <p:sp>
        <p:nvSpPr>
          <p:cNvPr id="35" name="object 35"/>
          <p:cNvSpPr/>
          <p:nvPr/>
        </p:nvSpPr>
        <p:spPr>
          <a:xfrm>
            <a:off x="9327670" y="4636605"/>
            <a:ext cx="23333" cy="439749"/>
          </a:xfrm>
          <a:custGeom>
            <a:avLst/>
            <a:gdLst/>
            <a:ahLst/>
            <a:cxnLst/>
            <a:rect l="l" t="t" r="r" b="b"/>
            <a:pathLst>
              <a:path w="24765" h="466725">
                <a:moveTo>
                  <a:pt x="0" y="0"/>
                </a:moveTo>
                <a:lnTo>
                  <a:pt x="24383" y="466343"/>
                </a:lnTo>
              </a:path>
            </a:pathLst>
          </a:custGeom>
          <a:ln w="9143">
            <a:solidFill>
              <a:srgbClr val="FFFFFF"/>
            </a:solidFill>
          </a:ln>
        </p:spPr>
        <p:txBody>
          <a:bodyPr wrap="square" lIns="0" tIns="0" rIns="0" bIns="0" rtlCol="0"/>
          <a:lstStyle/>
          <a:p>
            <a:endParaRPr sz="1696"/>
          </a:p>
        </p:txBody>
      </p:sp>
      <p:sp>
        <p:nvSpPr>
          <p:cNvPr id="36" name="object 36"/>
          <p:cNvSpPr/>
          <p:nvPr/>
        </p:nvSpPr>
        <p:spPr>
          <a:xfrm>
            <a:off x="9445412" y="4017726"/>
            <a:ext cx="818472" cy="186669"/>
          </a:xfrm>
          <a:custGeom>
            <a:avLst/>
            <a:gdLst/>
            <a:ahLst/>
            <a:cxnLst/>
            <a:rect l="l" t="t" r="r" b="b"/>
            <a:pathLst>
              <a:path w="868679" h="198120">
                <a:moveTo>
                  <a:pt x="0" y="198119"/>
                </a:moveTo>
                <a:lnTo>
                  <a:pt x="868679" y="0"/>
                </a:lnTo>
              </a:path>
            </a:pathLst>
          </a:custGeom>
          <a:ln w="9143">
            <a:solidFill>
              <a:srgbClr val="000000"/>
            </a:solidFill>
          </a:ln>
        </p:spPr>
        <p:txBody>
          <a:bodyPr wrap="square" lIns="0" tIns="0" rIns="0" bIns="0" rtlCol="0"/>
          <a:lstStyle/>
          <a:p>
            <a:endParaRPr sz="1696"/>
          </a:p>
        </p:txBody>
      </p:sp>
    </p:spTree>
    <p:extLst>
      <p:ext uri="{BB962C8B-B14F-4D97-AF65-F5344CB8AC3E}">
        <p14:creationId xmlns:p14="http://schemas.microsoft.com/office/powerpoint/2010/main" val="165022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711624" y="346646"/>
            <a:ext cx="7499176" cy="1066130"/>
          </a:xfrm>
        </p:spPr>
        <p:txBody>
          <a:bodyPr/>
          <a:lstStyle/>
          <a:p>
            <a:r>
              <a:rPr lang="de-AT" dirty="0">
                <a:solidFill>
                  <a:schemeClr val="tx1"/>
                </a:solidFill>
              </a:rPr>
              <a:t>Einführung in Technik und Betrieb</a:t>
            </a:r>
          </a:p>
        </p:txBody>
      </p:sp>
      <p:sp>
        <p:nvSpPr>
          <p:cNvPr id="6" name="Rectangle 3"/>
          <p:cNvSpPr>
            <a:spLocks noGrp="1" noChangeArrowheads="1"/>
          </p:cNvSpPr>
          <p:nvPr>
            <p:ph idx="1"/>
          </p:nvPr>
        </p:nvSpPr>
        <p:spPr>
          <a:xfrm>
            <a:off x="2711624" y="1557809"/>
            <a:ext cx="7992888" cy="5183559"/>
          </a:xfrm>
        </p:spPr>
        <p:txBody>
          <a:bodyPr>
            <a:normAutofit fontScale="25000" lnSpcReduction="20000"/>
          </a:bodyPr>
          <a:lstStyle/>
          <a:p>
            <a:pPr algn="just">
              <a:lnSpc>
                <a:spcPct val="90000"/>
              </a:lnSpc>
              <a:spcBef>
                <a:spcPts val="300"/>
              </a:spcBef>
              <a:spcAft>
                <a:spcPts val="300"/>
              </a:spcAft>
            </a:pPr>
            <a:r>
              <a:rPr lang="de-AT" altLang="de-DE" sz="8000" dirty="0"/>
              <a:t>Einleitung</a:t>
            </a:r>
          </a:p>
          <a:p>
            <a:pPr algn="just">
              <a:lnSpc>
                <a:spcPct val="90000"/>
              </a:lnSpc>
              <a:spcBef>
                <a:spcPts val="300"/>
              </a:spcBef>
              <a:spcAft>
                <a:spcPts val="300"/>
              </a:spcAft>
            </a:pPr>
            <a:r>
              <a:rPr lang="de-AT" altLang="de-DE" sz="8000" dirty="0"/>
              <a:t>Betriebsarten DMO/TMO</a:t>
            </a:r>
          </a:p>
          <a:p>
            <a:pPr algn="just">
              <a:lnSpc>
                <a:spcPct val="90000"/>
              </a:lnSpc>
              <a:spcBef>
                <a:spcPts val="300"/>
              </a:spcBef>
              <a:spcAft>
                <a:spcPts val="300"/>
              </a:spcAft>
            </a:pPr>
            <a:r>
              <a:rPr lang="de-AT" altLang="de-DE" sz="8000" dirty="0"/>
              <a:t>ISSI </a:t>
            </a:r>
          </a:p>
          <a:p>
            <a:pPr algn="just">
              <a:lnSpc>
                <a:spcPct val="90000"/>
              </a:lnSpc>
              <a:spcBef>
                <a:spcPts val="300"/>
              </a:spcBef>
              <a:spcAft>
                <a:spcPts val="300"/>
              </a:spcAft>
            </a:pPr>
            <a:r>
              <a:rPr lang="de-AT" altLang="de-DE" sz="8000" dirty="0"/>
              <a:t>Sprechgruppen</a:t>
            </a:r>
          </a:p>
          <a:p>
            <a:pPr algn="just">
              <a:lnSpc>
                <a:spcPct val="90000"/>
              </a:lnSpc>
              <a:spcBef>
                <a:spcPts val="300"/>
              </a:spcBef>
              <a:spcAft>
                <a:spcPts val="300"/>
              </a:spcAft>
            </a:pPr>
            <a:r>
              <a:rPr lang="de-AT" altLang="de-DE" sz="8000" dirty="0"/>
              <a:t>SDS,GPS und Status</a:t>
            </a:r>
          </a:p>
          <a:p>
            <a:pPr algn="just">
              <a:lnSpc>
                <a:spcPct val="90000"/>
              </a:lnSpc>
              <a:spcBef>
                <a:spcPts val="300"/>
              </a:spcBef>
              <a:spcAft>
                <a:spcPts val="300"/>
              </a:spcAft>
            </a:pPr>
            <a:r>
              <a:rPr lang="de-AT" altLang="de-DE" sz="8000" dirty="0"/>
              <a:t>Netzabdeckung</a:t>
            </a:r>
          </a:p>
          <a:p>
            <a:pPr algn="just">
              <a:lnSpc>
                <a:spcPct val="90000"/>
              </a:lnSpc>
              <a:spcBef>
                <a:spcPts val="300"/>
              </a:spcBef>
              <a:spcAft>
                <a:spcPts val="300"/>
              </a:spcAft>
            </a:pPr>
            <a:endParaRPr lang="de-AT" altLang="de-DE" sz="8000" dirty="0"/>
          </a:p>
          <a:p>
            <a:pPr algn="just">
              <a:lnSpc>
                <a:spcPct val="90000"/>
              </a:lnSpc>
              <a:spcBef>
                <a:spcPts val="300"/>
              </a:spcBef>
              <a:spcAft>
                <a:spcPts val="300"/>
              </a:spcAft>
            </a:pPr>
            <a:r>
              <a:rPr lang="de-AT" altLang="de-DE" sz="8000" dirty="0"/>
              <a:t>10 min Pause</a:t>
            </a:r>
          </a:p>
          <a:p>
            <a:pPr marL="0" indent="0" algn="just">
              <a:lnSpc>
                <a:spcPct val="90000"/>
              </a:lnSpc>
              <a:spcBef>
                <a:spcPts val="300"/>
              </a:spcBef>
              <a:spcAft>
                <a:spcPts val="300"/>
              </a:spcAft>
              <a:buNone/>
            </a:pPr>
            <a:endParaRPr lang="de-DE" sz="8000" dirty="0"/>
          </a:p>
          <a:p>
            <a:pPr algn="just">
              <a:lnSpc>
                <a:spcPct val="90000"/>
              </a:lnSpc>
              <a:spcBef>
                <a:spcPts val="300"/>
              </a:spcBef>
              <a:spcAft>
                <a:spcPts val="300"/>
              </a:spcAft>
            </a:pPr>
            <a:r>
              <a:rPr lang="de-DE" sz="8000" dirty="0"/>
              <a:t>Geräte</a:t>
            </a:r>
          </a:p>
          <a:p>
            <a:pPr algn="just">
              <a:lnSpc>
                <a:spcPct val="90000"/>
              </a:lnSpc>
              <a:spcBef>
                <a:spcPts val="300"/>
              </a:spcBef>
              <a:spcAft>
                <a:spcPts val="300"/>
              </a:spcAft>
            </a:pPr>
            <a:r>
              <a:rPr lang="de-DE" sz="8000" dirty="0"/>
              <a:t>Beschaffung</a:t>
            </a:r>
          </a:p>
          <a:p>
            <a:pPr algn="just">
              <a:lnSpc>
                <a:spcPct val="90000"/>
              </a:lnSpc>
              <a:spcBef>
                <a:spcPts val="300"/>
              </a:spcBef>
              <a:spcAft>
                <a:spcPts val="300"/>
              </a:spcAft>
            </a:pPr>
            <a:r>
              <a:rPr lang="de-DE" sz="8000" dirty="0"/>
              <a:t>Meldung von Netzproblemen</a:t>
            </a:r>
          </a:p>
          <a:p>
            <a:pPr algn="just">
              <a:lnSpc>
                <a:spcPct val="90000"/>
              </a:lnSpc>
              <a:spcBef>
                <a:spcPts val="300"/>
              </a:spcBef>
              <a:spcAft>
                <a:spcPts val="300"/>
              </a:spcAft>
            </a:pPr>
            <a:r>
              <a:rPr lang="de-DE" sz="8000" dirty="0"/>
              <a:t>Servicecenter Digitalfunk</a:t>
            </a:r>
          </a:p>
          <a:p>
            <a:pPr algn="just">
              <a:lnSpc>
                <a:spcPct val="90000"/>
              </a:lnSpc>
              <a:spcBef>
                <a:spcPts val="300"/>
              </a:spcBef>
              <a:spcAft>
                <a:spcPts val="300"/>
              </a:spcAft>
            </a:pPr>
            <a:r>
              <a:rPr lang="de-DE" sz="8000" dirty="0"/>
              <a:t>Einsatztaktik</a:t>
            </a:r>
          </a:p>
          <a:p>
            <a:pPr algn="just">
              <a:lnSpc>
                <a:spcPct val="90000"/>
              </a:lnSpc>
              <a:spcBef>
                <a:spcPts val="300"/>
              </a:spcBef>
              <a:spcAft>
                <a:spcPts val="300"/>
              </a:spcAft>
            </a:pPr>
            <a:r>
              <a:rPr lang="de-DE" sz="8000" strike="sngStrike" dirty="0"/>
              <a:t>Übergabe</a:t>
            </a:r>
          </a:p>
          <a:p>
            <a:pPr algn="just">
              <a:lnSpc>
                <a:spcPct val="90000"/>
              </a:lnSpc>
              <a:spcBef>
                <a:spcPts val="300"/>
              </a:spcBef>
              <a:spcAft>
                <a:spcPts val="300"/>
              </a:spcAft>
            </a:pPr>
            <a:r>
              <a:rPr lang="de-DE" altLang="de-DE" sz="8000" dirty="0"/>
              <a:t>Praktische Übungen</a:t>
            </a:r>
            <a:endParaRPr lang="de-AT" altLang="de-DE" sz="8000" dirty="0"/>
          </a:p>
          <a:p>
            <a:pPr marL="0" indent="0" algn="ctr">
              <a:lnSpc>
                <a:spcPct val="90000"/>
              </a:lnSpc>
              <a:spcAft>
                <a:spcPts val="600"/>
              </a:spcAft>
              <a:buNone/>
            </a:pPr>
            <a:endParaRPr lang="de-AT" altLang="de-DE" dirty="0"/>
          </a:p>
        </p:txBody>
      </p:sp>
    </p:spTree>
    <p:extLst>
      <p:ext uri="{BB962C8B-B14F-4D97-AF65-F5344CB8AC3E}">
        <p14:creationId xmlns:p14="http://schemas.microsoft.com/office/powerpoint/2010/main" val="297644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95600" y="261525"/>
            <a:ext cx="7499176" cy="1143000"/>
          </a:xfrm>
        </p:spPr>
        <p:txBody>
          <a:bodyPr/>
          <a:lstStyle/>
          <a:p>
            <a:r>
              <a:rPr lang="de-AT" dirty="0"/>
              <a:t>Einzelruf: was ist zu beachten?</a:t>
            </a:r>
          </a:p>
        </p:txBody>
      </p:sp>
      <p:sp>
        <p:nvSpPr>
          <p:cNvPr id="3" name="Inhaltsplatzhalter 2"/>
          <p:cNvSpPr>
            <a:spLocks noGrp="1"/>
          </p:cNvSpPr>
          <p:nvPr>
            <p:ph idx="1"/>
          </p:nvPr>
        </p:nvSpPr>
        <p:spPr>
          <a:xfrm>
            <a:off x="1127448" y="1404525"/>
            <a:ext cx="10729192" cy="4328731"/>
          </a:xfrm>
        </p:spPr>
        <p:txBody>
          <a:bodyPr>
            <a:noAutofit/>
          </a:bodyPr>
          <a:lstStyle/>
          <a:p>
            <a:r>
              <a:rPr lang="de-DE" sz="2000" b="1" dirty="0"/>
              <a:t>ACHTUNG: </a:t>
            </a:r>
          </a:p>
          <a:p>
            <a:pPr marL="0" indent="0">
              <a:buNone/>
            </a:pPr>
            <a:r>
              <a:rPr lang="de-DE" sz="2000" dirty="0"/>
              <a:t>Führt man einen Einzelruf durch, ist man </a:t>
            </a:r>
            <a:r>
              <a:rPr lang="de-DE" sz="2000" u="sng" dirty="0"/>
              <a:t>für die Zeit des Gespräches </a:t>
            </a:r>
            <a:r>
              <a:rPr lang="de-DE" sz="2000" dirty="0"/>
              <a:t>für andere Funkstellen auf der eigenen Sprechgruppe </a:t>
            </a:r>
            <a:r>
              <a:rPr lang="de-DE" sz="2000" u="sng" dirty="0"/>
              <a:t>nicht erreichbar </a:t>
            </a:r>
            <a:r>
              <a:rPr lang="de-DE" sz="2000" dirty="0"/>
              <a:t>bzw. kann die parallel stattfindenden Meldungen nicht mithören. </a:t>
            </a:r>
          </a:p>
          <a:p>
            <a:pPr marL="0" indent="0">
              <a:buNone/>
            </a:pPr>
            <a:endParaRPr lang="de-DE" sz="2000" dirty="0"/>
          </a:p>
          <a:p>
            <a:pPr marL="0" indent="0">
              <a:buNone/>
            </a:pPr>
            <a:r>
              <a:rPr lang="de-DE" sz="2000" dirty="0"/>
              <a:t>Die beiden Funkgesprächspartner sind im Einzelruf völlig isoliert. </a:t>
            </a:r>
          </a:p>
          <a:p>
            <a:pPr marL="0" indent="0">
              <a:buNone/>
            </a:pPr>
            <a:endParaRPr lang="de-DE" sz="2000" dirty="0"/>
          </a:p>
          <a:p>
            <a:pPr marL="0" indent="0">
              <a:buNone/>
            </a:pPr>
            <a:r>
              <a:rPr lang="de-DE" sz="2000" dirty="0"/>
              <a:t>Die Erfahrung zeigt:</a:t>
            </a:r>
            <a:br>
              <a:rPr lang="de-DE" sz="2000" dirty="0"/>
            </a:br>
            <a:endParaRPr lang="de-DE" sz="2000" dirty="0"/>
          </a:p>
          <a:p>
            <a:r>
              <a:rPr lang="de-DE" sz="2000" dirty="0"/>
              <a:t>diese Funkstellen sind dadurch zeitweise überhaupt nicht erreichbar</a:t>
            </a:r>
          </a:p>
          <a:p>
            <a:r>
              <a:rPr lang="de-DE" sz="2000" dirty="0"/>
              <a:t>anderen Funkstellen werden durch im Einzelruf geführte Gespräche wichtige Informationen vorenthalten</a:t>
            </a:r>
          </a:p>
          <a:p>
            <a:r>
              <a:rPr lang="de-DE" sz="2000" dirty="0"/>
              <a:t>klar definierte Dienstwege zwischen Organisationen werden umgangen. </a:t>
            </a:r>
            <a:endParaRPr lang="de-AT" sz="2000" dirty="0"/>
          </a:p>
        </p:txBody>
      </p:sp>
    </p:spTree>
    <p:extLst>
      <p:ext uri="{BB962C8B-B14F-4D97-AF65-F5344CB8AC3E}">
        <p14:creationId xmlns:p14="http://schemas.microsoft.com/office/powerpoint/2010/main" val="2844512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0"/>
            <a:ext cx="7499176" cy="1143000"/>
          </a:xfrm>
        </p:spPr>
        <p:txBody>
          <a:bodyPr/>
          <a:lstStyle/>
          <a:p>
            <a:r>
              <a:rPr lang="de-AT" dirty="0"/>
              <a:t>Regeln zu Einzelruf</a:t>
            </a:r>
          </a:p>
        </p:txBody>
      </p:sp>
      <p:sp>
        <p:nvSpPr>
          <p:cNvPr id="3" name="Inhaltsplatzhalter 2"/>
          <p:cNvSpPr>
            <a:spLocks noGrp="1"/>
          </p:cNvSpPr>
          <p:nvPr>
            <p:ph idx="1"/>
          </p:nvPr>
        </p:nvSpPr>
        <p:spPr>
          <a:xfrm>
            <a:off x="1199456" y="1115616"/>
            <a:ext cx="10729192" cy="4761656"/>
          </a:xfrm>
        </p:spPr>
        <p:txBody>
          <a:bodyPr>
            <a:noAutofit/>
          </a:bodyPr>
          <a:lstStyle/>
          <a:p>
            <a:r>
              <a:rPr lang="de-DE" sz="2000" dirty="0"/>
              <a:t> </a:t>
            </a:r>
            <a:r>
              <a:rPr lang="de-DE" sz="2000" b="1" dirty="0"/>
              <a:t>Grundregeln für den Einzelruf (Direktruf) mit anderen BOS</a:t>
            </a:r>
          </a:p>
          <a:p>
            <a:pPr marL="0" indent="0">
              <a:buNone/>
            </a:pPr>
            <a:r>
              <a:rPr lang="de-DE" sz="2000" b="1" dirty="0"/>
              <a:t>	</a:t>
            </a:r>
            <a:r>
              <a:rPr lang="de-DE" sz="2000" dirty="0"/>
              <a:t>Die Organisationen und Behörden sind übereingekommen, dass der </a:t>
            </a:r>
            <a:br>
              <a:rPr lang="de-DE" sz="2000" dirty="0"/>
            </a:br>
            <a:r>
              <a:rPr lang="de-DE" sz="2000" dirty="0"/>
              <a:t>	Einzelruf zwischen organisationsübergreifenden 	Funkstellen </a:t>
            </a:r>
            <a:br>
              <a:rPr lang="de-DE" sz="2000" dirty="0"/>
            </a:br>
            <a:r>
              <a:rPr lang="de-DE" sz="2000" dirty="0"/>
              <a:t>	</a:t>
            </a:r>
            <a:r>
              <a:rPr lang="de-DE" sz="2000" u="sng" dirty="0"/>
              <a:t>nur bei Gefahr in Verzug oder anderen </a:t>
            </a:r>
            <a:r>
              <a:rPr lang="de-DE" sz="2000" dirty="0"/>
              <a:t>	</a:t>
            </a:r>
            <a:r>
              <a:rPr lang="de-DE" sz="2000" u="sng" dirty="0"/>
              <a:t>dringenden Fällen  verwendet werden darf.</a:t>
            </a:r>
            <a:r>
              <a:rPr lang="de-DE" sz="2000" dirty="0"/>
              <a:t> </a:t>
            </a:r>
            <a:br>
              <a:rPr lang="de-DE" sz="2000" dirty="0"/>
            </a:br>
            <a:endParaRPr lang="de-DE" sz="2000" dirty="0"/>
          </a:p>
          <a:p>
            <a:pPr marL="0" indent="0">
              <a:buNone/>
            </a:pPr>
            <a:endParaRPr lang="de-DE" sz="2000" dirty="0"/>
          </a:p>
          <a:p>
            <a:r>
              <a:rPr lang="de-DE" sz="2000" b="1" dirty="0"/>
              <a:t>Verwendung des Einzelruf (Direktruf) bei der Feuerwehr</a:t>
            </a:r>
          </a:p>
          <a:p>
            <a:pPr marL="0" indent="0">
              <a:buNone/>
            </a:pPr>
            <a:r>
              <a:rPr lang="de-DE" sz="2000" dirty="0"/>
              <a:t>	Verwendung nur bei:</a:t>
            </a:r>
          </a:p>
          <a:p>
            <a:pPr lvl="1"/>
            <a:r>
              <a:rPr lang="de-DE" sz="2000" dirty="0"/>
              <a:t>sensiblen Daten (z.B. LM an Florian LFK, Einsatz mit tödlichem Ausgang etc.)</a:t>
            </a:r>
          </a:p>
          <a:p>
            <a:pPr lvl="1"/>
            <a:r>
              <a:rPr lang="de-DE" sz="2000" dirty="0"/>
              <a:t>Einzelruf an ein Funkgerät welches nicht auf der Hauptgruppe, Ausweichgruppe etc. steht (z.B. ein Fahrzeug hat bei einem Gruppenwechsel nicht umgeschaltet, aber per Einzelruf ist jedes Funkgerät erreichbar)</a:t>
            </a:r>
          </a:p>
        </p:txBody>
      </p:sp>
    </p:spTree>
    <p:extLst>
      <p:ext uri="{BB962C8B-B14F-4D97-AF65-F5344CB8AC3E}">
        <p14:creationId xmlns:p14="http://schemas.microsoft.com/office/powerpoint/2010/main" val="822537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9576" y="1628800"/>
            <a:ext cx="8075240" cy="3096344"/>
          </a:xfrm>
        </p:spPr>
        <p:txBody>
          <a:bodyPr/>
          <a:lstStyle/>
          <a:p>
            <a:r>
              <a:rPr lang="de-AT" sz="6600" dirty="0"/>
              <a:t>ISSI</a:t>
            </a:r>
            <a:br>
              <a:rPr lang="de-AT" dirty="0"/>
            </a:br>
            <a:r>
              <a:rPr lang="de-AT" sz="2400" b="0" dirty="0"/>
              <a:t>(Individual Short Subscriber Identity)</a:t>
            </a:r>
            <a:br>
              <a:rPr lang="de-AT" sz="2400" b="0" dirty="0"/>
            </a:br>
            <a:br>
              <a:rPr lang="de-AT" sz="2400" b="0" dirty="0"/>
            </a:br>
            <a:r>
              <a:rPr lang="de-AT" sz="2400" b="0" dirty="0"/>
              <a:t>jedem Funkgerät ist eine eindeutige Nummer zugewiesen</a:t>
            </a:r>
            <a:br>
              <a:rPr lang="de-AT" sz="2400" b="0" dirty="0"/>
            </a:br>
            <a:br>
              <a:rPr lang="de-AT" sz="2400" b="0" dirty="0"/>
            </a:br>
            <a:r>
              <a:rPr lang="de-AT" sz="2400" b="0" dirty="0"/>
              <a:t>(vergleichbar mit Telefonnummer beim Handy)</a:t>
            </a:r>
            <a:endParaRPr lang="de-AT" sz="2400" dirty="0"/>
          </a:p>
        </p:txBody>
      </p:sp>
    </p:spTree>
    <p:extLst>
      <p:ext uri="{BB962C8B-B14F-4D97-AF65-F5344CB8AC3E}">
        <p14:creationId xmlns:p14="http://schemas.microsoft.com/office/powerpoint/2010/main" val="484674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711624" y="274638"/>
            <a:ext cx="7499176" cy="1143000"/>
          </a:xfrm>
        </p:spPr>
        <p:txBody>
          <a:bodyPr/>
          <a:lstStyle/>
          <a:p>
            <a:pPr marL="684166" marR="4344" indent="-673849"/>
            <a:r>
              <a:rPr lang="de-AT" spc="-17" dirty="0">
                <a:latin typeface="Arial"/>
                <a:cs typeface="Arial"/>
              </a:rPr>
              <a:t>ISSI</a:t>
            </a:r>
            <a:r>
              <a:rPr lang="de-AT" spc="-13" dirty="0">
                <a:latin typeface="Arial"/>
                <a:cs typeface="Arial"/>
              </a:rPr>
              <a:t> </a:t>
            </a:r>
            <a:r>
              <a:rPr lang="de-AT" spc="-4" dirty="0">
                <a:latin typeface="Arial"/>
                <a:cs typeface="Arial"/>
              </a:rPr>
              <a:t>Struktur</a:t>
            </a:r>
            <a:r>
              <a:rPr lang="de-AT" spc="-9" dirty="0">
                <a:latin typeface="Arial"/>
                <a:cs typeface="Arial"/>
              </a:rPr>
              <a:t> </a:t>
            </a:r>
            <a:r>
              <a:rPr lang="de-AT" dirty="0">
                <a:latin typeface="Arial"/>
                <a:cs typeface="Arial"/>
              </a:rPr>
              <a:t>Feuerwehr</a:t>
            </a:r>
            <a:r>
              <a:rPr lang="de-AT" dirty="0">
                <a:latin typeface="Times New Roman"/>
                <a:cs typeface="Times New Roman"/>
              </a:rPr>
              <a:t> </a:t>
            </a:r>
            <a:r>
              <a:rPr lang="de-AT" spc="-4" dirty="0">
                <a:latin typeface="Arial"/>
                <a:cs typeface="Arial"/>
              </a:rPr>
              <a:t>Oberösterreich</a:t>
            </a:r>
            <a:endParaRPr lang="de-AT" dirty="0">
              <a:latin typeface="Arial"/>
              <a:cs typeface="Arial"/>
            </a:endParaRPr>
          </a:p>
        </p:txBody>
      </p:sp>
      <p:sp>
        <p:nvSpPr>
          <p:cNvPr id="17" name="Inhaltsplatzhalter 2"/>
          <p:cNvSpPr>
            <a:spLocks noGrp="1"/>
          </p:cNvSpPr>
          <p:nvPr>
            <p:ph idx="1"/>
          </p:nvPr>
        </p:nvSpPr>
        <p:spPr>
          <a:xfrm>
            <a:off x="1559496" y="1412776"/>
            <a:ext cx="9937104" cy="4819674"/>
          </a:xfrm>
        </p:spPr>
        <p:txBody>
          <a:bodyPr>
            <a:normAutofit/>
          </a:bodyPr>
          <a:lstStyle/>
          <a:p>
            <a:r>
              <a:rPr lang="de-AT" dirty="0"/>
              <a:t>Jedes Funkgerät hat eine im System eindeutige und nur einmal vergebene 8- stellig Rufnummer (ISSI).</a:t>
            </a:r>
          </a:p>
          <a:p>
            <a:r>
              <a:rPr lang="de-AT" sz="2800" dirty="0"/>
              <a:t>Aufkleber seitlich am Funkgerät:</a:t>
            </a:r>
          </a:p>
          <a:p>
            <a:pPr lvl="1"/>
            <a:r>
              <a:rPr lang="de-AT" sz="2400" dirty="0"/>
              <a:t>Zuordnung Fahrzeug/Leitstellentechnik</a:t>
            </a:r>
          </a:p>
          <a:p>
            <a:pPr lvl="1"/>
            <a:r>
              <a:rPr lang="de-AT" sz="2400" dirty="0"/>
              <a:t>Zuordnung bei Verlust/Missbrauch</a:t>
            </a:r>
          </a:p>
          <a:p>
            <a:pPr lvl="1"/>
            <a:r>
              <a:rPr lang="de-AT" sz="2400" dirty="0"/>
              <a:t>Einzelruf</a:t>
            </a:r>
          </a:p>
          <a:p>
            <a:pPr marL="0" indent="0">
              <a:buNone/>
            </a:pPr>
            <a:endParaRPr lang="de-DE" sz="1400" dirty="0"/>
          </a:p>
          <a:p>
            <a:pPr marL="0" indent="0">
              <a:buNone/>
            </a:pPr>
            <a:endParaRPr lang="de-DE" dirty="0"/>
          </a:p>
        </p:txBody>
      </p:sp>
      <p:pic>
        <p:nvPicPr>
          <p:cNvPr id="7" name="Grafik 6" descr="Ein Bild, das Tastatur enthält.  Automatisch generierte Beschreibung">
            <a:extLst>
              <a:ext uri="{FF2B5EF4-FFF2-40B4-BE49-F238E27FC236}">
                <a16:creationId xmlns:a16="http://schemas.microsoft.com/office/drawing/2014/main" id="{F62B4D29-EBC3-45D2-A283-4B5ED4728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2852936"/>
            <a:ext cx="2936060" cy="1538844"/>
          </a:xfrm>
          <a:prstGeom prst="rect">
            <a:avLst/>
          </a:prstGeom>
        </p:spPr>
      </p:pic>
      <p:pic>
        <p:nvPicPr>
          <p:cNvPr id="11" name="Grafik 10" descr="Ein Bild, das Kamera enthält.  Automatisch generierte Beschreibung">
            <a:extLst>
              <a:ext uri="{FF2B5EF4-FFF2-40B4-BE49-F238E27FC236}">
                <a16:creationId xmlns:a16="http://schemas.microsoft.com/office/drawing/2014/main" id="{57E1490A-400B-4B8A-9509-D91AB5266E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776" y="4415498"/>
            <a:ext cx="3816424" cy="1541047"/>
          </a:xfrm>
          <a:prstGeom prst="rect">
            <a:avLst/>
          </a:prstGeom>
        </p:spPr>
      </p:pic>
    </p:spTree>
    <p:extLst>
      <p:ext uri="{BB962C8B-B14F-4D97-AF65-F5344CB8AC3E}">
        <p14:creationId xmlns:p14="http://schemas.microsoft.com/office/powerpoint/2010/main" val="2279765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455738" y="2336461"/>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CF4128"/>
                </a:solidFill>
                <a:latin typeface="Arial" pitchFamily="34" charset="0"/>
                <a:ea typeface="+mj-ea"/>
                <a:cs typeface="Arial" pitchFamily="34" charset="0"/>
              </a:defRPr>
            </a:lvl1pPr>
          </a:lstStyle>
          <a:p>
            <a:pPr marL="684166" marR="4344" indent="-673849" fontAlgn="auto">
              <a:spcAft>
                <a:spcPts val="0"/>
              </a:spcAft>
            </a:pPr>
            <a:endParaRPr lang="de-AT" dirty="0">
              <a:latin typeface="Arial"/>
              <a:cs typeface="Arial"/>
            </a:endParaRPr>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2254177663"/>
              </p:ext>
            </p:extLst>
          </p:nvPr>
        </p:nvGraphicFramePr>
        <p:xfrm>
          <a:off x="2825401" y="1424236"/>
          <a:ext cx="7499352" cy="762000"/>
        </p:xfrm>
        <a:graphic>
          <a:graphicData uri="http://schemas.openxmlformats.org/drawingml/2006/table">
            <a:tbl>
              <a:tblPr firstRow="1" bandRow="1">
                <a:tableStyleId>{5C22544A-7EE6-4342-B048-85BDC9FD1C3A}</a:tableStyleId>
              </a:tblPr>
              <a:tblGrid>
                <a:gridCol w="937419">
                  <a:extLst>
                    <a:ext uri="{9D8B030D-6E8A-4147-A177-3AD203B41FA5}">
                      <a16:colId xmlns:a16="http://schemas.microsoft.com/office/drawing/2014/main" val="20000"/>
                    </a:ext>
                  </a:extLst>
                </a:gridCol>
                <a:gridCol w="937419">
                  <a:extLst>
                    <a:ext uri="{9D8B030D-6E8A-4147-A177-3AD203B41FA5}">
                      <a16:colId xmlns:a16="http://schemas.microsoft.com/office/drawing/2014/main" val="20001"/>
                    </a:ext>
                  </a:extLst>
                </a:gridCol>
                <a:gridCol w="937419">
                  <a:extLst>
                    <a:ext uri="{9D8B030D-6E8A-4147-A177-3AD203B41FA5}">
                      <a16:colId xmlns:a16="http://schemas.microsoft.com/office/drawing/2014/main" val="20002"/>
                    </a:ext>
                  </a:extLst>
                </a:gridCol>
                <a:gridCol w="937419">
                  <a:extLst>
                    <a:ext uri="{9D8B030D-6E8A-4147-A177-3AD203B41FA5}">
                      <a16:colId xmlns:a16="http://schemas.microsoft.com/office/drawing/2014/main" val="20003"/>
                    </a:ext>
                  </a:extLst>
                </a:gridCol>
                <a:gridCol w="937419">
                  <a:extLst>
                    <a:ext uri="{9D8B030D-6E8A-4147-A177-3AD203B41FA5}">
                      <a16:colId xmlns:a16="http://schemas.microsoft.com/office/drawing/2014/main" val="20004"/>
                    </a:ext>
                  </a:extLst>
                </a:gridCol>
                <a:gridCol w="937419">
                  <a:extLst>
                    <a:ext uri="{9D8B030D-6E8A-4147-A177-3AD203B41FA5}">
                      <a16:colId xmlns:a16="http://schemas.microsoft.com/office/drawing/2014/main" val="20005"/>
                    </a:ext>
                  </a:extLst>
                </a:gridCol>
                <a:gridCol w="937419">
                  <a:extLst>
                    <a:ext uri="{9D8B030D-6E8A-4147-A177-3AD203B41FA5}">
                      <a16:colId xmlns:a16="http://schemas.microsoft.com/office/drawing/2014/main" val="20006"/>
                    </a:ext>
                  </a:extLst>
                </a:gridCol>
                <a:gridCol w="937419">
                  <a:extLst>
                    <a:ext uri="{9D8B030D-6E8A-4147-A177-3AD203B41FA5}">
                      <a16:colId xmlns:a16="http://schemas.microsoft.com/office/drawing/2014/main" val="20007"/>
                    </a:ext>
                  </a:extLst>
                </a:gridCol>
              </a:tblGrid>
              <a:tr h="370840">
                <a:tc>
                  <a:txBody>
                    <a:bodyPr/>
                    <a:lstStyle/>
                    <a:p>
                      <a:pPr algn="ctr"/>
                      <a:r>
                        <a:rPr lang="de-AT" sz="4400" dirty="0">
                          <a:solidFill>
                            <a:schemeClr val="tx1"/>
                          </a:solidFill>
                        </a:rPr>
                        <a:t>0</a:t>
                      </a:r>
                    </a:p>
                  </a:txBody>
                  <a:tcPr>
                    <a:solidFill>
                      <a:schemeClr val="bg1">
                        <a:lumMod val="85000"/>
                      </a:schemeClr>
                    </a:solidFill>
                  </a:tcPr>
                </a:tc>
                <a:tc>
                  <a:txBody>
                    <a:bodyPr/>
                    <a:lstStyle/>
                    <a:p>
                      <a:pPr algn="ctr"/>
                      <a:r>
                        <a:rPr lang="de-AT" sz="4400" dirty="0">
                          <a:solidFill>
                            <a:schemeClr val="tx1"/>
                          </a:solidFill>
                        </a:rPr>
                        <a:t>2</a:t>
                      </a:r>
                    </a:p>
                  </a:txBody>
                  <a:tcPr>
                    <a:solidFill>
                      <a:schemeClr val="bg1">
                        <a:lumMod val="85000"/>
                      </a:schemeClr>
                    </a:solidFill>
                  </a:tcPr>
                </a:tc>
                <a:tc>
                  <a:txBody>
                    <a:bodyPr/>
                    <a:lstStyle/>
                    <a:p>
                      <a:pPr algn="ctr"/>
                      <a:r>
                        <a:rPr lang="de-AT" sz="4400" dirty="0">
                          <a:solidFill>
                            <a:schemeClr val="tx1"/>
                          </a:solidFill>
                        </a:rPr>
                        <a:t>4</a:t>
                      </a:r>
                    </a:p>
                  </a:txBody>
                  <a:tcPr>
                    <a:solidFill>
                      <a:schemeClr val="accent2">
                        <a:lumMod val="40000"/>
                        <a:lumOff val="60000"/>
                      </a:schemeClr>
                    </a:solidFill>
                  </a:tcPr>
                </a:tc>
                <a:tc>
                  <a:txBody>
                    <a:bodyPr/>
                    <a:lstStyle/>
                    <a:p>
                      <a:pPr algn="ctr"/>
                      <a:r>
                        <a:rPr lang="de-AT" sz="4400" dirty="0">
                          <a:solidFill>
                            <a:schemeClr val="tx1"/>
                          </a:solidFill>
                        </a:rPr>
                        <a:t>4</a:t>
                      </a:r>
                    </a:p>
                  </a:txBody>
                  <a:tcPr>
                    <a:solidFill>
                      <a:srgbClr val="FFC000"/>
                    </a:solidFill>
                  </a:tcPr>
                </a:tc>
                <a:tc>
                  <a:txBody>
                    <a:bodyPr/>
                    <a:lstStyle/>
                    <a:p>
                      <a:pPr algn="ctr"/>
                      <a:r>
                        <a:rPr lang="de-AT" sz="4400" dirty="0">
                          <a:solidFill>
                            <a:schemeClr val="tx1"/>
                          </a:solidFill>
                        </a:rPr>
                        <a:t>3</a:t>
                      </a:r>
                    </a:p>
                  </a:txBody>
                  <a:tcPr>
                    <a:solidFill>
                      <a:schemeClr val="accent3">
                        <a:lumMod val="75000"/>
                      </a:schemeClr>
                    </a:solidFill>
                  </a:tcPr>
                </a:tc>
                <a:tc>
                  <a:txBody>
                    <a:bodyPr/>
                    <a:lstStyle/>
                    <a:p>
                      <a:pPr algn="ctr"/>
                      <a:r>
                        <a:rPr lang="de-AT" sz="4400" dirty="0">
                          <a:solidFill>
                            <a:schemeClr val="tx1"/>
                          </a:solidFill>
                        </a:rPr>
                        <a:t>6</a:t>
                      </a:r>
                    </a:p>
                  </a:txBody>
                  <a:tcPr>
                    <a:solidFill>
                      <a:schemeClr val="accent3">
                        <a:lumMod val="75000"/>
                      </a:schemeClr>
                    </a:solidFill>
                  </a:tcPr>
                </a:tc>
                <a:tc>
                  <a:txBody>
                    <a:bodyPr/>
                    <a:lstStyle/>
                    <a:p>
                      <a:pPr algn="ctr"/>
                      <a:r>
                        <a:rPr lang="de-AT" sz="4400" dirty="0">
                          <a:solidFill>
                            <a:schemeClr val="tx1"/>
                          </a:solidFill>
                        </a:rPr>
                        <a:t>7</a:t>
                      </a:r>
                    </a:p>
                  </a:txBody>
                  <a:tcPr>
                    <a:solidFill>
                      <a:srgbClr val="00B0F0"/>
                    </a:solidFill>
                  </a:tcPr>
                </a:tc>
                <a:tc>
                  <a:txBody>
                    <a:bodyPr/>
                    <a:lstStyle/>
                    <a:p>
                      <a:pPr algn="ctr"/>
                      <a:r>
                        <a:rPr lang="de-AT" sz="4400" dirty="0">
                          <a:solidFill>
                            <a:schemeClr val="tx1"/>
                          </a:solidFill>
                        </a:rPr>
                        <a:t>1</a:t>
                      </a:r>
                    </a:p>
                  </a:txBody>
                  <a:tcPr>
                    <a:solidFill>
                      <a:srgbClr val="00B0F0"/>
                    </a:solidFill>
                  </a:tcPr>
                </a:tc>
                <a:extLst>
                  <a:ext uri="{0D108BD9-81ED-4DB2-BD59-A6C34878D82A}">
                    <a16:rowId xmlns:a16="http://schemas.microsoft.com/office/drawing/2014/main" val="10000"/>
                  </a:ext>
                </a:extLst>
              </a:tr>
            </a:tbl>
          </a:graphicData>
        </a:graphic>
      </p:graphicFrame>
      <p:sp>
        <p:nvSpPr>
          <p:cNvPr id="11" name="Rechteck 10"/>
          <p:cNvSpPr/>
          <p:nvPr/>
        </p:nvSpPr>
        <p:spPr>
          <a:xfrm>
            <a:off x="2956137" y="69851"/>
            <a:ext cx="5775940" cy="1077218"/>
          </a:xfrm>
          <a:prstGeom prst="rect">
            <a:avLst/>
          </a:prstGeom>
        </p:spPr>
        <p:txBody>
          <a:bodyPr wrap="none">
            <a:spAutoFit/>
          </a:bodyPr>
          <a:lstStyle/>
          <a:p>
            <a:pPr>
              <a:spcBef>
                <a:spcPts val="0"/>
              </a:spcBef>
            </a:pPr>
            <a:r>
              <a:rPr lang="de-AT" sz="3600" b="1" dirty="0">
                <a:solidFill>
                  <a:srgbClr val="CF4128"/>
                </a:solidFill>
                <a:latin typeface="Arial" pitchFamily="34" charset="0"/>
                <a:ea typeface="+mj-ea"/>
                <a:cs typeface="Arial" pitchFamily="34" charset="0"/>
              </a:rPr>
              <a:t>Aufbau der ISSI Nummer </a:t>
            </a:r>
          </a:p>
          <a:p>
            <a:pPr>
              <a:spcBef>
                <a:spcPts val="0"/>
              </a:spcBef>
            </a:pPr>
            <a:r>
              <a:rPr lang="de-AT" sz="2800" b="1" dirty="0">
                <a:latin typeface="Arial" pitchFamily="34" charset="0"/>
                <a:ea typeface="+mj-ea"/>
                <a:cs typeface="Arial" pitchFamily="34" charset="0"/>
              </a:rPr>
              <a:t>z.B. FF </a:t>
            </a:r>
            <a:r>
              <a:rPr lang="de-AT" sz="2800" b="1" dirty="0" err="1">
                <a:latin typeface="Arial" pitchFamily="34" charset="0"/>
                <a:ea typeface="+mj-ea"/>
                <a:cs typeface="Arial" pitchFamily="34" charset="0"/>
              </a:rPr>
              <a:t>Oepping</a:t>
            </a:r>
            <a:r>
              <a:rPr lang="de-AT" sz="2800" b="1" dirty="0">
                <a:latin typeface="Arial" pitchFamily="34" charset="0"/>
                <a:ea typeface="+mj-ea"/>
                <a:cs typeface="Arial" pitchFamily="34" charset="0"/>
              </a:rPr>
              <a:t> - Handfunkgerät</a:t>
            </a:r>
          </a:p>
        </p:txBody>
      </p:sp>
      <p:graphicFrame>
        <p:nvGraphicFramePr>
          <p:cNvPr id="19" name="Tabelle 18"/>
          <p:cNvGraphicFramePr>
            <a:graphicFrameLocks noGrp="1"/>
          </p:cNvGraphicFramePr>
          <p:nvPr>
            <p:extLst>
              <p:ext uri="{D42A27DB-BD31-4B8C-83A1-F6EECF244321}">
                <p14:modId xmlns:p14="http://schemas.microsoft.com/office/powerpoint/2010/main" val="3011748135"/>
              </p:ext>
            </p:extLst>
          </p:nvPr>
        </p:nvGraphicFramePr>
        <p:xfrm>
          <a:off x="3503712" y="2636912"/>
          <a:ext cx="6142730" cy="3053532"/>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694458">
                  <a:extLst>
                    <a:ext uri="{9D8B030D-6E8A-4147-A177-3AD203B41FA5}">
                      <a16:colId xmlns:a16="http://schemas.microsoft.com/office/drawing/2014/main" val="20002"/>
                    </a:ext>
                  </a:extLst>
                </a:gridCol>
              </a:tblGrid>
              <a:tr h="468828">
                <a:tc>
                  <a:txBody>
                    <a:bodyPr/>
                    <a:lstStyle/>
                    <a:p>
                      <a:pPr algn="ctr"/>
                      <a:r>
                        <a:rPr lang="de-AT" sz="2000" dirty="0">
                          <a:solidFill>
                            <a:schemeClr val="tx1"/>
                          </a:solidFill>
                        </a:rPr>
                        <a:t>0</a:t>
                      </a:r>
                    </a:p>
                  </a:txBody>
                  <a:tcPr anchor="ctr" anchorCtr="1">
                    <a:solidFill>
                      <a:schemeClr val="bg1">
                        <a:lumMod val="85000"/>
                      </a:schemeClr>
                    </a:solidFill>
                  </a:tcPr>
                </a:tc>
                <a:tc>
                  <a:txBody>
                    <a:bodyPr/>
                    <a:lstStyle/>
                    <a:p>
                      <a:pPr algn="l"/>
                      <a:r>
                        <a:rPr lang="de-AT" sz="1400" dirty="0">
                          <a:solidFill>
                            <a:schemeClr val="tx1"/>
                          </a:solidFill>
                        </a:rPr>
                        <a:t>Österreich</a:t>
                      </a:r>
                    </a:p>
                  </a:txBody>
                  <a:tcPr anchor="ctr">
                    <a:solidFill>
                      <a:schemeClr val="bg1">
                        <a:lumMod val="85000"/>
                      </a:schemeClr>
                    </a:solidFill>
                  </a:tcPr>
                </a:tc>
                <a:tc>
                  <a:txBody>
                    <a:bodyPr/>
                    <a:lstStyle/>
                    <a:p>
                      <a:pPr algn="l"/>
                      <a:r>
                        <a:rPr lang="de-AT" sz="1400" b="0" dirty="0">
                          <a:solidFill>
                            <a:schemeClr val="tx1"/>
                          </a:solidFill>
                        </a:rPr>
                        <a:t>Länderkennung</a:t>
                      </a:r>
                      <a:r>
                        <a:rPr lang="de-AT" sz="1400" b="0" baseline="0" dirty="0">
                          <a:solidFill>
                            <a:schemeClr val="tx1"/>
                          </a:solidFill>
                        </a:rPr>
                        <a:t> BOS</a:t>
                      </a:r>
                      <a:endParaRPr lang="de-AT" sz="14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0"/>
                  </a:ext>
                </a:extLst>
              </a:tr>
              <a:tr h="562356">
                <a:tc>
                  <a:txBody>
                    <a:bodyPr/>
                    <a:lstStyle/>
                    <a:p>
                      <a:pPr algn="ctr"/>
                      <a:r>
                        <a:rPr lang="de-AT" sz="2000" b="1" dirty="0">
                          <a:solidFill>
                            <a:schemeClr val="tx1"/>
                          </a:solidFill>
                        </a:rPr>
                        <a:t>2</a:t>
                      </a:r>
                    </a:p>
                  </a:txBody>
                  <a:tcPr anchor="ctr" anchorCtr="1">
                    <a:solidFill>
                      <a:schemeClr val="bg1">
                        <a:lumMod val="85000"/>
                      </a:schemeClr>
                    </a:solidFill>
                  </a:tcPr>
                </a:tc>
                <a:tc>
                  <a:txBody>
                    <a:bodyPr/>
                    <a:lstStyle/>
                    <a:p>
                      <a:pPr algn="l"/>
                      <a:r>
                        <a:rPr lang="de-AT" sz="1400" b="1" dirty="0">
                          <a:solidFill>
                            <a:schemeClr val="tx1"/>
                          </a:solidFill>
                        </a:rPr>
                        <a:t>Feuerwehr</a:t>
                      </a:r>
                    </a:p>
                  </a:txBody>
                  <a:tcPr anchor="ctr">
                    <a:solidFill>
                      <a:schemeClr val="bg1">
                        <a:lumMod val="85000"/>
                      </a:schemeClr>
                    </a:solidFill>
                  </a:tcPr>
                </a:tc>
                <a:tc>
                  <a:txBody>
                    <a:bodyPr/>
                    <a:lstStyle/>
                    <a:p>
                      <a:pPr algn="l"/>
                      <a:r>
                        <a:rPr lang="de-AT" sz="1400" dirty="0">
                          <a:solidFill>
                            <a:schemeClr val="tx1"/>
                          </a:solidFill>
                        </a:rPr>
                        <a:t>Kennung</a:t>
                      </a:r>
                      <a:r>
                        <a:rPr lang="de-AT" sz="1400" baseline="0" dirty="0">
                          <a:solidFill>
                            <a:schemeClr val="tx1"/>
                          </a:solidFill>
                        </a:rPr>
                        <a:t> Organisation</a:t>
                      </a:r>
                      <a:endParaRPr lang="de-AT" sz="140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1"/>
                  </a:ext>
                </a:extLst>
              </a:tr>
              <a:tr h="562356">
                <a:tc>
                  <a:txBody>
                    <a:bodyPr/>
                    <a:lstStyle/>
                    <a:p>
                      <a:pPr algn="ctr"/>
                      <a:r>
                        <a:rPr lang="de-AT" sz="2000" b="1" dirty="0">
                          <a:solidFill>
                            <a:schemeClr val="tx1"/>
                          </a:solidFill>
                        </a:rPr>
                        <a:t>4</a:t>
                      </a:r>
                    </a:p>
                  </a:txBody>
                  <a:tcPr anchor="ctr" anchorCtr="1">
                    <a:solidFill>
                      <a:schemeClr val="accent2">
                        <a:lumMod val="40000"/>
                        <a:lumOff val="60000"/>
                      </a:schemeClr>
                    </a:solidFill>
                  </a:tcPr>
                </a:tc>
                <a:tc>
                  <a:txBody>
                    <a:bodyPr/>
                    <a:lstStyle/>
                    <a:p>
                      <a:pPr algn="l"/>
                      <a:r>
                        <a:rPr lang="de-AT" sz="1400" b="1" dirty="0">
                          <a:solidFill>
                            <a:schemeClr val="tx1"/>
                          </a:solidFill>
                        </a:rPr>
                        <a:t>Oberösterreich</a:t>
                      </a:r>
                    </a:p>
                  </a:txBody>
                  <a:tcPr anchor="c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dirty="0">
                          <a:solidFill>
                            <a:schemeClr val="tx1"/>
                          </a:solidFill>
                        </a:rPr>
                        <a:t>Kennung Bundesland</a:t>
                      </a:r>
                    </a:p>
                  </a:txBody>
                  <a:tcPr anchor="ctr">
                    <a:solidFill>
                      <a:schemeClr val="accent2">
                        <a:lumMod val="40000"/>
                        <a:lumOff val="60000"/>
                      </a:schemeClr>
                    </a:solidFill>
                  </a:tcPr>
                </a:tc>
                <a:extLst>
                  <a:ext uri="{0D108BD9-81ED-4DB2-BD59-A6C34878D82A}">
                    <a16:rowId xmlns:a16="http://schemas.microsoft.com/office/drawing/2014/main" val="10002"/>
                  </a:ext>
                </a:extLst>
              </a:tr>
              <a:tr h="562356">
                <a:tc>
                  <a:txBody>
                    <a:bodyPr/>
                    <a:lstStyle/>
                    <a:p>
                      <a:pPr algn="ctr"/>
                      <a:r>
                        <a:rPr lang="de-AT" sz="1600" b="1" dirty="0"/>
                        <a:t>4</a:t>
                      </a:r>
                    </a:p>
                  </a:txBody>
                  <a:tcPr anchor="ctr" anchorCtr="1">
                    <a:solidFill>
                      <a:srgbClr val="FFC000"/>
                    </a:solidFill>
                  </a:tcPr>
                </a:tc>
                <a:tc>
                  <a:txBody>
                    <a:bodyPr/>
                    <a:lstStyle/>
                    <a:p>
                      <a:pPr algn="l"/>
                      <a:r>
                        <a:rPr lang="de-AT" sz="1600" b="1" dirty="0"/>
                        <a:t>Zone  (4=RO)</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dirty="0"/>
                        <a:t>Zoneneinteilung lt. BMI</a:t>
                      </a:r>
                    </a:p>
                  </a:txBody>
                  <a:tcPr anchor="ctr">
                    <a:solidFill>
                      <a:srgbClr val="FFC000"/>
                    </a:solidFill>
                  </a:tcPr>
                </a:tc>
                <a:extLst>
                  <a:ext uri="{0D108BD9-81ED-4DB2-BD59-A6C34878D82A}">
                    <a16:rowId xmlns:a16="http://schemas.microsoft.com/office/drawing/2014/main" val="10003"/>
                  </a:ext>
                </a:extLst>
              </a:tr>
              <a:tr h="562356">
                <a:tc>
                  <a:txBody>
                    <a:bodyPr/>
                    <a:lstStyle/>
                    <a:p>
                      <a:pPr algn="ctr"/>
                      <a:r>
                        <a:rPr lang="de-AT" sz="1600" b="1" dirty="0"/>
                        <a:t>36</a:t>
                      </a:r>
                    </a:p>
                  </a:txBody>
                  <a:tcPr anchor="ctr" anchorCtr="1">
                    <a:solidFill>
                      <a:schemeClr val="accent3">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dirty="0"/>
                        <a:t>FF</a:t>
                      </a:r>
                      <a:r>
                        <a:rPr lang="de-AT" sz="1600" b="1" baseline="0" dirty="0"/>
                        <a:t> </a:t>
                      </a:r>
                      <a:r>
                        <a:rPr lang="de-AT" sz="1600" b="1" baseline="0" dirty="0" err="1"/>
                        <a:t>Oepping</a:t>
                      </a:r>
                      <a:r>
                        <a:rPr lang="de-AT" sz="1600" b="1" baseline="0" dirty="0"/>
                        <a:t> </a:t>
                      </a:r>
                      <a:endParaRPr lang="de-AT" sz="1600" b="1" dirty="0"/>
                    </a:p>
                  </a:txBody>
                  <a:tcPr anchor="ctr">
                    <a:solidFill>
                      <a:schemeClr val="accent3">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dirty="0"/>
                        <a:t>Einteilung lt.</a:t>
                      </a:r>
                      <a:r>
                        <a:rPr lang="de-AT" sz="1400" baseline="0" dirty="0"/>
                        <a:t> </a:t>
                      </a:r>
                      <a:r>
                        <a:rPr lang="de-AT" sz="1400" dirty="0"/>
                        <a:t>Rufnummernplan</a:t>
                      </a:r>
                      <a:r>
                        <a:rPr lang="de-AT" sz="1400" baseline="0" dirty="0"/>
                        <a:t> OÖLFV</a:t>
                      </a:r>
                      <a:endParaRPr lang="de-AT" sz="1400" dirty="0"/>
                    </a:p>
                  </a:txBody>
                  <a:tcPr anchor="ctr">
                    <a:solidFill>
                      <a:schemeClr val="accent3">
                        <a:lumMod val="75000"/>
                      </a:schemeClr>
                    </a:solidFill>
                  </a:tcPr>
                </a:tc>
                <a:extLst>
                  <a:ext uri="{0D108BD9-81ED-4DB2-BD59-A6C34878D82A}">
                    <a16:rowId xmlns:a16="http://schemas.microsoft.com/office/drawing/2014/main" val="10004"/>
                  </a:ext>
                </a:extLst>
              </a:tr>
              <a:tr h="321346">
                <a:tc>
                  <a:txBody>
                    <a:bodyPr/>
                    <a:lstStyle/>
                    <a:p>
                      <a:pPr algn="ctr"/>
                      <a:r>
                        <a:rPr lang="de-AT" sz="1600" b="1" dirty="0"/>
                        <a:t>71</a:t>
                      </a:r>
                    </a:p>
                  </a:txBody>
                  <a:tcPr anchor="ctr" anchorCtr="1">
                    <a:solidFill>
                      <a:srgbClr val="00B0F0"/>
                    </a:solidFill>
                  </a:tcPr>
                </a:tc>
                <a:tc>
                  <a:txBody>
                    <a:bodyPr/>
                    <a:lstStyle/>
                    <a:p>
                      <a:pPr algn="l"/>
                      <a:r>
                        <a:rPr lang="de-AT" sz="1600" b="1" dirty="0"/>
                        <a:t>Handfunkfunkgerät</a:t>
                      </a:r>
                    </a:p>
                  </a:txBody>
                  <a:tcPr anchor="ctr">
                    <a:solidFill>
                      <a:srgbClr val="00B0F0"/>
                    </a:solidFill>
                  </a:tcPr>
                </a:tc>
                <a:tc>
                  <a:txBody>
                    <a:bodyPr/>
                    <a:lstStyle/>
                    <a:p>
                      <a:pPr algn="l"/>
                      <a:r>
                        <a:rPr lang="de-AT" sz="1400" dirty="0"/>
                        <a:t>Kennung Funkgeräteart </a:t>
                      </a:r>
                    </a:p>
                  </a:txBody>
                  <a:tcPr anchor="ctr">
                    <a:solidFill>
                      <a:srgbClr val="00B0F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4795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135560" y="4221088"/>
            <a:ext cx="7128875" cy="400110"/>
          </a:xfrm>
          <a:prstGeom prst="rect">
            <a:avLst/>
          </a:prstGeom>
        </p:spPr>
        <p:txBody>
          <a:bodyPr wrap="none">
            <a:spAutoFit/>
          </a:bodyPr>
          <a:lstStyle/>
          <a:p>
            <a:pPr marL="342900" indent="-342900">
              <a:spcBef>
                <a:spcPts val="0"/>
              </a:spcBef>
              <a:buFont typeface="Wingdings" panose="05000000000000000000" pitchFamily="2" charset="2"/>
              <a:buChar char="§"/>
            </a:pPr>
            <a:r>
              <a:rPr lang="de-DE" sz="2000" dirty="0">
                <a:latin typeface="Arial" panose="020B0604020202020204" pitchFamily="34" charset="0"/>
                <a:cs typeface="Arial" panose="020B0604020202020204" pitchFamily="34" charset="0"/>
              </a:rPr>
              <a:t>Die letzten beiden Stellen bezeichnen die Funkgeräteart:</a:t>
            </a:r>
            <a:endParaRPr lang="de-AT" sz="2000" dirty="0">
              <a:latin typeface="Arial" panose="020B0604020202020204" pitchFamily="34" charset="0"/>
              <a:cs typeface="Arial" panose="020B0604020202020204" pitchFamily="34" charset="0"/>
            </a:endParaRPr>
          </a:p>
        </p:txBody>
      </p:sp>
      <p:sp>
        <p:nvSpPr>
          <p:cNvPr id="6" name="Rechteck 5"/>
          <p:cNvSpPr/>
          <p:nvPr/>
        </p:nvSpPr>
        <p:spPr>
          <a:xfrm>
            <a:off x="1271464" y="1198897"/>
            <a:ext cx="10081120" cy="1323439"/>
          </a:xfrm>
          <a:prstGeom prst="rect">
            <a:avLst/>
          </a:prstGeom>
        </p:spPr>
        <p:txBody>
          <a:bodyPr wrap="square">
            <a:spAutoFit/>
          </a:bodyPr>
          <a:lstStyle/>
          <a:p>
            <a:pPr marL="342900" indent="-342900">
              <a:spcBef>
                <a:spcPts val="0"/>
              </a:spcBef>
              <a:buFont typeface="Wingdings" panose="05000000000000000000" pitchFamily="2" charset="2"/>
              <a:buChar char="§"/>
            </a:pPr>
            <a:r>
              <a:rPr lang="de-AT" sz="2000" dirty="0">
                <a:latin typeface="Arial" panose="020B0604020202020204" pitchFamily="34" charset="0"/>
                <a:cs typeface="Arial" panose="020B0604020202020204" pitchFamily="34" charset="0"/>
              </a:rPr>
              <a:t>Gemeindezahl ergibt sich aus dem Rufnummernplan für ÖOLFV</a:t>
            </a:r>
          </a:p>
          <a:p>
            <a:pPr>
              <a:spcBef>
                <a:spcPts val="0"/>
              </a:spcBef>
            </a:pPr>
            <a:r>
              <a:rPr lang="de-AT" sz="2000" dirty="0">
                <a:latin typeface="Arial" panose="020B0604020202020204" pitchFamily="34" charset="0"/>
                <a:cs typeface="Arial" panose="020B0604020202020204" pitchFamily="34" charset="0"/>
              </a:rPr>
              <a:t>      (jede Gemeinde bzw. Feuerwehr wurde einzeln betrachtet)</a:t>
            </a:r>
          </a:p>
          <a:p>
            <a:pPr>
              <a:spcBef>
                <a:spcPts val="0"/>
              </a:spcBef>
            </a:pPr>
            <a:endParaRPr lang="de-AT" sz="2000" dirty="0">
              <a:latin typeface="Arial" panose="020B0604020202020204" pitchFamily="34" charset="0"/>
              <a:cs typeface="Arial" panose="020B0604020202020204" pitchFamily="34" charset="0"/>
            </a:endParaRPr>
          </a:p>
          <a:p>
            <a:pPr marL="342900" indent="-342900">
              <a:spcBef>
                <a:spcPts val="0"/>
              </a:spcBef>
              <a:buFont typeface="Wingdings" panose="05000000000000000000" pitchFamily="2" charset="2"/>
              <a:buChar char="§"/>
            </a:pPr>
            <a:r>
              <a:rPr lang="de-AT" sz="2000" dirty="0">
                <a:latin typeface="Arial" panose="020B0604020202020204" pitchFamily="34" charset="0"/>
                <a:cs typeface="Arial" panose="020B0604020202020204" pitchFamily="34" charset="0"/>
              </a:rPr>
              <a:t>pro Gemeinde gibt es eine Nummer für alle Feuerwehren</a:t>
            </a:r>
          </a:p>
        </p:txBody>
      </p:sp>
      <p:sp>
        <p:nvSpPr>
          <p:cNvPr id="8" name="Rechteck 7"/>
          <p:cNvSpPr/>
          <p:nvPr/>
        </p:nvSpPr>
        <p:spPr>
          <a:xfrm>
            <a:off x="1631504" y="2652752"/>
            <a:ext cx="9649072" cy="1323439"/>
          </a:xfrm>
          <a:prstGeom prst="rect">
            <a:avLst/>
          </a:prstGeom>
        </p:spPr>
        <p:txBody>
          <a:bodyPr wrap="square">
            <a:spAutoFit/>
          </a:bodyPr>
          <a:lstStyle/>
          <a:p>
            <a:pPr>
              <a:spcBef>
                <a:spcPts val="0"/>
              </a:spcBef>
            </a:pPr>
            <a:r>
              <a:rPr lang="de-AT" sz="2000" dirty="0">
                <a:latin typeface="Arial" panose="020B0604020202020204" pitchFamily="34" charset="0"/>
                <a:cs typeface="Arial" panose="020B0604020202020204" pitchFamily="34" charset="0"/>
              </a:rPr>
              <a:t>Ausnahmen:</a:t>
            </a:r>
          </a:p>
          <a:p>
            <a:pPr marL="342900" indent="-342900">
              <a:spcBef>
                <a:spcPts val="0"/>
              </a:spcBef>
              <a:buFont typeface="Courier New" panose="02070309020205020404" pitchFamily="49" charset="0"/>
              <a:buChar char="o"/>
            </a:pPr>
            <a:r>
              <a:rPr lang="de-AT" sz="2000" dirty="0">
                <a:latin typeface="Arial" panose="020B0604020202020204" pitchFamily="34" charset="0"/>
                <a:cs typeface="Arial" panose="020B0604020202020204" pitchFamily="34" charset="0"/>
              </a:rPr>
              <a:t>Feuerwehr ist sehr groß (viele Fahrzeuge)</a:t>
            </a:r>
          </a:p>
          <a:p>
            <a:pPr marL="342900" indent="-342900">
              <a:spcBef>
                <a:spcPts val="0"/>
              </a:spcBef>
              <a:buFont typeface="Courier New" panose="02070309020205020404" pitchFamily="49" charset="0"/>
              <a:buChar char="o"/>
            </a:pPr>
            <a:r>
              <a:rPr lang="de-AT" sz="2000" dirty="0">
                <a:latin typeface="Arial" panose="020B0604020202020204" pitchFamily="34" charset="0"/>
                <a:cs typeface="Arial" panose="020B0604020202020204" pitchFamily="34" charset="0"/>
              </a:rPr>
              <a:t>in der Gemeinde gibt es mehr als 4 Feuerwehren</a:t>
            </a:r>
          </a:p>
          <a:p>
            <a:pPr marL="342900" indent="-342900">
              <a:spcBef>
                <a:spcPts val="0"/>
              </a:spcBef>
              <a:buFont typeface="Courier New" panose="02070309020205020404" pitchFamily="49" charset="0"/>
              <a:buChar char="o"/>
            </a:pPr>
            <a:r>
              <a:rPr lang="de-AT" sz="2000" dirty="0">
                <a:latin typeface="Arial" panose="020B0604020202020204" pitchFamily="34" charset="0"/>
                <a:cs typeface="Arial" panose="020B0604020202020204" pitchFamily="34" charset="0"/>
              </a:rPr>
              <a:t>Betriebsfeuerwehren haben einen eigenen Nummernkreis</a:t>
            </a:r>
          </a:p>
        </p:txBody>
      </p:sp>
      <p:sp>
        <p:nvSpPr>
          <p:cNvPr id="19" name="Rechteck 18"/>
          <p:cNvSpPr/>
          <p:nvPr/>
        </p:nvSpPr>
        <p:spPr>
          <a:xfrm>
            <a:off x="2711625" y="375048"/>
            <a:ext cx="5742278" cy="646331"/>
          </a:xfrm>
          <a:prstGeom prst="rect">
            <a:avLst/>
          </a:prstGeom>
        </p:spPr>
        <p:txBody>
          <a:bodyPr wrap="none">
            <a:spAutoFit/>
          </a:bodyPr>
          <a:lstStyle/>
          <a:p>
            <a:pPr>
              <a:spcBef>
                <a:spcPts val="0"/>
              </a:spcBef>
            </a:pPr>
            <a:r>
              <a:rPr lang="de-AT" sz="3600" b="1" dirty="0">
                <a:solidFill>
                  <a:srgbClr val="CF4128"/>
                </a:solidFill>
                <a:latin typeface="Arial" pitchFamily="34" charset="0"/>
                <a:ea typeface="+mj-ea"/>
                <a:cs typeface="Arial" pitchFamily="34" charset="0"/>
              </a:rPr>
              <a:t>Aufbau der ISSI Nummer</a:t>
            </a:r>
            <a:endParaRPr lang="de-AT" sz="2800" b="1" dirty="0"/>
          </a:p>
        </p:txBody>
      </p:sp>
      <p:graphicFrame>
        <p:nvGraphicFramePr>
          <p:cNvPr id="20" name="Tabelle 19"/>
          <p:cNvGraphicFramePr>
            <a:graphicFrameLocks noGrp="1"/>
          </p:cNvGraphicFramePr>
          <p:nvPr>
            <p:extLst>
              <p:ext uri="{D42A27DB-BD31-4B8C-83A1-F6EECF244321}">
                <p14:modId xmlns:p14="http://schemas.microsoft.com/office/powerpoint/2010/main" val="4162181974"/>
              </p:ext>
            </p:extLst>
          </p:nvPr>
        </p:nvGraphicFramePr>
        <p:xfrm>
          <a:off x="3287688" y="4648364"/>
          <a:ext cx="3744416" cy="1300916"/>
        </p:xfrm>
        <a:graphic>
          <a:graphicData uri="http://schemas.openxmlformats.org/drawingml/2006/table">
            <a:tbl>
              <a:tblPr firstRow="1" bandRow="1">
                <a:tableStyleId>{5C22544A-7EE6-4342-B048-85BDC9FD1C3A}</a:tableStyleId>
              </a:tblPr>
              <a:tblGrid>
                <a:gridCol w="2549390">
                  <a:extLst>
                    <a:ext uri="{9D8B030D-6E8A-4147-A177-3AD203B41FA5}">
                      <a16:colId xmlns:a16="http://schemas.microsoft.com/office/drawing/2014/main" val="20000"/>
                    </a:ext>
                  </a:extLst>
                </a:gridCol>
                <a:gridCol w="1195026">
                  <a:extLst>
                    <a:ext uri="{9D8B030D-6E8A-4147-A177-3AD203B41FA5}">
                      <a16:colId xmlns:a16="http://schemas.microsoft.com/office/drawing/2014/main" val="20001"/>
                    </a:ext>
                  </a:extLst>
                </a:gridCol>
              </a:tblGrid>
              <a:tr h="429660">
                <a:tc>
                  <a:txBody>
                    <a:bodyPr/>
                    <a:lstStyle/>
                    <a:p>
                      <a:r>
                        <a:rPr lang="de-AT" b="1" i="0" dirty="0">
                          <a:solidFill>
                            <a:schemeClr val="tx1"/>
                          </a:solidFill>
                        </a:rPr>
                        <a:t>Fixstation (Florian)</a:t>
                      </a:r>
                    </a:p>
                  </a:txBody>
                  <a:tcPr>
                    <a:solidFill>
                      <a:schemeClr val="accent2">
                        <a:lumMod val="20000"/>
                        <a:lumOff val="80000"/>
                      </a:schemeClr>
                    </a:solidFill>
                  </a:tcPr>
                </a:tc>
                <a:tc>
                  <a:txBody>
                    <a:bodyPr/>
                    <a:lstStyle/>
                    <a:p>
                      <a:r>
                        <a:rPr lang="de-AT" b="1" i="0" dirty="0">
                          <a:solidFill>
                            <a:schemeClr val="tx1"/>
                          </a:solidFill>
                        </a:rPr>
                        <a:t>00</a:t>
                      </a:r>
                      <a:r>
                        <a:rPr lang="de-AT" b="1" i="0" baseline="0" dirty="0">
                          <a:solidFill>
                            <a:schemeClr val="tx1"/>
                          </a:solidFill>
                        </a:rPr>
                        <a:t> bis 09</a:t>
                      </a:r>
                      <a:endParaRPr lang="de-AT" b="1" i="0"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0000"/>
                  </a:ext>
                </a:extLst>
              </a:tr>
              <a:tr h="435628">
                <a:tc>
                  <a:txBody>
                    <a:bodyPr/>
                    <a:lstStyle/>
                    <a:p>
                      <a:r>
                        <a:rPr lang="de-AT" b="1" i="0" dirty="0">
                          <a:solidFill>
                            <a:schemeClr val="tx1"/>
                          </a:solidFill>
                        </a:rPr>
                        <a:t>Mobilfunkgeräte</a:t>
                      </a:r>
                    </a:p>
                  </a:txBody>
                  <a:tcPr>
                    <a:solidFill>
                      <a:schemeClr val="accent2">
                        <a:lumMod val="20000"/>
                        <a:lumOff val="80000"/>
                      </a:schemeClr>
                    </a:solidFill>
                  </a:tcPr>
                </a:tc>
                <a:tc>
                  <a:txBody>
                    <a:bodyPr/>
                    <a:lstStyle/>
                    <a:p>
                      <a:r>
                        <a:rPr lang="de-AT" b="1" i="0" dirty="0">
                          <a:solidFill>
                            <a:schemeClr val="tx1"/>
                          </a:solidFill>
                        </a:rPr>
                        <a:t>10 bis 49</a:t>
                      </a:r>
                    </a:p>
                  </a:txBody>
                  <a:tcPr>
                    <a:solidFill>
                      <a:schemeClr val="accent2">
                        <a:lumMod val="20000"/>
                        <a:lumOff val="80000"/>
                      </a:schemeClr>
                    </a:solidFill>
                  </a:tcPr>
                </a:tc>
                <a:extLst>
                  <a:ext uri="{0D108BD9-81ED-4DB2-BD59-A6C34878D82A}">
                    <a16:rowId xmlns:a16="http://schemas.microsoft.com/office/drawing/2014/main" val="10001"/>
                  </a:ext>
                </a:extLst>
              </a:tr>
              <a:tr h="435628">
                <a:tc>
                  <a:txBody>
                    <a:bodyPr/>
                    <a:lstStyle/>
                    <a:p>
                      <a:r>
                        <a:rPr lang="de-AT" b="1" i="0" dirty="0">
                          <a:solidFill>
                            <a:schemeClr val="tx1"/>
                          </a:solidFill>
                        </a:rPr>
                        <a:t>Handfunkgeräte</a:t>
                      </a:r>
                    </a:p>
                  </a:txBody>
                  <a:tcPr>
                    <a:solidFill>
                      <a:schemeClr val="accent2">
                        <a:lumMod val="20000"/>
                        <a:lumOff val="80000"/>
                      </a:schemeClr>
                    </a:solidFill>
                  </a:tcPr>
                </a:tc>
                <a:tc>
                  <a:txBody>
                    <a:bodyPr/>
                    <a:lstStyle/>
                    <a:p>
                      <a:r>
                        <a:rPr lang="de-AT" b="1" i="0" dirty="0">
                          <a:solidFill>
                            <a:schemeClr val="tx1"/>
                          </a:solidFill>
                        </a:rPr>
                        <a:t>50</a:t>
                      </a:r>
                      <a:r>
                        <a:rPr lang="de-AT" b="1" i="0" baseline="0" dirty="0">
                          <a:solidFill>
                            <a:schemeClr val="tx1"/>
                          </a:solidFill>
                        </a:rPr>
                        <a:t> bis 99</a:t>
                      </a:r>
                      <a:endParaRPr lang="de-AT" b="1" i="0"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2993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A916A-5149-4545-B69A-0F44B32B72E3}"/>
              </a:ext>
            </a:extLst>
          </p:cNvPr>
          <p:cNvSpPr>
            <a:spLocks noGrp="1"/>
          </p:cNvSpPr>
          <p:nvPr>
            <p:ph type="title"/>
          </p:nvPr>
        </p:nvSpPr>
        <p:spPr>
          <a:xfrm>
            <a:off x="1199456" y="457201"/>
            <a:ext cx="9998901" cy="1143000"/>
          </a:xfrm>
        </p:spPr>
        <p:txBody>
          <a:bodyPr/>
          <a:lstStyle/>
          <a:p>
            <a:r>
              <a:rPr lang="de-AT" dirty="0"/>
              <a:t>SPRECHGRUPPEN</a:t>
            </a:r>
          </a:p>
        </p:txBody>
      </p:sp>
      <p:sp>
        <p:nvSpPr>
          <p:cNvPr id="3" name="Inhaltsplatzhalter 2">
            <a:extLst>
              <a:ext uri="{FF2B5EF4-FFF2-40B4-BE49-F238E27FC236}">
                <a16:creationId xmlns:a16="http://schemas.microsoft.com/office/drawing/2014/main" id="{02A08142-92EC-4949-9593-E090C2950111}"/>
              </a:ext>
            </a:extLst>
          </p:cNvPr>
          <p:cNvSpPr>
            <a:spLocks noGrp="1"/>
          </p:cNvSpPr>
          <p:nvPr>
            <p:ph idx="1"/>
          </p:nvPr>
        </p:nvSpPr>
        <p:spPr>
          <a:xfrm>
            <a:off x="1343472" y="1600201"/>
            <a:ext cx="9998901" cy="4525963"/>
          </a:xfrm>
        </p:spPr>
        <p:txBody>
          <a:bodyPr/>
          <a:lstStyle/>
          <a:p>
            <a:pPr marL="0" indent="0">
              <a:buNone/>
            </a:pPr>
            <a:endParaRPr lang="de-AT" dirty="0"/>
          </a:p>
          <a:p>
            <a:pPr marL="0" indent="0" algn="ctr">
              <a:buNone/>
            </a:pPr>
            <a:r>
              <a:rPr lang="de-AT" dirty="0"/>
              <a:t>im Analogfunk hatten wir Kanäle…..</a:t>
            </a:r>
          </a:p>
          <a:p>
            <a:pPr marL="0" indent="0" algn="ctr">
              <a:buNone/>
            </a:pPr>
            <a:endParaRPr lang="de-AT" sz="1800" b="1" dirty="0"/>
          </a:p>
          <a:p>
            <a:pPr marL="0" indent="0" algn="ctr">
              <a:buNone/>
            </a:pPr>
            <a:r>
              <a:rPr lang="de-AT" b="1" dirty="0"/>
              <a:t>Im Digitalfunk haben wir </a:t>
            </a:r>
          </a:p>
          <a:p>
            <a:pPr marL="0" indent="0" algn="ctr">
              <a:buNone/>
            </a:pPr>
            <a:r>
              <a:rPr lang="de-AT" sz="5400" b="1" dirty="0"/>
              <a:t>Sprechgruppen</a:t>
            </a:r>
          </a:p>
        </p:txBody>
      </p:sp>
    </p:spTree>
    <p:extLst>
      <p:ext uri="{BB962C8B-B14F-4D97-AF65-F5344CB8AC3E}">
        <p14:creationId xmlns:p14="http://schemas.microsoft.com/office/powerpoint/2010/main" val="3734787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96663" y="332656"/>
            <a:ext cx="3891225" cy="1939652"/>
          </a:xfrm>
        </p:spPr>
        <p:txBody>
          <a:bodyPr/>
          <a:lstStyle/>
          <a:p>
            <a:pPr algn="l" eaLnBrk="1" hangingPunct="1"/>
            <a:r>
              <a:rPr lang="de-AT" altLang="de-DE" dirty="0"/>
              <a:t>Sprechgruppen</a:t>
            </a:r>
            <a:br>
              <a:rPr lang="de-AT" altLang="de-DE" dirty="0"/>
            </a:br>
            <a:r>
              <a:rPr lang="de-AT" altLang="de-DE" dirty="0"/>
              <a:t>im Hauptordner</a:t>
            </a:r>
            <a:br>
              <a:rPr lang="de-AT" altLang="de-DE" dirty="0"/>
            </a:br>
            <a:r>
              <a:rPr lang="de-AT" altLang="de-DE" dirty="0"/>
              <a:t>des Bezirkes</a:t>
            </a:r>
          </a:p>
        </p:txBody>
      </p:sp>
      <p:sp>
        <p:nvSpPr>
          <p:cNvPr id="49155" name="Rectangle 3"/>
          <p:cNvSpPr>
            <a:spLocks noGrp="1" noChangeArrowheads="1"/>
          </p:cNvSpPr>
          <p:nvPr>
            <p:ph idx="1"/>
          </p:nvPr>
        </p:nvSpPr>
        <p:spPr>
          <a:xfrm>
            <a:off x="4963871" y="464090"/>
            <a:ext cx="3050663" cy="6381328"/>
          </a:xfrm>
        </p:spPr>
        <p:txBody>
          <a:bodyPr rtlCol="0">
            <a:noAutofit/>
          </a:bodyPr>
          <a:lstStyle/>
          <a:p>
            <a:pPr>
              <a:lnSpc>
                <a:spcPct val="90000"/>
              </a:lnSpc>
              <a:spcBef>
                <a:spcPts val="600"/>
              </a:spcBef>
              <a:defRPr/>
            </a:pPr>
            <a:r>
              <a:rPr lang="de-AT" sz="2400" dirty="0"/>
              <a:t>FW-RO-HAUPT</a:t>
            </a:r>
          </a:p>
          <a:p>
            <a:pPr>
              <a:lnSpc>
                <a:spcPct val="90000"/>
              </a:lnSpc>
              <a:spcBef>
                <a:spcPts val="600"/>
              </a:spcBef>
              <a:defRPr/>
            </a:pPr>
            <a:r>
              <a:rPr lang="de-AT" sz="2400" dirty="0"/>
              <a:t>FW-RO-AUSW 1</a:t>
            </a:r>
          </a:p>
          <a:p>
            <a:pPr>
              <a:lnSpc>
                <a:spcPct val="90000"/>
              </a:lnSpc>
              <a:spcBef>
                <a:spcPts val="600"/>
              </a:spcBef>
              <a:defRPr/>
            </a:pPr>
            <a:r>
              <a:rPr lang="de-AT" sz="2400" dirty="0"/>
              <a:t>FW-RO-AUSW 2</a:t>
            </a:r>
          </a:p>
          <a:p>
            <a:pPr>
              <a:lnSpc>
                <a:spcPct val="90000"/>
              </a:lnSpc>
              <a:spcBef>
                <a:spcPts val="600"/>
              </a:spcBef>
              <a:defRPr/>
            </a:pPr>
            <a:r>
              <a:rPr lang="de-AT" sz="2400" dirty="0"/>
              <a:t>FW-RO-AUSW 3</a:t>
            </a:r>
          </a:p>
          <a:p>
            <a:pPr>
              <a:lnSpc>
                <a:spcPct val="90000"/>
              </a:lnSpc>
              <a:spcBef>
                <a:spcPts val="600"/>
              </a:spcBef>
              <a:defRPr/>
            </a:pPr>
            <a:r>
              <a:rPr lang="de-AT" sz="2400" dirty="0"/>
              <a:t>FW-RO-AUSW 4</a:t>
            </a:r>
          </a:p>
          <a:p>
            <a:pPr>
              <a:lnSpc>
                <a:spcPct val="90000"/>
              </a:lnSpc>
              <a:spcBef>
                <a:spcPts val="600"/>
              </a:spcBef>
              <a:defRPr/>
            </a:pPr>
            <a:r>
              <a:rPr lang="de-AT" sz="2400" dirty="0"/>
              <a:t>FW-RO-AUSW 5</a:t>
            </a:r>
          </a:p>
          <a:p>
            <a:pPr>
              <a:lnSpc>
                <a:spcPct val="90000"/>
              </a:lnSpc>
              <a:spcBef>
                <a:spcPts val="600"/>
              </a:spcBef>
              <a:defRPr/>
            </a:pPr>
            <a:r>
              <a:rPr lang="de-AT" sz="2400" dirty="0"/>
              <a:t>FW-RO-SONDER</a:t>
            </a:r>
          </a:p>
          <a:p>
            <a:pPr>
              <a:lnSpc>
                <a:spcPct val="90000"/>
              </a:lnSpc>
              <a:spcBef>
                <a:spcPts val="600"/>
              </a:spcBef>
              <a:defRPr/>
            </a:pPr>
            <a:r>
              <a:rPr lang="de-AT" sz="2400" dirty="0"/>
              <a:t>BOS-RO</a:t>
            </a:r>
          </a:p>
          <a:p>
            <a:pPr>
              <a:lnSpc>
                <a:spcPct val="90000"/>
              </a:lnSpc>
              <a:spcBef>
                <a:spcPts val="600"/>
              </a:spcBef>
              <a:defRPr/>
            </a:pPr>
            <a:r>
              <a:rPr lang="de-AT" sz="2400" dirty="0"/>
              <a:t>GE-RO</a:t>
            </a:r>
          </a:p>
          <a:p>
            <a:pPr>
              <a:lnSpc>
                <a:spcPct val="90000"/>
              </a:lnSpc>
              <a:spcBef>
                <a:spcPts val="600"/>
              </a:spcBef>
              <a:defRPr/>
            </a:pPr>
            <a:r>
              <a:rPr lang="de-AT" sz="2400" dirty="0"/>
              <a:t>HS-MITTE</a:t>
            </a:r>
          </a:p>
          <a:p>
            <a:pPr>
              <a:lnSpc>
                <a:spcPct val="90000"/>
              </a:lnSpc>
              <a:spcBef>
                <a:spcPts val="600"/>
              </a:spcBef>
              <a:defRPr/>
            </a:pPr>
            <a:r>
              <a:rPr lang="de-DE" sz="2400" dirty="0"/>
              <a:t>FW-EF-HAUPT</a:t>
            </a:r>
          </a:p>
          <a:p>
            <a:pPr>
              <a:lnSpc>
                <a:spcPct val="90000"/>
              </a:lnSpc>
              <a:spcBef>
                <a:spcPts val="600"/>
              </a:spcBef>
              <a:defRPr/>
            </a:pPr>
            <a:r>
              <a:rPr lang="de-DE" sz="2400" dirty="0"/>
              <a:t>FW-GR-HAUPT</a:t>
            </a:r>
          </a:p>
          <a:p>
            <a:pPr>
              <a:lnSpc>
                <a:spcPct val="90000"/>
              </a:lnSpc>
              <a:spcBef>
                <a:spcPts val="600"/>
              </a:spcBef>
              <a:defRPr/>
            </a:pPr>
            <a:r>
              <a:rPr lang="de-DE" sz="2400" dirty="0"/>
              <a:t>FW-SD-HAUPT</a:t>
            </a:r>
          </a:p>
          <a:p>
            <a:pPr>
              <a:lnSpc>
                <a:spcPct val="90000"/>
              </a:lnSpc>
              <a:spcBef>
                <a:spcPts val="600"/>
              </a:spcBef>
              <a:defRPr/>
            </a:pPr>
            <a:r>
              <a:rPr lang="de-DE" sz="2400" dirty="0"/>
              <a:t>FW-UU-HAUPT</a:t>
            </a:r>
          </a:p>
        </p:txBody>
      </p:sp>
      <p:pic>
        <p:nvPicPr>
          <p:cNvPr id="6" name="Grafik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2000" contrast="14000"/>
                    </a14:imgEffect>
                  </a14:imgLayer>
                </a14:imgProps>
              </a:ext>
              <a:ext uri="{28A0092B-C50C-407E-A947-70E740481C1C}">
                <a14:useLocalDpi xmlns:a14="http://schemas.microsoft.com/office/drawing/2010/main" val="0"/>
              </a:ext>
            </a:extLst>
          </a:blip>
          <a:srcRect l="19098" t="6367" r="26792"/>
          <a:stretch/>
        </p:blipFill>
        <p:spPr>
          <a:xfrm>
            <a:off x="8659168" y="764704"/>
            <a:ext cx="1973336" cy="5121018"/>
          </a:xfrm>
          <a:prstGeom prst="rect">
            <a:avLst/>
          </a:prstGeom>
        </p:spPr>
      </p:pic>
      <p:sp>
        <p:nvSpPr>
          <p:cNvPr id="2" name="Nach rechts gekrümmter Pfeil 1"/>
          <p:cNvSpPr/>
          <p:nvPr/>
        </p:nvSpPr>
        <p:spPr>
          <a:xfrm>
            <a:off x="9362445" y="2708920"/>
            <a:ext cx="267686" cy="206902"/>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3" name="Nach links gekrümmter Pfeil 2"/>
          <p:cNvSpPr/>
          <p:nvPr/>
        </p:nvSpPr>
        <p:spPr>
          <a:xfrm>
            <a:off x="9746079" y="2717232"/>
            <a:ext cx="238353" cy="206902"/>
          </a:xfrm>
          <a:prstGeom prst="curved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1" name="Rectangle 3"/>
          <p:cNvSpPr txBox="1">
            <a:spLocks noChangeArrowheads="1"/>
          </p:cNvSpPr>
          <p:nvPr/>
        </p:nvSpPr>
        <p:spPr>
          <a:xfrm>
            <a:off x="1395434" y="2496895"/>
            <a:ext cx="3050663" cy="33934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None/>
              <a:defRPr/>
            </a:pPr>
            <a:r>
              <a:rPr lang="de-AT" sz="2400" dirty="0"/>
              <a:t>Keine Rotieren im Ordner, es gibt einen „Anfang“ und ein „Ende“</a:t>
            </a:r>
            <a:br>
              <a:rPr lang="de-AT" sz="2400" dirty="0"/>
            </a:br>
            <a:endParaRPr lang="de-AT" sz="2400" dirty="0"/>
          </a:p>
          <a:p>
            <a:pPr marL="0" indent="0" fontAlgn="auto">
              <a:lnSpc>
                <a:spcPct val="90000"/>
              </a:lnSpc>
              <a:spcAft>
                <a:spcPts val="0"/>
              </a:spcAft>
              <a:buNone/>
              <a:defRPr/>
            </a:pPr>
            <a:r>
              <a:rPr lang="de-AT" sz="2400" dirty="0"/>
              <a:t>Dadurch kann die erste Gruppe (Hauptgruppe) immer leicht gefunden werden</a:t>
            </a:r>
          </a:p>
        </p:txBody>
      </p:sp>
    </p:spTree>
    <p:extLst>
      <p:ext uri="{BB962C8B-B14F-4D97-AF65-F5344CB8AC3E}">
        <p14:creationId xmlns:p14="http://schemas.microsoft.com/office/powerpoint/2010/main" val="19216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Bundesweite Sprechgruppen</a:t>
            </a:r>
          </a:p>
        </p:txBody>
      </p:sp>
      <p:sp>
        <p:nvSpPr>
          <p:cNvPr id="3" name="Inhaltsplatzhalter 2"/>
          <p:cNvSpPr>
            <a:spLocks noGrp="1"/>
          </p:cNvSpPr>
          <p:nvPr>
            <p:ph idx="1"/>
          </p:nvPr>
        </p:nvSpPr>
        <p:spPr>
          <a:xfrm>
            <a:off x="1775520" y="1844825"/>
            <a:ext cx="9937103" cy="3816423"/>
          </a:xfrm>
        </p:spPr>
        <p:txBody>
          <a:bodyPr>
            <a:normAutofit fontScale="92500" lnSpcReduction="20000"/>
          </a:bodyPr>
          <a:lstStyle/>
          <a:p>
            <a:pPr marL="0" indent="0">
              <a:buNone/>
            </a:pPr>
            <a:r>
              <a:rPr lang="de-DE" sz="2800" b="1" u="sng" dirty="0"/>
              <a:t>Sind in ALLEN Geräten ALLER BOS programmiert!</a:t>
            </a:r>
            <a:br>
              <a:rPr lang="de-DE" u="sng" dirty="0"/>
            </a:br>
            <a:endParaRPr lang="de-DE" u="sng" dirty="0"/>
          </a:p>
          <a:p>
            <a:r>
              <a:rPr lang="de-DE" sz="2625" dirty="0"/>
              <a:t>	BOS Austria (6 Gruppen)</a:t>
            </a:r>
          </a:p>
          <a:p>
            <a:pPr marL="0" indent="0">
              <a:buNone/>
            </a:pPr>
            <a:r>
              <a:rPr lang="de-AT" sz="1425" dirty="0"/>
              <a:t>	z.B. BOS-AUT-05 Führungskommunikation bei bundesländerübergreifenden</a:t>
            </a:r>
          </a:p>
          <a:p>
            <a:pPr marL="0" indent="0">
              <a:buNone/>
            </a:pPr>
            <a:r>
              <a:rPr lang="de-AT" sz="1425" dirty="0"/>
              <a:t>	Tunneleinsätzen</a:t>
            </a:r>
            <a:endParaRPr lang="de-DE" dirty="0"/>
          </a:p>
          <a:p>
            <a:pPr marL="0" indent="0">
              <a:buNone/>
            </a:pPr>
            <a:r>
              <a:rPr lang="de-DE" dirty="0"/>
              <a:t>•	</a:t>
            </a:r>
            <a:r>
              <a:rPr lang="de-DE" sz="2625" dirty="0"/>
              <a:t>BOS Bundesland (21 Gruppen, manche Gruppen sind</a:t>
            </a:r>
            <a:br>
              <a:rPr lang="de-DE" sz="2625" dirty="0"/>
            </a:br>
            <a:r>
              <a:rPr lang="de-DE" sz="2625" dirty="0"/>
              <a:t>	„vorreserviert“, z.B. Tunnel ist BOS-OOE-20)</a:t>
            </a:r>
          </a:p>
          <a:p>
            <a:pPr marL="0" indent="0">
              <a:buNone/>
            </a:pPr>
            <a:r>
              <a:rPr lang="de-DE" dirty="0"/>
              <a:t>•	</a:t>
            </a:r>
            <a:r>
              <a:rPr lang="de-DE" sz="2625" dirty="0"/>
              <a:t>BOS Bezirke </a:t>
            </a:r>
          </a:p>
          <a:p>
            <a:pPr marL="0" indent="0">
              <a:buNone/>
            </a:pPr>
            <a:r>
              <a:rPr lang="de-DE" sz="2625" dirty="0"/>
              <a:t>•	HS- Hubschrauber Bezirke</a:t>
            </a:r>
          </a:p>
          <a:p>
            <a:pPr marL="0" indent="0">
              <a:buNone/>
            </a:pPr>
            <a:r>
              <a:rPr lang="de-DE" sz="2625" dirty="0"/>
              <a:t>•	HS WEST / MITTE / OST</a:t>
            </a:r>
          </a:p>
          <a:p>
            <a:endParaRPr lang="de-AT" dirty="0"/>
          </a:p>
        </p:txBody>
      </p:sp>
    </p:spTree>
    <p:extLst>
      <p:ext uri="{BB962C8B-B14F-4D97-AF65-F5344CB8AC3E}">
        <p14:creationId xmlns:p14="http://schemas.microsoft.com/office/powerpoint/2010/main" val="165409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35760" y="332656"/>
            <a:ext cx="5043353" cy="1080120"/>
          </a:xfrm>
        </p:spPr>
        <p:txBody>
          <a:bodyPr/>
          <a:lstStyle/>
          <a:p>
            <a:pPr algn="l" eaLnBrk="1" hangingPunct="1"/>
            <a:r>
              <a:rPr lang="de-AT" altLang="de-DE" dirty="0"/>
              <a:t>Sprechgruppen HS</a:t>
            </a:r>
          </a:p>
        </p:txBody>
      </p:sp>
      <p:pic>
        <p:nvPicPr>
          <p:cNvPr id="8" name="Grafik 7">
            <a:extLst>
              <a:ext uri="{FF2B5EF4-FFF2-40B4-BE49-F238E27FC236}">
                <a16:creationId xmlns:a16="http://schemas.microsoft.com/office/drawing/2014/main" id="{6663AE77-6DFB-45C4-AA86-E8B1F0308A58}"/>
              </a:ext>
            </a:extLst>
          </p:cNvPr>
          <p:cNvPicPr>
            <a:picLocks noChangeAspect="1"/>
          </p:cNvPicPr>
          <p:nvPr/>
        </p:nvPicPr>
        <p:blipFill>
          <a:blip r:embed="rId2"/>
          <a:stretch>
            <a:fillRect/>
          </a:stretch>
        </p:blipFill>
        <p:spPr>
          <a:xfrm>
            <a:off x="2351584" y="1879982"/>
            <a:ext cx="7903418" cy="4828956"/>
          </a:xfrm>
          <a:prstGeom prst="rect">
            <a:avLst/>
          </a:prstGeom>
        </p:spPr>
      </p:pic>
    </p:spTree>
    <p:extLst>
      <p:ext uri="{BB962C8B-B14F-4D97-AF65-F5344CB8AC3E}">
        <p14:creationId xmlns:p14="http://schemas.microsoft.com/office/powerpoint/2010/main" val="189079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FBABB-3DFF-4489-9684-7A914EC0E2EA}"/>
              </a:ext>
            </a:extLst>
          </p:cNvPr>
          <p:cNvSpPr>
            <a:spLocks noGrp="1"/>
          </p:cNvSpPr>
          <p:nvPr>
            <p:ph type="title"/>
          </p:nvPr>
        </p:nvSpPr>
        <p:spPr>
          <a:xfrm>
            <a:off x="1583499" y="188640"/>
            <a:ext cx="9998901" cy="1143000"/>
          </a:xfrm>
        </p:spPr>
        <p:txBody>
          <a:bodyPr/>
          <a:lstStyle/>
          <a:p>
            <a:r>
              <a:rPr lang="de-AT" dirty="0"/>
              <a:t>Themenbereiche</a:t>
            </a:r>
          </a:p>
        </p:txBody>
      </p:sp>
      <p:sp>
        <p:nvSpPr>
          <p:cNvPr id="3" name="Inhaltsplatzhalter 2">
            <a:extLst>
              <a:ext uri="{FF2B5EF4-FFF2-40B4-BE49-F238E27FC236}">
                <a16:creationId xmlns:a16="http://schemas.microsoft.com/office/drawing/2014/main" id="{AE1467F1-7937-4736-BD50-CC1A9CBA4D54}"/>
              </a:ext>
            </a:extLst>
          </p:cNvPr>
          <p:cNvSpPr>
            <a:spLocks noGrp="1"/>
          </p:cNvSpPr>
          <p:nvPr>
            <p:ph idx="1"/>
          </p:nvPr>
        </p:nvSpPr>
        <p:spPr>
          <a:xfrm>
            <a:off x="1545399" y="1340768"/>
            <a:ext cx="9998901" cy="5165724"/>
          </a:xfrm>
        </p:spPr>
        <p:txBody>
          <a:bodyPr>
            <a:normAutofit/>
          </a:bodyPr>
          <a:lstStyle/>
          <a:p>
            <a:r>
              <a:rPr lang="de-AT" sz="2400" dirty="0"/>
              <a:t>Digitalfunk kurze allgemeine Info</a:t>
            </a:r>
          </a:p>
          <a:p>
            <a:r>
              <a:rPr lang="de-AT" sz="2400" dirty="0"/>
              <a:t>Ablauf der Einführung</a:t>
            </a:r>
          </a:p>
          <a:p>
            <a:r>
              <a:rPr lang="de-AT" sz="2400" dirty="0"/>
              <a:t>Umfang Ausstattung der Feuerwehr vom Land OÖ</a:t>
            </a:r>
          </a:p>
          <a:p>
            <a:r>
              <a:rPr lang="de-AT" sz="2400" dirty="0"/>
              <a:t>Ablauf Einführung im Bezirk</a:t>
            </a:r>
          </a:p>
          <a:p>
            <a:r>
              <a:rPr lang="de-AT" sz="2400" dirty="0"/>
              <a:t>Infoquelle: Wiki auf Homepage LFK!</a:t>
            </a:r>
          </a:p>
          <a:p>
            <a:r>
              <a:rPr lang="de-AT" sz="2400" dirty="0"/>
              <a:t>Technik und Betrieb</a:t>
            </a:r>
          </a:p>
          <a:p>
            <a:r>
              <a:rPr lang="de-AT" sz="2400" dirty="0"/>
              <a:t>Sonderbetriebsarten</a:t>
            </a:r>
          </a:p>
          <a:p>
            <a:r>
              <a:rPr lang="de-AT" sz="2400" dirty="0"/>
              <a:t>Beschaffung </a:t>
            </a:r>
            <a:r>
              <a:rPr lang="de-AT" sz="2400" dirty="0" err="1"/>
              <a:t>syBOS</a:t>
            </a:r>
            <a:endParaRPr lang="de-AT" sz="2400" dirty="0"/>
          </a:p>
          <a:p>
            <a:r>
              <a:rPr lang="de-AT" sz="2400" dirty="0"/>
              <a:t>Einsatztaktik und Funk</a:t>
            </a:r>
          </a:p>
          <a:p>
            <a:r>
              <a:rPr lang="de-AT" sz="2400" dirty="0"/>
              <a:t>Auszug aus Regelwerk </a:t>
            </a:r>
            <a:r>
              <a:rPr lang="de-AT" sz="1800" dirty="0"/>
              <a:t>(Ankauf, Betrieb, Geräteverlust, Gruppenverschleppung, Lauschen,…)</a:t>
            </a:r>
          </a:p>
          <a:p>
            <a:pPr marL="0" indent="0" algn="ctr">
              <a:spcBef>
                <a:spcPts val="2400"/>
              </a:spcBef>
              <a:buNone/>
            </a:pPr>
            <a:endParaRPr lang="de-AT" sz="2400" dirty="0"/>
          </a:p>
          <a:p>
            <a:pPr>
              <a:spcBef>
                <a:spcPts val="2400"/>
              </a:spcBef>
            </a:pPr>
            <a:endParaRPr lang="de-AT" sz="2400" dirty="0"/>
          </a:p>
          <a:p>
            <a:endParaRPr lang="de-AT" sz="2400" dirty="0"/>
          </a:p>
          <a:p>
            <a:endParaRPr lang="de-AT" dirty="0"/>
          </a:p>
        </p:txBody>
      </p:sp>
    </p:spTree>
    <p:extLst>
      <p:ext uri="{BB962C8B-B14F-4D97-AF65-F5344CB8AC3E}">
        <p14:creationId xmlns:p14="http://schemas.microsoft.com/office/powerpoint/2010/main" val="272369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83632" y="404664"/>
            <a:ext cx="7499176" cy="540060"/>
          </a:xfrm>
        </p:spPr>
        <p:txBody>
          <a:bodyPr/>
          <a:lstStyle/>
          <a:p>
            <a:r>
              <a:rPr lang="de-AT" dirty="0"/>
              <a:t>BOS Bundesland (20 Gruppen)</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31392080"/>
              </p:ext>
            </p:extLst>
          </p:nvPr>
        </p:nvGraphicFramePr>
        <p:xfrm>
          <a:off x="2135560" y="1052736"/>
          <a:ext cx="8928992" cy="5112568"/>
        </p:xfrm>
        <a:graphic>
          <a:graphicData uri="http://schemas.openxmlformats.org/drawingml/2006/table">
            <a:tbl>
              <a:tblPr firstRow="1" firstCol="1" lastRow="1" lastCol="1" bandRow="1" bandCol="1">
                <a:tableStyleId>{5C22544A-7EE6-4342-B048-85BDC9FD1C3A}</a:tableStyleId>
              </a:tblPr>
              <a:tblGrid>
                <a:gridCol w="1760699">
                  <a:extLst>
                    <a:ext uri="{9D8B030D-6E8A-4147-A177-3AD203B41FA5}">
                      <a16:colId xmlns:a16="http://schemas.microsoft.com/office/drawing/2014/main" val="20000"/>
                    </a:ext>
                  </a:extLst>
                </a:gridCol>
                <a:gridCol w="4115166">
                  <a:extLst>
                    <a:ext uri="{9D8B030D-6E8A-4147-A177-3AD203B41FA5}">
                      <a16:colId xmlns:a16="http://schemas.microsoft.com/office/drawing/2014/main" val="20001"/>
                    </a:ext>
                  </a:extLst>
                </a:gridCol>
                <a:gridCol w="3053127">
                  <a:extLst>
                    <a:ext uri="{9D8B030D-6E8A-4147-A177-3AD203B41FA5}">
                      <a16:colId xmlns:a16="http://schemas.microsoft.com/office/drawing/2014/main" val="20002"/>
                    </a:ext>
                  </a:extLst>
                </a:gridCol>
              </a:tblGrid>
              <a:tr h="963869">
                <a:tc>
                  <a:txBody>
                    <a:bodyPr/>
                    <a:lstStyle/>
                    <a:p>
                      <a:pPr marL="64135" marR="62865" algn="ctr">
                        <a:lnSpc>
                          <a:spcPct val="107000"/>
                        </a:lnSpc>
                        <a:spcBef>
                          <a:spcPts val="775"/>
                        </a:spcBef>
                        <a:spcAft>
                          <a:spcPts val="0"/>
                        </a:spcAft>
                      </a:pPr>
                      <a:r>
                        <a:rPr lang="de-AT" sz="1200" dirty="0">
                          <a:effectLst/>
                        </a:rPr>
                        <a:t>Name der Sprech-gruppe</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4770" algn="ctr">
                        <a:lnSpc>
                          <a:spcPct val="107000"/>
                        </a:lnSpc>
                        <a:spcAft>
                          <a:spcPts val="0"/>
                        </a:spcAft>
                      </a:pPr>
                      <a:r>
                        <a:rPr lang="de-AT" sz="1200" dirty="0">
                          <a:effectLst/>
                        </a:rPr>
                        <a:t>Zweck der Sprechgruppe:</a:t>
                      </a:r>
                      <a:endParaRPr lang="de-AT" sz="1100" dirty="0">
                        <a:effectLst/>
                      </a:endParaRPr>
                    </a:p>
                    <a:p>
                      <a:pPr marL="64770" algn="ctr">
                        <a:lnSpc>
                          <a:spcPct val="107000"/>
                        </a:lnSpc>
                        <a:spcAft>
                          <a:spcPts val="0"/>
                        </a:spcAft>
                      </a:pPr>
                      <a:r>
                        <a:rPr lang="de-AT" sz="1200" dirty="0">
                          <a:effectLst/>
                        </a:rPr>
                        <a:t>Führungskommunikation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6040" marR="635000" algn="ctr">
                        <a:lnSpc>
                          <a:spcPct val="107000"/>
                        </a:lnSpc>
                        <a:spcBef>
                          <a:spcPts val="775"/>
                        </a:spcBef>
                        <a:spcAft>
                          <a:spcPts val="0"/>
                        </a:spcAft>
                      </a:pPr>
                      <a:r>
                        <a:rPr lang="de-AT" sz="1200" dirty="0">
                          <a:effectLst/>
                        </a:rPr>
                        <a:t>potentielle Nutzer der Sprechgruppe</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1207079">
                <a:tc>
                  <a:txBody>
                    <a:bodyPr/>
                    <a:lstStyle/>
                    <a:p>
                      <a:pPr algn="ctr">
                        <a:lnSpc>
                          <a:spcPct val="107000"/>
                        </a:lnSpc>
                        <a:spcAft>
                          <a:spcPts val="0"/>
                        </a:spcAft>
                      </a:pPr>
                      <a:r>
                        <a:rPr lang="de-AT" sz="1200" dirty="0">
                          <a:effectLst/>
                        </a:rPr>
                        <a:t> </a:t>
                      </a:r>
                      <a:endParaRPr lang="de-AT" sz="1100" dirty="0">
                        <a:effectLst/>
                      </a:endParaRPr>
                    </a:p>
                    <a:p>
                      <a:pPr algn="ctr">
                        <a:lnSpc>
                          <a:spcPct val="107000"/>
                        </a:lnSpc>
                        <a:spcBef>
                          <a:spcPts val="55"/>
                        </a:spcBef>
                        <a:spcAft>
                          <a:spcPts val="0"/>
                        </a:spcAft>
                      </a:pPr>
                      <a:r>
                        <a:rPr lang="de-AT" sz="1500" dirty="0">
                          <a:effectLst/>
                        </a:rPr>
                        <a:t> </a:t>
                      </a:r>
                      <a:endParaRPr lang="de-AT" sz="1100" dirty="0">
                        <a:effectLst/>
                      </a:endParaRPr>
                    </a:p>
                    <a:p>
                      <a:pPr marL="64135" algn="ctr">
                        <a:lnSpc>
                          <a:spcPct val="107000"/>
                        </a:lnSpc>
                        <a:spcAft>
                          <a:spcPts val="0"/>
                        </a:spcAft>
                      </a:pPr>
                      <a:r>
                        <a:rPr lang="de-AT" sz="1500" dirty="0">
                          <a:solidFill>
                            <a:srgbClr val="FFFF00"/>
                          </a:solidFill>
                          <a:effectLst/>
                        </a:rPr>
                        <a:t>BOS-OOE-20</a:t>
                      </a:r>
                      <a:endParaRPr lang="de-AT" sz="1100" dirty="0">
                        <a:solidFill>
                          <a:srgbClr val="FFFF00"/>
                        </a:solidFill>
                        <a:effectLst/>
                      </a:endParaRPr>
                    </a:p>
                    <a:p>
                      <a:pPr marL="64135" algn="ctr">
                        <a:lnSpc>
                          <a:spcPct val="107000"/>
                        </a:lnSpc>
                        <a:spcBef>
                          <a:spcPts val="600"/>
                        </a:spcBef>
                        <a:spcAft>
                          <a:spcPts val="0"/>
                        </a:spcAft>
                      </a:pPr>
                      <a:r>
                        <a:rPr lang="de-AT" sz="1200" dirty="0">
                          <a:effectLst/>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4770" marR="210820" algn="ctr">
                        <a:lnSpc>
                          <a:spcPct val="107000"/>
                        </a:lnSpc>
                        <a:spcBef>
                          <a:spcPts val="570"/>
                        </a:spcBef>
                        <a:spcAft>
                          <a:spcPts val="0"/>
                        </a:spcAft>
                      </a:pPr>
                      <a:r>
                        <a:rPr lang="de-AT" sz="1400" dirty="0">
                          <a:effectLst/>
                        </a:rPr>
                        <a:t>Führungskommunikation Tunneleinsätze im Bundesland</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6040" algn="ctr">
                        <a:lnSpc>
                          <a:spcPct val="107000"/>
                        </a:lnSpc>
                        <a:spcAft>
                          <a:spcPts val="0"/>
                        </a:spcAft>
                      </a:pPr>
                      <a:r>
                        <a:rPr lang="de-AT" sz="1200">
                          <a:effectLst/>
                        </a:rPr>
                        <a:t>alle Behörden und Organisationen mit Sicherheitsaufgaben</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573536">
                <a:tc>
                  <a:txBody>
                    <a:bodyPr/>
                    <a:lstStyle/>
                    <a:p>
                      <a:pPr marL="64135" algn="ctr">
                        <a:lnSpc>
                          <a:spcPct val="107000"/>
                        </a:lnSpc>
                        <a:spcAft>
                          <a:spcPts val="0"/>
                        </a:spcAft>
                      </a:pPr>
                      <a:r>
                        <a:rPr lang="de-AT" sz="1500" dirty="0">
                          <a:solidFill>
                            <a:srgbClr val="FFFF00"/>
                          </a:solidFill>
                          <a:effectLst/>
                        </a:rPr>
                        <a:t>BOS-OOE-19</a:t>
                      </a:r>
                      <a:endParaRPr lang="de-AT" sz="1100" dirty="0">
                        <a:solidFill>
                          <a:srgbClr val="FFFF00"/>
                        </a:solidFill>
                        <a:effectLst/>
                      </a:endParaRPr>
                    </a:p>
                    <a:p>
                      <a:pPr algn="ctr">
                        <a:lnSpc>
                          <a:spcPct val="107000"/>
                        </a:lnSpc>
                        <a:spcAft>
                          <a:spcPts val="0"/>
                        </a:spcAft>
                      </a:pPr>
                      <a:r>
                        <a:rPr lang="de-AT" sz="1200" dirty="0">
                          <a:effectLst/>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4770" marR="210820" algn="ctr">
                        <a:lnSpc>
                          <a:spcPct val="107000"/>
                        </a:lnSpc>
                        <a:spcBef>
                          <a:spcPts val="570"/>
                        </a:spcBef>
                        <a:spcAft>
                          <a:spcPts val="0"/>
                        </a:spcAft>
                      </a:pPr>
                      <a:r>
                        <a:rPr lang="de-AT" sz="1400" dirty="0">
                          <a:effectLst/>
                        </a:rPr>
                        <a:t>Führungskommunikation Einsätze mit ASFINAG</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de-AT" sz="1200">
                          <a:effectLst/>
                        </a:rPr>
                        <a:t>alle Behörden und Organisationen mit Sicherheitsaufgaben</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889596">
                <a:tc>
                  <a:txBody>
                    <a:bodyPr/>
                    <a:lstStyle/>
                    <a:p>
                      <a:pPr marL="64135" algn="ctr">
                        <a:lnSpc>
                          <a:spcPct val="107000"/>
                        </a:lnSpc>
                        <a:spcAft>
                          <a:spcPts val="0"/>
                        </a:spcAft>
                      </a:pPr>
                      <a:r>
                        <a:rPr lang="de-AT" sz="1500" dirty="0">
                          <a:solidFill>
                            <a:srgbClr val="FFFF00"/>
                          </a:solidFill>
                          <a:effectLst/>
                        </a:rPr>
                        <a:t>BOS-OOE-18</a:t>
                      </a:r>
                      <a:endParaRPr lang="de-AT" sz="1100" dirty="0">
                        <a:solidFill>
                          <a:srgbClr val="FFFF00"/>
                        </a:solidFill>
                        <a:effectLst/>
                      </a:endParaRPr>
                    </a:p>
                    <a:p>
                      <a:pPr algn="ctr">
                        <a:lnSpc>
                          <a:spcPct val="107000"/>
                        </a:lnSpc>
                        <a:spcAft>
                          <a:spcPts val="0"/>
                        </a:spcAft>
                      </a:pPr>
                      <a:r>
                        <a:rPr lang="de-AT" sz="1200" dirty="0">
                          <a:effectLst/>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4770" marR="210820" algn="ctr">
                        <a:lnSpc>
                          <a:spcPct val="107000"/>
                        </a:lnSpc>
                        <a:spcBef>
                          <a:spcPts val="570"/>
                        </a:spcBef>
                        <a:spcAft>
                          <a:spcPts val="0"/>
                        </a:spcAft>
                      </a:pPr>
                      <a:r>
                        <a:rPr lang="de-AT" sz="1400" dirty="0">
                          <a:effectLst/>
                        </a:rPr>
                        <a:t>Führungskommunikation Einsätze Alpinpolizei/ nichtpolizeiliche EO</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de-AT" sz="1200">
                          <a:effectLst/>
                        </a:rPr>
                        <a:t>alle Behörden und Organisationen mit Sicherheitsaufgaben</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739244">
                <a:tc>
                  <a:txBody>
                    <a:bodyPr/>
                    <a:lstStyle/>
                    <a:p>
                      <a:pPr marL="64135" algn="ctr">
                        <a:lnSpc>
                          <a:spcPct val="107000"/>
                        </a:lnSpc>
                        <a:spcAft>
                          <a:spcPts val="0"/>
                        </a:spcAft>
                      </a:pPr>
                      <a:r>
                        <a:rPr lang="de-AT" sz="1500" dirty="0">
                          <a:solidFill>
                            <a:srgbClr val="FFFF00"/>
                          </a:solidFill>
                          <a:effectLst/>
                        </a:rPr>
                        <a:t>BOS-OOE-17</a:t>
                      </a:r>
                      <a:endParaRPr lang="de-AT" sz="1100" dirty="0">
                        <a:solidFill>
                          <a:srgbClr val="FFFF00"/>
                        </a:solidFill>
                        <a:effectLst/>
                      </a:endParaRPr>
                    </a:p>
                    <a:p>
                      <a:pPr algn="ctr">
                        <a:lnSpc>
                          <a:spcPct val="107000"/>
                        </a:lnSpc>
                        <a:spcAft>
                          <a:spcPts val="0"/>
                        </a:spcAft>
                      </a:pPr>
                      <a:r>
                        <a:rPr lang="de-AT" sz="1200" dirty="0">
                          <a:effectLst/>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4770" marR="210820" algn="ctr">
                        <a:lnSpc>
                          <a:spcPct val="107000"/>
                        </a:lnSpc>
                        <a:spcBef>
                          <a:spcPts val="570"/>
                        </a:spcBef>
                        <a:spcAft>
                          <a:spcPts val="0"/>
                        </a:spcAft>
                      </a:pPr>
                      <a:r>
                        <a:rPr lang="de-AT" sz="1400" dirty="0">
                          <a:effectLst/>
                        </a:rPr>
                        <a:t>Führungskommunikation Einsätze mit ÖBB</a:t>
                      </a:r>
                      <a:endParaRPr lang="de-A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de-AT" sz="1200" dirty="0">
                          <a:effectLst/>
                        </a:rPr>
                        <a:t>alle Behörden und Organisationen mit Sicherheitsaufgaben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r h="739244">
                <a:tc>
                  <a:txBody>
                    <a:bodyPr/>
                    <a:lstStyle/>
                    <a:p>
                      <a:pPr marL="64135" algn="ctr">
                        <a:lnSpc>
                          <a:spcPct val="107000"/>
                        </a:lnSpc>
                        <a:spcAft>
                          <a:spcPts val="0"/>
                        </a:spcAft>
                      </a:pPr>
                      <a:r>
                        <a:rPr lang="de-AT" sz="12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BOS-OOE-01 </a:t>
                      </a:r>
                      <a:br>
                        <a:rPr lang="de-AT" sz="12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br>
                      <a:r>
                        <a:rPr lang="de-AT" sz="12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bis BOS-OOE-16</a:t>
                      </a:r>
                      <a:endParaRPr lang="de-AT"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64770" marR="210820" algn="ctr">
                        <a:lnSpc>
                          <a:spcPct val="107000"/>
                        </a:lnSpc>
                        <a:spcBef>
                          <a:spcPts val="570"/>
                        </a:spcBef>
                        <a:spcAft>
                          <a:spcPts val="0"/>
                        </a:spcAft>
                      </a:pPr>
                      <a:r>
                        <a:rPr lang="de-AT" sz="1400" kern="1200" dirty="0">
                          <a:solidFill>
                            <a:schemeClr val="dk1"/>
                          </a:solidFill>
                          <a:effectLst/>
                          <a:latin typeface="+mn-lt"/>
                          <a:ea typeface="+mn-ea"/>
                          <a:cs typeface="+mn-cs"/>
                        </a:rPr>
                        <a:t>Führungskommunikation</a:t>
                      </a:r>
                    </a:p>
                  </a:txBody>
                  <a:tcPr marL="51435" marR="51435" marT="0" marB="0" anchor="ctr"/>
                </a:tc>
                <a:tc>
                  <a:txBody>
                    <a:bodyPr/>
                    <a:lstStyle/>
                    <a:p>
                      <a:pPr algn="ctr">
                        <a:lnSpc>
                          <a:spcPct val="107000"/>
                        </a:lnSpc>
                        <a:spcAft>
                          <a:spcPts val="0"/>
                        </a:spcAft>
                      </a:pPr>
                      <a:r>
                        <a:rPr lang="de-AT" sz="1100" b="1" dirty="0">
                          <a:effectLst/>
                          <a:latin typeface="Arial" panose="020B0604020202020204" pitchFamily="34" charset="0"/>
                          <a:ea typeface="Arial" panose="020B0604020202020204" pitchFamily="34" charset="0"/>
                          <a:cs typeface="Times New Roman" panose="02020603050405020304" pitchFamily="18" charset="0"/>
                        </a:rPr>
                        <a:t>alle Behörden und Organisationen mit Sicherheitsaufgaben</a:t>
                      </a:r>
                      <a:endParaRPr lang="de-A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3475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GPS</a:t>
            </a:r>
          </a:p>
        </p:txBody>
      </p:sp>
      <p:sp>
        <p:nvSpPr>
          <p:cNvPr id="3" name="Inhaltsplatzhalter 2"/>
          <p:cNvSpPr>
            <a:spLocks noGrp="1"/>
          </p:cNvSpPr>
          <p:nvPr>
            <p:ph idx="1"/>
          </p:nvPr>
        </p:nvSpPr>
        <p:spPr>
          <a:xfrm>
            <a:off x="1583498" y="1124744"/>
            <a:ext cx="9841093" cy="4929411"/>
          </a:xfrm>
        </p:spPr>
        <p:txBody>
          <a:bodyPr>
            <a:normAutofit/>
          </a:bodyPr>
          <a:lstStyle/>
          <a:p>
            <a:r>
              <a:rPr lang="de-DE" b="1" dirty="0"/>
              <a:t>GPS Funktion</a:t>
            </a:r>
          </a:p>
          <a:p>
            <a:pPr marL="301359" indent="0">
              <a:buNone/>
            </a:pPr>
            <a:r>
              <a:rPr lang="de-DE" dirty="0"/>
              <a:t>Alle Geräte sind mit GPS ausgerüstet</a:t>
            </a:r>
            <a:br>
              <a:rPr lang="de-DE" dirty="0"/>
            </a:br>
            <a:r>
              <a:rPr lang="de-DE" dirty="0"/>
              <a:t>z.B. Statusmeldung „am Einsatzort eingelangt“ wird mit GPS-Daten versehen und im ELS eingetragen</a:t>
            </a:r>
          </a:p>
          <a:p>
            <a:pPr marL="301359" indent="0" algn="ctr">
              <a:buNone/>
            </a:pPr>
            <a:br>
              <a:rPr lang="de-DE" sz="2600" b="1" dirty="0"/>
            </a:br>
            <a:r>
              <a:rPr lang="de-DE" sz="2600" b="1" dirty="0"/>
              <a:t>KEINE „ÜBERWACHUNG“ durch LWZ !!!</a:t>
            </a:r>
          </a:p>
          <a:p>
            <a:endParaRPr lang="de-DE" sz="2600" b="1" dirty="0"/>
          </a:p>
          <a:p>
            <a:r>
              <a:rPr lang="de-DE" dirty="0"/>
              <a:t>die aktuellen Positionsdaten des eigenen Standortes können am Gerät abgelesen werden.</a:t>
            </a:r>
          </a:p>
          <a:p>
            <a:endParaRPr lang="de-DE" dirty="0"/>
          </a:p>
        </p:txBody>
      </p:sp>
    </p:spTree>
    <p:extLst>
      <p:ext uri="{BB962C8B-B14F-4D97-AF65-F5344CB8AC3E}">
        <p14:creationId xmlns:p14="http://schemas.microsoft.com/office/powerpoint/2010/main" val="149637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Datenübertragung</a:t>
            </a:r>
          </a:p>
        </p:txBody>
      </p:sp>
      <p:sp>
        <p:nvSpPr>
          <p:cNvPr id="3" name="Inhaltsplatzhalter 2"/>
          <p:cNvSpPr>
            <a:spLocks noGrp="1"/>
          </p:cNvSpPr>
          <p:nvPr>
            <p:ph idx="1"/>
          </p:nvPr>
        </p:nvSpPr>
        <p:spPr/>
        <p:txBody>
          <a:bodyPr>
            <a:normAutofit/>
          </a:bodyPr>
          <a:lstStyle/>
          <a:p>
            <a:r>
              <a:rPr lang="de-DE" b="1" dirty="0"/>
              <a:t>Kurzmitteilungen (SDS - </a:t>
            </a:r>
            <a:r>
              <a:rPr lang="de-DE" b="1" dirty="0" err="1"/>
              <a:t>short</a:t>
            </a:r>
            <a:r>
              <a:rPr lang="de-DE" b="1" dirty="0"/>
              <a:t> </a:t>
            </a:r>
            <a:r>
              <a:rPr lang="de-DE" b="1" dirty="0" err="1"/>
              <a:t>data</a:t>
            </a:r>
            <a:r>
              <a:rPr lang="de-DE" b="1" dirty="0"/>
              <a:t> </a:t>
            </a:r>
            <a:r>
              <a:rPr lang="de-DE" b="1" dirty="0" err="1"/>
              <a:t>script</a:t>
            </a:r>
            <a:r>
              <a:rPr lang="de-DE" b="1" dirty="0"/>
              <a:t>)</a:t>
            </a:r>
          </a:p>
          <a:p>
            <a:pPr marL="301359" indent="0">
              <a:buNone/>
            </a:pPr>
            <a:r>
              <a:rPr lang="de-DE" dirty="0"/>
              <a:t>Ähnlich wie bei Mobiltelefonen können Kurzmitteilungen übermittelt werden.</a:t>
            </a:r>
            <a:br>
              <a:rPr lang="de-DE" dirty="0"/>
            </a:br>
            <a:endParaRPr lang="de-DE" dirty="0"/>
          </a:p>
          <a:p>
            <a:r>
              <a:rPr lang="de-DE" b="1" dirty="0"/>
              <a:t>Statusmeldungen</a:t>
            </a:r>
          </a:p>
          <a:p>
            <a:pPr marL="301359" indent="0">
              <a:buNone/>
            </a:pPr>
            <a:r>
              <a:rPr lang="de-DE" dirty="0"/>
              <a:t>Künftig werden Statusmeldungen verwendet</a:t>
            </a:r>
          </a:p>
        </p:txBody>
      </p:sp>
    </p:spTree>
    <p:extLst>
      <p:ext uri="{BB962C8B-B14F-4D97-AF65-F5344CB8AC3E}">
        <p14:creationId xmlns:p14="http://schemas.microsoft.com/office/powerpoint/2010/main" val="2551457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56116"/>
            <a:ext cx="7499176" cy="680596"/>
          </a:xfrm>
        </p:spPr>
        <p:txBody>
          <a:bodyPr/>
          <a:lstStyle/>
          <a:p>
            <a:r>
              <a:rPr lang="de-DE" dirty="0"/>
              <a:t>Status</a:t>
            </a:r>
          </a:p>
        </p:txBody>
      </p:sp>
      <p:graphicFrame>
        <p:nvGraphicFramePr>
          <p:cNvPr id="3" name="Tabelle 2">
            <a:extLst>
              <a:ext uri="{FF2B5EF4-FFF2-40B4-BE49-F238E27FC236}">
                <a16:creationId xmlns:a16="http://schemas.microsoft.com/office/drawing/2014/main" id="{C005CD55-63B9-4B65-A775-B736114E3702}"/>
              </a:ext>
            </a:extLst>
          </p:cNvPr>
          <p:cNvGraphicFramePr>
            <a:graphicFrameLocks noGrp="1"/>
          </p:cNvGraphicFramePr>
          <p:nvPr>
            <p:extLst>
              <p:ext uri="{D42A27DB-BD31-4B8C-83A1-F6EECF244321}">
                <p14:modId xmlns:p14="http://schemas.microsoft.com/office/powerpoint/2010/main" val="2243631016"/>
              </p:ext>
            </p:extLst>
          </p:nvPr>
        </p:nvGraphicFramePr>
        <p:xfrm>
          <a:off x="1343472" y="980728"/>
          <a:ext cx="6984775" cy="5472610"/>
        </p:xfrm>
        <a:graphic>
          <a:graphicData uri="http://schemas.openxmlformats.org/drawingml/2006/table">
            <a:tbl>
              <a:tblPr firstRow="1" firstCol="1" bandRow="1"/>
              <a:tblGrid>
                <a:gridCol w="1107165">
                  <a:extLst>
                    <a:ext uri="{9D8B030D-6E8A-4147-A177-3AD203B41FA5}">
                      <a16:colId xmlns:a16="http://schemas.microsoft.com/office/drawing/2014/main" val="3795740908"/>
                    </a:ext>
                  </a:extLst>
                </a:gridCol>
                <a:gridCol w="5877610">
                  <a:extLst>
                    <a:ext uri="{9D8B030D-6E8A-4147-A177-3AD203B41FA5}">
                      <a16:colId xmlns:a16="http://schemas.microsoft.com/office/drawing/2014/main" val="417528266"/>
                    </a:ext>
                  </a:extLst>
                </a:gridCol>
              </a:tblGrid>
              <a:tr h="497510">
                <a:tc>
                  <a:txBody>
                    <a:bodyPr/>
                    <a:lstStyle/>
                    <a:p>
                      <a:pPr algn="ctr">
                        <a:spcAft>
                          <a:spcPts val="0"/>
                        </a:spcAft>
                      </a:pPr>
                      <a:r>
                        <a:rPr lang="de-AT"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Taste</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AT"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Verwendung</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496622"/>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Abgemeldet - Einsatzmittel nicht einsatzbereit</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911023"/>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frei Wache Einsatzbereit im FW-Haus</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799925"/>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frei Funk Einsatzbereit außerhalb FW-Haus</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207773"/>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*Ausfahrt </a:t>
                      </a:r>
                      <a:r>
                        <a:rPr lang="de-AT"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(nur vom Mobilgerät im Fahrzeug, am Weg zum Einsatz)</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431824"/>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Einsatzort eingetroffen am Einsatzort</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86047"/>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*Sprechwunsch</a:t>
                      </a:r>
                      <a:r>
                        <a:rPr lang="de-A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zur zuständigen Leitstelle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9076839"/>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*Alarmierungsauftrag</a:t>
                      </a:r>
                      <a:r>
                        <a:rPr lang="de-A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 zuständige Leitstelle</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16774536"/>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bedingt einsatzbereit Wache</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684359"/>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andere Wache</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386279"/>
                  </a:ext>
                </a:extLst>
              </a:tr>
              <a:tr h="497510">
                <a:tc>
                  <a:txBody>
                    <a:bodyPr/>
                    <a:lstStyle/>
                    <a:p>
                      <a:pPr algn="ctr">
                        <a:spcAft>
                          <a:spcPts val="0"/>
                        </a:spcAft>
                      </a:pPr>
                      <a:r>
                        <a:rPr lang="de-A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A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bedingt einsatzbereit Funk</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168836"/>
                  </a:ext>
                </a:extLst>
              </a:tr>
            </a:tbl>
          </a:graphicData>
        </a:graphic>
      </p:graphicFrame>
      <p:sp>
        <p:nvSpPr>
          <p:cNvPr id="4" name="Textfeld 3">
            <a:extLst>
              <a:ext uri="{FF2B5EF4-FFF2-40B4-BE49-F238E27FC236}">
                <a16:creationId xmlns:a16="http://schemas.microsoft.com/office/drawing/2014/main" id="{3C8E938B-0219-4918-9011-064D7A22DED1}"/>
              </a:ext>
            </a:extLst>
          </p:cNvPr>
          <p:cNvSpPr txBox="1"/>
          <p:nvPr/>
        </p:nvSpPr>
        <p:spPr>
          <a:xfrm>
            <a:off x="8791982" y="1196752"/>
            <a:ext cx="2595647" cy="3139321"/>
          </a:xfrm>
          <a:prstGeom prst="rect">
            <a:avLst/>
          </a:prstGeom>
          <a:noFill/>
        </p:spPr>
        <p:txBody>
          <a:bodyPr wrap="none" rtlCol="0">
            <a:spAutoFit/>
          </a:bodyPr>
          <a:lstStyle/>
          <a:p>
            <a:r>
              <a:rPr lang="de-AT" dirty="0">
                <a:latin typeface="Arial" panose="020B0604020202020204" pitchFamily="34" charset="0"/>
                <a:cs typeface="Arial" panose="020B0604020202020204" pitchFamily="34" charset="0"/>
              </a:rPr>
              <a:t>Jeweilige Zahlen-Taste </a:t>
            </a:r>
            <a:br>
              <a:rPr lang="de-AT" dirty="0">
                <a:latin typeface="Arial" panose="020B0604020202020204" pitchFamily="34" charset="0"/>
                <a:cs typeface="Arial" panose="020B0604020202020204" pitchFamily="34" charset="0"/>
              </a:rPr>
            </a:br>
            <a:r>
              <a:rPr lang="de-AT" dirty="0">
                <a:latin typeface="Arial" panose="020B0604020202020204" pitchFamily="34" charset="0"/>
                <a:cs typeface="Arial" panose="020B0604020202020204" pitchFamily="34" charset="0"/>
              </a:rPr>
              <a:t>länger (3 </a:t>
            </a:r>
            <a:r>
              <a:rPr lang="de-AT" dirty="0" err="1">
                <a:latin typeface="Arial" panose="020B0604020202020204" pitchFamily="34" charset="0"/>
                <a:cs typeface="Arial" panose="020B0604020202020204" pitchFamily="34" charset="0"/>
              </a:rPr>
              <a:t>sek.</a:t>
            </a:r>
            <a:r>
              <a:rPr lang="de-AT" dirty="0">
                <a:latin typeface="Arial" panose="020B0604020202020204" pitchFamily="34" charset="0"/>
                <a:cs typeface="Arial" panose="020B0604020202020204" pitchFamily="34" charset="0"/>
              </a:rPr>
              <a:t>) drücken</a:t>
            </a:r>
          </a:p>
          <a:p>
            <a:endParaRPr lang="de-AT" dirty="0">
              <a:latin typeface="Arial" panose="020B0604020202020204" pitchFamily="34" charset="0"/>
              <a:cs typeface="Arial" panose="020B0604020202020204" pitchFamily="34" charset="0"/>
            </a:endParaRPr>
          </a:p>
          <a:p>
            <a:endParaRPr lang="de-AT" dirty="0">
              <a:latin typeface="Arial" panose="020B0604020202020204" pitchFamily="34" charset="0"/>
              <a:cs typeface="Arial" panose="020B0604020202020204" pitchFamily="34" charset="0"/>
            </a:endParaRPr>
          </a:p>
          <a:p>
            <a:endParaRPr lang="de-AT"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derzeit nur 5 und 6 </a:t>
            </a:r>
            <a:br>
              <a:rPr lang="de-AT" dirty="0">
                <a:latin typeface="Arial" panose="020B0604020202020204" pitchFamily="34" charset="0"/>
                <a:cs typeface="Arial" panose="020B0604020202020204" pitchFamily="34" charset="0"/>
              </a:rPr>
            </a:br>
            <a:r>
              <a:rPr lang="de-AT" dirty="0">
                <a:latin typeface="Arial" panose="020B0604020202020204" pitchFamily="34" charset="0"/>
                <a:cs typeface="Arial" panose="020B0604020202020204" pitchFamily="34" charset="0"/>
              </a:rPr>
              <a:t>in Verwendung!</a:t>
            </a:r>
          </a:p>
          <a:p>
            <a:endParaRPr lang="de-AT" dirty="0">
              <a:latin typeface="Arial" panose="020B0604020202020204" pitchFamily="34" charset="0"/>
              <a:cs typeface="Arial" panose="020B0604020202020204" pitchFamily="34" charset="0"/>
            </a:endParaRPr>
          </a:p>
          <a:p>
            <a:endParaRPr lang="de-AT" dirty="0">
              <a:latin typeface="Arial" panose="020B0604020202020204" pitchFamily="34" charset="0"/>
              <a:cs typeface="Arial" panose="020B0604020202020204" pitchFamily="34" charset="0"/>
            </a:endParaRPr>
          </a:p>
          <a:p>
            <a:r>
              <a:rPr lang="de-AT" dirty="0">
                <a:latin typeface="Arial" panose="020B0604020202020204" pitchFamily="34" charset="0"/>
                <a:cs typeface="Arial" panose="020B0604020202020204" pitchFamily="34" charset="0"/>
              </a:rPr>
              <a:t>ab neuem ELS:</a:t>
            </a:r>
            <a:br>
              <a:rPr lang="de-AT" dirty="0">
                <a:latin typeface="Arial" panose="020B0604020202020204" pitchFamily="34" charset="0"/>
                <a:cs typeface="Arial" panose="020B0604020202020204" pitchFamily="34" charset="0"/>
              </a:rPr>
            </a:br>
            <a:r>
              <a:rPr lang="de-AT" dirty="0">
                <a:latin typeface="Arial" panose="020B0604020202020204" pitchFamily="34" charset="0"/>
                <a:cs typeface="Arial" panose="020B0604020202020204" pitchFamily="34" charset="0"/>
              </a:rPr>
              <a:t>weitere Status</a:t>
            </a:r>
          </a:p>
        </p:txBody>
      </p:sp>
    </p:spTree>
    <p:extLst>
      <p:ext uri="{BB962C8B-B14F-4D97-AF65-F5344CB8AC3E}">
        <p14:creationId xmlns:p14="http://schemas.microsoft.com/office/powerpoint/2010/main" val="3257574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56116"/>
            <a:ext cx="7499176" cy="680596"/>
          </a:xfrm>
        </p:spPr>
        <p:txBody>
          <a:bodyPr/>
          <a:lstStyle/>
          <a:p>
            <a:r>
              <a:rPr lang="de-DE" dirty="0"/>
              <a:t>Status</a:t>
            </a:r>
          </a:p>
        </p:txBody>
      </p:sp>
      <p:sp>
        <p:nvSpPr>
          <p:cNvPr id="5" name="Inhaltsplatzhalter 2"/>
          <p:cNvSpPr>
            <a:spLocks noGrp="1"/>
          </p:cNvSpPr>
          <p:nvPr>
            <p:ph idx="1"/>
          </p:nvPr>
        </p:nvSpPr>
        <p:spPr>
          <a:xfrm>
            <a:off x="1055440" y="980729"/>
            <a:ext cx="10873208" cy="5145435"/>
          </a:xfrm>
        </p:spPr>
        <p:txBody>
          <a:bodyPr>
            <a:normAutofit/>
          </a:bodyPr>
          <a:lstStyle/>
          <a:p>
            <a:pPr lvl="1">
              <a:buFont typeface="Arial" panose="020B0604020202020204" pitchFamily="34" charset="0"/>
              <a:buChar char="•"/>
            </a:pPr>
            <a:r>
              <a:rPr lang="de-DE" sz="3200" b="1" dirty="0"/>
              <a:t>TASTE 3: </a:t>
            </a:r>
            <a:r>
              <a:rPr lang="de-DE" sz="3000" b="1" dirty="0"/>
              <a:t>„Fahrzeug fährt aus“ </a:t>
            </a:r>
          </a:p>
          <a:p>
            <a:pPr marL="1079500" lvl="1" indent="-622300"/>
            <a:r>
              <a:rPr lang="de-DE" dirty="0"/>
              <a:t> ersetzt nicht die F5 Taste oder die Ausfahrtsmeldung, jedes Fahrzeug setzt diesen Status (erst nach Update ELS aktiv)</a:t>
            </a:r>
            <a:endParaRPr lang="de-DE" b="1" dirty="0"/>
          </a:p>
          <a:p>
            <a:pPr marL="723900" indent="-279400"/>
            <a:r>
              <a:rPr lang="de-DE" b="1" dirty="0"/>
              <a:t>Taste 4: „am Einsatzort eingelangt </a:t>
            </a:r>
          </a:p>
          <a:p>
            <a:pPr lvl="1"/>
            <a:r>
              <a:rPr lang="de-DE" sz="2600" dirty="0"/>
              <a:t>Fahrzeug ist am Einsatzort, jedes Fahrzeug drückt, </a:t>
            </a:r>
            <a:br>
              <a:rPr lang="de-DE" sz="2600" dirty="0"/>
            </a:br>
            <a:r>
              <a:rPr lang="de-DE" sz="2600" dirty="0"/>
              <a:t>GPS Position an Einsatzleitrechner</a:t>
            </a:r>
          </a:p>
          <a:p>
            <a:pPr lvl="1"/>
            <a:endParaRPr lang="de-DE" sz="2600" dirty="0"/>
          </a:p>
          <a:p>
            <a:pPr lvl="1"/>
            <a:r>
              <a:rPr lang="de-DE" sz="2600" b="1" dirty="0"/>
              <a:t>Wie bisher: </a:t>
            </a:r>
          </a:p>
          <a:p>
            <a:pPr lvl="1"/>
            <a:r>
              <a:rPr lang="de-DE" sz="2400" dirty="0"/>
              <a:t>F5 Taste am WAS= Einsatz angenommen</a:t>
            </a:r>
          </a:p>
          <a:p>
            <a:pPr lvl="2"/>
            <a:r>
              <a:rPr lang="de-DE" dirty="0"/>
              <a:t>Ausfahrtsmeldung bei </a:t>
            </a:r>
            <a:r>
              <a:rPr lang="de-DE" dirty="0" err="1"/>
              <a:t>Prio</a:t>
            </a:r>
            <a:r>
              <a:rPr lang="de-DE" dirty="0"/>
              <a:t>. A Einsätzen!</a:t>
            </a:r>
          </a:p>
          <a:p>
            <a:pPr lvl="1"/>
            <a:endParaRPr lang="de-DE" sz="2600" dirty="0"/>
          </a:p>
          <a:p>
            <a:endParaRPr lang="de-DE" b="1" dirty="0"/>
          </a:p>
        </p:txBody>
      </p:sp>
    </p:spTree>
    <p:extLst>
      <p:ext uri="{BB962C8B-B14F-4D97-AF65-F5344CB8AC3E}">
        <p14:creationId xmlns:p14="http://schemas.microsoft.com/office/powerpoint/2010/main" val="728701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9265" y="5437"/>
            <a:ext cx="8255260" cy="1359024"/>
          </a:xfrm>
        </p:spPr>
        <p:txBody>
          <a:bodyPr/>
          <a:lstStyle/>
          <a:p>
            <a:r>
              <a:rPr lang="de-DE" dirty="0"/>
              <a:t>Sprechwunsch/Alarmierungsauftrag absenden</a:t>
            </a:r>
          </a:p>
        </p:txBody>
      </p:sp>
      <p:sp>
        <p:nvSpPr>
          <p:cNvPr id="7" name="Inhaltsplatzhalter 6"/>
          <p:cNvSpPr>
            <a:spLocks noGrp="1"/>
          </p:cNvSpPr>
          <p:nvPr>
            <p:ph idx="1"/>
          </p:nvPr>
        </p:nvSpPr>
        <p:spPr>
          <a:xfrm>
            <a:off x="1343472" y="1556792"/>
            <a:ext cx="8928992" cy="5184576"/>
          </a:xfrm>
        </p:spPr>
        <p:txBody>
          <a:bodyPr/>
          <a:lstStyle/>
          <a:p>
            <a:r>
              <a:rPr lang="de-AT" sz="2800" dirty="0"/>
              <a:t>Sprechwunsch (Taste 5) oder</a:t>
            </a:r>
          </a:p>
          <a:p>
            <a:r>
              <a:rPr lang="de-AT" sz="2800" dirty="0"/>
              <a:t>Alarmierungsauftrag (Taste 6)</a:t>
            </a:r>
          </a:p>
          <a:p>
            <a:pPr lvl="1"/>
            <a:r>
              <a:rPr lang="de-AT" sz="1800" dirty="0"/>
              <a:t>Drücken der Taste 5/6 für ca. 3 sec.</a:t>
            </a:r>
          </a:p>
          <a:p>
            <a:pPr lvl="1"/>
            <a:endParaRPr lang="de-AT" sz="1800" dirty="0"/>
          </a:p>
          <a:p>
            <a:pPr marL="457200" lvl="1" indent="0">
              <a:buNone/>
            </a:pPr>
            <a:r>
              <a:rPr lang="de-AT" sz="2000" b="1" dirty="0"/>
              <a:t> </a:t>
            </a:r>
            <a:r>
              <a:rPr lang="de-AT" sz="2000" b="1" u="sng" dirty="0"/>
              <a:t>Florian LFK meldet sich</a:t>
            </a:r>
            <a:br>
              <a:rPr lang="de-AT" sz="2000" b="1" u="sng" dirty="0"/>
            </a:br>
            <a:endParaRPr lang="de-AT" sz="2000" b="1" u="sng" dirty="0"/>
          </a:p>
          <a:p>
            <a:pPr lvl="1"/>
            <a:r>
              <a:rPr lang="de-AT" sz="1800" dirty="0">
                <a:solidFill>
                  <a:srgbClr val="FF0000"/>
                </a:solidFill>
              </a:rPr>
              <a:t>Mobilgerät=Rufname Fahrzeug/Florianstation</a:t>
            </a:r>
            <a:br>
              <a:rPr lang="de-AT" sz="1800" dirty="0">
                <a:solidFill>
                  <a:srgbClr val="FF0000"/>
                </a:solidFill>
              </a:rPr>
            </a:br>
            <a:endParaRPr lang="de-AT" sz="1800" dirty="0">
              <a:solidFill>
                <a:srgbClr val="FF0000"/>
              </a:solidFill>
            </a:endParaRPr>
          </a:p>
          <a:p>
            <a:pPr lvl="1"/>
            <a:r>
              <a:rPr lang="de-AT" sz="1800" dirty="0">
                <a:solidFill>
                  <a:srgbClr val="FF0000"/>
                </a:solidFill>
              </a:rPr>
              <a:t>Handfunkgerät= </a:t>
            </a:r>
            <a:br>
              <a:rPr lang="de-AT" sz="1800" dirty="0">
                <a:solidFill>
                  <a:srgbClr val="FF0000"/>
                </a:solidFill>
              </a:rPr>
            </a:br>
            <a:r>
              <a:rPr lang="de-AT" sz="1800" dirty="0">
                <a:solidFill>
                  <a:srgbClr val="FF0000"/>
                </a:solidFill>
              </a:rPr>
              <a:t>Feuerwehrname plus letzte zwei Stellen der ISSI</a:t>
            </a:r>
          </a:p>
        </p:txBody>
      </p:sp>
      <p:pic>
        <p:nvPicPr>
          <p:cNvPr id="5" name="Grafik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0000" contrast="19000"/>
                    </a14:imgEffect>
                  </a14:imgLayer>
                </a14:imgProps>
              </a:ext>
              <a:ext uri="{28A0092B-C50C-407E-A947-70E740481C1C}">
                <a14:useLocalDpi xmlns:a14="http://schemas.microsoft.com/office/drawing/2010/main" val="0"/>
              </a:ext>
            </a:extLst>
          </a:blip>
          <a:stretch>
            <a:fillRect/>
          </a:stretch>
        </p:blipFill>
        <p:spPr>
          <a:xfrm rot="5400000">
            <a:off x="6865019" y="1627855"/>
            <a:ext cx="3448818" cy="2586613"/>
          </a:xfrm>
          <a:prstGeom prst="rect">
            <a:avLst/>
          </a:prstGeom>
        </p:spPr>
      </p:pic>
      <p:pic>
        <p:nvPicPr>
          <p:cNvPr id="6" name="Grafik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9000" contrast="11000"/>
                    </a14:imgEffect>
                  </a14:imgLayer>
                </a14:imgProps>
              </a:ext>
              <a:ext uri="{28A0092B-C50C-407E-A947-70E740481C1C}">
                <a14:useLocalDpi xmlns:a14="http://schemas.microsoft.com/office/drawing/2010/main" val="0"/>
              </a:ext>
            </a:extLst>
          </a:blip>
          <a:stretch>
            <a:fillRect/>
          </a:stretch>
        </p:blipFill>
        <p:spPr>
          <a:xfrm rot="5400000">
            <a:off x="9208276" y="2604597"/>
            <a:ext cx="3328933" cy="2496700"/>
          </a:xfrm>
          <a:prstGeom prst="rect">
            <a:avLst/>
          </a:prstGeom>
        </p:spPr>
      </p:pic>
    </p:spTree>
    <p:extLst>
      <p:ext uri="{BB962C8B-B14F-4D97-AF65-F5344CB8AC3E}">
        <p14:creationId xmlns:p14="http://schemas.microsoft.com/office/powerpoint/2010/main" val="3780308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Sprechwunsch und Alarmierungsauftrag</a:t>
            </a:r>
          </a:p>
        </p:txBody>
      </p:sp>
      <p:sp>
        <p:nvSpPr>
          <p:cNvPr id="7" name="Inhaltsplatzhalter 6"/>
          <p:cNvSpPr>
            <a:spLocks noGrp="1"/>
          </p:cNvSpPr>
          <p:nvPr>
            <p:ph idx="1"/>
          </p:nvPr>
        </p:nvSpPr>
        <p:spPr>
          <a:xfrm>
            <a:off x="1271464" y="1916832"/>
            <a:ext cx="10153128" cy="4392488"/>
          </a:xfrm>
        </p:spPr>
        <p:txBody>
          <a:bodyPr>
            <a:normAutofit/>
          </a:bodyPr>
          <a:lstStyle/>
          <a:p>
            <a:r>
              <a:rPr lang="de-AT" dirty="0"/>
              <a:t>Alarmierungsauftrag ist ein höher priorisierter Sprechwunsch </a:t>
            </a:r>
          </a:p>
          <a:p>
            <a:r>
              <a:rPr lang="de-AT" dirty="0"/>
              <a:t>wichtig bei Starklastfällen (Unwetter,…) </a:t>
            </a:r>
          </a:p>
          <a:p>
            <a:r>
              <a:rPr lang="de-AT" dirty="0"/>
              <a:t>Vorteil:</a:t>
            </a:r>
          </a:p>
          <a:p>
            <a:pPr lvl="1"/>
            <a:r>
              <a:rPr lang="de-AT" dirty="0"/>
              <a:t>Disponent weiß sofort das es sich um einen Alarmierungsauftrag handelt</a:t>
            </a:r>
          </a:p>
          <a:p>
            <a:pPr lvl="1"/>
            <a:r>
              <a:rPr lang="de-AT" dirty="0"/>
              <a:t>alle in der Gruppe können das Funkgespräch mithören (</a:t>
            </a:r>
            <a:r>
              <a:rPr lang="de-AT" dirty="0" err="1"/>
              <a:t>AlSt</a:t>
            </a:r>
            <a:r>
              <a:rPr lang="de-AT" dirty="0"/>
              <a:t>. Erhöhung, Rettung, Polizei wird benötigt,…)</a:t>
            </a:r>
          </a:p>
        </p:txBody>
      </p:sp>
    </p:spTree>
    <p:extLst>
      <p:ext uri="{BB962C8B-B14F-4D97-AF65-F5344CB8AC3E}">
        <p14:creationId xmlns:p14="http://schemas.microsoft.com/office/powerpoint/2010/main" val="368174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7488" y="188640"/>
            <a:ext cx="7499176" cy="1143000"/>
          </a:xfrm>
        </p:spPr>
        <p:txBody>
          <a:bodyPr/>
          <a:lstStyle/>
          <a:p>
            <a:r>
              <a:rPr lang="de-DE" dirty="0"/>
              <a:t>Notruftaste im Netzmodus</a:t>
            </a:r>
          </a:p>
        </p:txBody>
      </p:sp>
      <p:sp>
        <p:nvSpPr>
          <p:cNvPr id="7" name="Inhaltsplatzhalter 6"/>
          <p:cNvSpPr>
            <a:spLocks noGrp="1"/>
          </p:cNvSpPr>
          <p:nvPr>
            <p:ph idx="1"/>
          </p:nvPr>
        </p:nvSpPr>
        <p:spPr>
          <a:xfrm>
            <a:off x="1055440" y="1379909"/>
            <a:ext cx="7499176" cy="5073427"/>
          </a:xfrm>
        </p:spPr>
        <p:txBody>
          <a:bodyPr/>
          <a:lstStyle/>
          <a:p>
            <a:r>
              <a:rPr lang="de-AT" dirty="0"/>
              <a:t>Drücken der Notruftaste </a:t>
            </a:r>
            <a:br>
              <a:rPr lang="de-AT" dirty="0"/>
            </a:br>
            <a:r>
              <a:rPr lang="de-AT" dirty="0"/>
              <a:t>für ca. 3 Sec.</a:t>
            </a:r>
          </a:p>
          <a:p>
            <a:pPr lvl="1"/>
            <a:r>
              <a:rPr lang="de-AT" sz="2400" dirty="0"/>
              <a:t>Nur im Notfall betätigen!</a:t>
            </a:r>
          </a:p>
          <a:p>
            <a:pPr lvl="1"/>
            <a:r>
              <a:rPr lang="de-AT" sz="2400" dirty="0" err="1"/>
              <a:t>Nottruf</a:t>
            </a:r>
            <a:r>
              <a:rPr lang="de-AT" sz="2400" dirty="0"/>
              <a:t>-Gespräch zur LWZ</a:t>
            </a:r>
          </a:p>
          <a:p>
            <a:pPr lvl="1"/>
            <a:r>
              <a:rPr lang="de-AT" sz="2400" dirty="0" err="1"/>
              <a:t>Autom</a:t>
            </a:r>
            <a:r>
              <a:rPr lang="de-AT" sz="2400" dirty="0"/>
              <a:t>. Übertragung GPS Koordinaten</a:t>
            </a:r>
          </a:p>
          <a:p>
            <a:pPr lvl="1"/>
            <a:r>
              <a:rPr lang="de-AT" sz="2400" dirty="0"/>
              <a:t>Notrufmikrofon ein (kein PTT notwendig)</a:t>
            </a:r>
          </a:p>
          <a:p>
            <a:pPr lvl="1"/>
            <a:r>
              <a:rPr lang="de-AT" sz="2400" dirty="0"/>
              <a:t>Ruf mit höchster Priorität, in eigener Notrufgruppe</a:t>
            </a:r>
          </a:p>
          <a:p>
            <a:pPr lvl="1"/>
            <a:r>
              <a:rPr lang="de-AT" sz="2400" dirty="0"/>
              <a:t>Falls unbeabsichtigt gedrückt wurde – keinesfalls einfach ausschalten! </a:t>
            </a:r>
            <a:br>
              <a:rPr lang="de-AT" sz="2400" dirty="0"/>
            </a:br>
            <a:r>
              <a:rPr lang="de-AT" sz="2400" dirty="0"/>
              <a:t>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856265" y="905297"/>
            <a:ext cx="2852936" cy="2139702"/>
          </a:xfrm>
          <a:prstGeom prst="rect">
            <a:avLst/>
          </a:prstGeom>
        </p:spPr>
      </p:pic>
      <p:pic>
        <p:nvPicPr>
          <p:cNvPr id="6" name="Grafik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6000" contrast="18000"/>
                    </a14:imgEffect>
                  </a14:imgLayer>
                </a14:imgProps>
              </a:ext>
              <a:ext uri="{28A0092B-C50C-407E-A947-70E740481C1C}">
                <a14:useLocalDpi xmlns:a14="http://schemas.microsoft.com/office/drawing/2010/main" val="0"/>
              </a:ext>
            </a:extLst>
          </a:blip>
          <a:stretch>
            <a:fillRect/>
          </a:stretch>
        </p:blipFill>
        <p:spPr>
          <a:xfrm rot="5400000">
            <a:off x="7842456" y="4057319"/>
            <a:ext cx="2466459" cy="1849844"/>
          </a:xfrm>
          <a:prstGeom prst="rect">
            <a:avLst/>
          </a:prstGeom>
        </p:spPr>
      </p:pic>
      <p:pic>
        <p:nvPicPr>
          <p:cNvPr id="8" name="Grafik 7"/>
          <p:cNvPicPr>
            <a:picLocks noChangeAspect="1"/>
          </p:cNvPicPr>
          <p:nvPr/>
        </p:nvPicPr>
        <p:blipFill>
          <a:blip r:embed="rId5" cstate="print">
            <a:extLst>
              <a:ext uri="{BEBA8EAE-BF5A-486C-A8C5-ECC9F3942E4B}">
                <a14:imgProps xmlns:a14="http://schemas.microsoft.com/office/drawing/2010/main">
                  <a14:imgLayer r:embed="rId6">
                    <a14:imgEffect>
                      <a14:sharpenSoften amount="44000"/>
                    </a14:imgEffect>
                    <a14:imgEffect>
                      <a14:brightnessContrast bright="35000" contrast="30000"/>
                    </a14:imgEffect>
                  </a14:imgLayer>
                </a14:imgProps>
              </a:ext>
              <a:ext uri="{28A0092B-C50C-407E-A947-70E740481C1C}">
                <a14:useLocalDpi xmlns:a14="http://schemas.microsoft.com/office/drawing/2010/main" val="0"/>
              </a:ext>
            </a:extLst>
          </a:blip>
          <a:stretch>
            <a:fillRect/>
          </a:stretch>
        </p:blipFill>
        <p:spPr>
          <a:xfrm rot="5400000">
            <a:off x="9940143" y="4049948"/>
            <a:ext cx="2466459" cy="1849844"/>
          </a:xfrm>
          <a:prstGeom prst="rect">
            <a:avLst/>
          </a:prstGeom>
        </p:spPr>
      </p:pic>
    </p:spTree>
    <p:extLst>
      <p:ext uri="{BB962C8B-B14F-4D97-AF65-F5344CB8AC3E}">
        <p14:creationId xmlns:p14="http://schemas.microsoft.com/office/powerpoint/2010/main" val="26471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7608" y="-243408"/>
            <a:ext cx="7499176" cy="1143000"/>
          </a:xfrm>
        </p:spPr>
        <p:txBody>
          <a:bodyPr/>
          <a:lstStyle/>
          <a:p>
            <a:r>
              <a:rPr lang="de-DE" dirty="0"/>
              <a:t>Notruftaste im DMO</a:t>
            </a:r>
          </a:p>
        </p:txBody>
      </p:sp>
      <p:sp>
        <p:nvSpPr>
          <p:cNvPr id="7" name="Inhaltsplatzhalter 6"/>
          <p:cNvSpPr>
            <a:spLocks noGrp="1"/>
          </p:cNvSpPr>
          <p:nvPr>
            <p:ph idx="1"/>
          </p:nvPr>
        </p:nvSpPr>
        <p:spPr>
          <a:xfrm>
            <a:off x="1199456" y="803845"/>
            <a:ext cx="10513167" cy="5073427"/>
          </a:xfrm>
        </p:spPr>
        <p:txBody>
          <a:bodyPr/>
          <a:lstStyle/>
          <a:p>
            <a:r>
              <a:rPr lang="de-AT" sz="2800" dirty="0"/>
              <a:t>Drücken der Notruftaste für ca. 3 Sec.</a:t>
            </a:r>
          </a:p>
          <a:p>
            <a:pPr marL="0" indent="0">
              <a:buNone/>
            </a:pPr>
            <a:endParaRPr lang="de-AT" sz="100" dirty="0"/>
          </a:p>
          <a:p>
            <a:pPr lvl="1"/>
            <a:r>
              <a:rPr lang="de-AT" sz="2000" dirty="0"/>
              <a:t>Nur im Notfall betätigen!</a:t>
            </a:r>
          </a:p>
          <a:p>
            <a:pPr lvl="1"/>
            <a:r>
              <a:rPr lang="de-AT" sz="2000" dirty="0"/>
              <a:t>Notrufmikrofon ein (kein PTT notwendig)</a:t>
            </a:r>
          </a:p>
          <a:p>
            <a:pPr lvl="1"/>
            <a:r>
              <a:rPr lang="de-AT" sz="2000" dirty="0"/>
              <a:t>Ruf mit höchster Priorität, in der DMO-Gruppe auf der das Gerät gerade steht</a:t>
            </a:r>
          </a:p>
          <a:p>
            <a:pPr lvl="1"/>
            <a:r>
              <a:rPr lang="de-AT" sz="2000" dirty="0"/>
              <a:t>Notruf wird an alle anderen Geräten auf dieser Gruppe gesendet und akustisch und optisch dargestellt</a:t>
            </a:r>
          </a:p>
          <a:p>
            <a:pPr lvl="1"/>
            <a:r>
              <a:rPr lang="de-AT" sz="2000" dirty="0"/>
              <a:t>Reichweiten begrenzt</a:t>
            </a:r>
            <a:endParaRPr lang="de-AT" sz="24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66975" y="3909271"/>
            <a:ext cx="2852936" cy="2139702"/>
          </a:xfrm>
          <a:prstGeom prst="rect">
            <a:avLst/>
          </a:prstGeom>
        </p:spPr>
      </p:pic>
      <p:pic>
        <p:nvPicPr>
          <p:cNvPr id="3" name="Grafik 2">
            <a:extLst>
              <a:ext uri="{FF2B5EF4-FFF2-40B4-BE49-F238E27FC236}">
                <a16:creationId xmlns:a16="http://schemas.microsoft.com/office/drawing/2014/main" id="{DD2064EF-D91B-4B77-8F19-EAA3FA6BD4A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4000" contrast="24000"/>
                    </a14:imgEffect>
                  </a14:imgLayer>
                </a14:imgProps>
              </a:ext>
            </a:extLst>
          </a:blip>
          <a:stretch>
            <a:fillRect/>
          </a:stretch>
        </p:blipFill>
        <p:spPr>
          <a:xfrm>
            <a:off x="5712818" y="3848348"/>
            <a:ext cx="2419350" cy="1990725"/>
          </a:xfrm>
          <a:prstGeom prst="rect">
            <a:avLst/>
          </a:prstGeom>
        </p:spPr>
      </p:pic>
      <p:pic>
        <p:nvPicPr>
          <p:cNvPr id="4" name="Grafik 3">
            <a:extLst>
              <a:ext uri="{FF2B5EF4-FFF2-40B4-BE49-F238E27FC236}">
                <a16:creationId xmlns:a16="http://schemas.microsoft.com/office/drawing/2014/main" id="{9652AC80-9880-4E31-B3A5-AC9180E7B91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66000"/>
                    </a14:imgEffect>
                    <a14:imgEffect>
                      <a14:brightnessContrast bright="20000" contrast="40000"/>
                    </a14:imgEffect>
                  </a14:imgLayer>
                </a14:imgProps>
              </a:ext>
            </a:extLst>
          </a:blip>
          <a:stretch>
            <a:fillRect/>
          </a:stretch>
        </p:blipFill>
        <p:spPr>
          <a:xfrm>
            <a:off x="8840672" y="3848348"/>
            <a:ext cx="2351313" cy="1828799"/>
          </a:xfrm>
          <a:prstGeom prst="rect">
            <a:avLst/>
          </a:prstGeom>
        </p:spPr>
      </p:pic>
    </p:spTree>
    <p:extLst>
      <p:ext uri="{BB962C8B-B14F-4D97-AF65-F5344CB8AC3E}">
        <p14:creationId xmlns:p14="http://schemas.microsoft.com/office/powerpoint/2010/main" val="26742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1584" y="44624"/>
            <a:ext cx="8316416" cy="1008112"/>
          </a:xfrm>
        </p:spPr>
        <p:txBody>
          <a:bodyPr/>
          <a:lstStyle/>
          <a:p>
            <a:r>
              <a:rPr lang="de-DE" dirty="0"/>
              <a:t>Sprachkommunikationsanlage  der </a:t>
            </a:r>
            <a:r>
              <a:rPr lang="de-DE" sz="2000" dirty="0"/>
              <a:t>LWZ SKA</a:t>
            </a:r>
          </a:p>
        </p:txBody>
      </p:sp>
      <p:sp>
        <p:nvSpPr>
          <p:cNvPr id="7" name="Inhaltsplatzhalter 6"/>
          <p:cNvSpPr>
            <a:spLocks noGrp="1"/>
          </p:cNvSpPr>
          <p:nvPr>
            <p:ph idx="1"/>
          </p:nvPr>
        </p:nvSpPr>
        <p:spPr>
          <a:xfrm>
            <a:off x="2711624" y="1052737"/>
            <a:ext cx="7499176" cy="5073427"/>
          </a:xfrm>
        </p:spPr>
        <p:txBody>
          <a:bodyPr/>
          <a:lstStyle/>
          <a:p>
            <a:r>
              <a:rPr lang="de-AT" sz="2400" dirty="0"/>
              <a:t>Ansicht der Bedieneinheit der LWZ</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56" y="1700809"/>
            <a:ext cx="6969348" cy="4913153"/>
          </a:xfrm>
          <a:prstGeom prst="rect">
            <a:avLst/>
          </a:prstGeom>
        </p:spPr>
      </p:pic>
    </p:spTree>
    <p:extLst>
      <p:ext uri="{BB962C8B-B14F-4D97-AF65-F5344CB8AC3E}">
        <p14:creationId xmlns:p14="http://schemas.microsoft.com/office/powerpoint/2010/main" val="214937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67609" y="548681"/>
            <a:ext cx="7499175" cy="392415"/>
          </a:xfrm>
          <a:prstGeom prst="rect">
            <a:avLst/>
          </a:prstGeom>
        </p:spPr>
        <p:txBody>
          <a:bodyPr vert="horz" wrap="square" lIns="0" tIns="0" rIns="0" bIns="0" rtlCol="0" anchor="ctr">
            <a:spAutoFit/>
          </a:bodyPr>
          <a:lstStyle/>
          <a:p>
            <a:pPr marL="9525"/>
            <a:r>
              <a:rPr lang="de-DE" sz="2550" spc="-19" dirty="0"/>
              <a:t>Ein Funksystem für Alle!</a:t>
            </a:r>
            <a:endParaRPr sz="2550" dirty="0">
              <a:latin typeface="Times New Roman"/>
              <a:cs typeface="Times New Roman"/>
            </a:endParaRPr>
          </a:p>
        </p:txBody>
      </p:sp>
      <p:sp>
        <p:nvSpPr>
          <p:cNvPr id="4" name="object 4"/>
          <p:cNvSpPr txBox="1">
            <a:spLocks noGrp="1"/>
          </p:cNvSpPr>
          <p:nvPr>
            <p:ph idx="1"/>
          </p:nvPr>
        </p:nvSpPr>
        <p:spPr>
          <a:xfrm>
            <a:off x="2711625" y="2299576"/>
            <a:ext cx="7744579" cy="4056046"/>
          </a:xfrm>
          <a:prstGeom prst="rect">
            <a:avLst/>
          </a:prstGeom>
        </p:spPr>
        <p:txBody>
          <a:bodyPr vert="horz" wrap="square" lIns="0" tIns="156019" rIns="0" bIns="0" rtlCol="0">
            <a:spAutoFit/>
          </a:bodyPr>
          <a:lstStyle/>
          <a:p>
            <a:pPr marL="272656">
              <a:spcBef>
                <a:spcPts val="1009"/>
              </a:spcBef>
            </a:pPr>
            <a:r>
              <a:rPr lang="de-DE" spc="-8" dirty="0"/>
              <a:t>Bisher wurde je Einsatzorganisation ein eigenes Funksystem betrieben</a:t>
            </a:r>
          </a:p>
          <a:p>
            <a:pPr marL="272656">
              <a:spcBef>
                <a:spcPts val="1009"/>
              </a:spcBef>
            </a:pPr>
            <a:r>
              <a:rPr lang="de-DE" spc="-8" dirty="0"/>
              <a:t>Künftig wird </a:t>
            </a:r>
            <a:r>
              <a:rPr lang="de-DE" u="sng" spc="-8" dirty="0"/>
              <a:t>ein</a:t>
            </a:r>
            <a:r>
              <a:rPr lang="de-DE" spc="-8" dirty="0"/>
              <a:t> Funknetz für alle BOS betrieben werden</a:t>
            </a:r>
          </a:p>
          <a:p>
            <a:pPr marL="272656">
              <a:spcBef>
                <a:spcPts val="1009"/>
              </a:spcBef>
            </a:pPr>
            <a:r>
              <a:rPr lang="de-DE" u="sng" spc="-8" dirty="0"/>
              <a:t>Keine</a:t>
            </a:r>
            <a:r>
              <a:rPr lang="de-DE" spc="-8" dirty="0"/>
              <a:t> Gesprächskosten!</a:t>
            </a:r>
          </a:p>
          <a:p>
            <a:pPr marL="272656">
              <a:spcBef>
                <a:spcPts val="1009"/>
              </a:spcBef>
            </a:pPr>
            <a:endParaRPr lang="de-DE" spc="-8" dirty="0"/>
          </a:p>
          <a:p>
            <a:pPr marL="0" indent="0">
              <a:spcBef>
                <a:spcPts val="1009"/>
              </a:spcBef>
              <a:buNone/>
            </a:pPr>
            <a:r>
              <a:rPr lang="de-DE" sz="1400" spc="-8" dirty="0">
                <a:latin typeface="+mn-lt"/>
              </a:rPr>
              <a:t>Der folgende Text spricht selbstverständlich alle Geschlechter gleichermaßen an, zugunsten besserer Lesbarkeit wird auf Schrägstriche, Binnen I usw. verzichtet.</a:t>
            </a:r>
            <a:endParaRPr sz="1400" spc="-8" dirty="0">
              <a:latin typeface="+mn-lt"/>
            </a:endParaRPr>
          </a:p>
        </p:txBody>
      </p:sp>
      <p:sp>
        <p:nvSpPr>
          <p:cNvPr id="5" name="object 5"/>
          <p:cNvSpPr/>
          <p:nvPr/>
        </p:nvSpPr>
        <p:spPr>
          <a:xfrm>
            <a:off x="5231904" y="1196752"/>
            <a:ext cx="2084832" cy="1131570"/>
          </a:xfrm>
          <a:prstGeom prst="rect">
            <a:avLst/>
          </a:prstGeom>
          <a:blipFill>
            <a:blip r:embed="rId3" cstate="print"/>
            <a:stretch>
              <a:fillRect/>
            </a:stretch>
          </a:blipFill>
        </p:spPr>
        <p:txBody>
          <a:bodyPr wrap="square" lIns="0" tIns="0" rIns="0" bIns="0" rtlCol="0"/>
          <a:lstStyle/>
          <a:p>
            <a:endParaRPr sz="1350" dirty="0"/>
          </a:p>
        </p:txBody>
      </p:sp>
    </p:spTree>
    <p:extLst>
      <p:ext uri="{BB962C8B-B14F-4D97-AF65-F5344CB8AC3E}">
        <p14:creationId xmlns:p14="http://schemas.microsoft.com/office/powerpoint/2010/main" val="1928571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2255" y="0"/>
            <a:ext cx="7499176" cy="1143000"/>
          </a:xfrm>
        </p:spPr>
        <p:txBody>
          <a:bodyPr/>
          <a:lstStyle/>
          <a:p>
            <a:r>
              <a:rPr lang="de-DE" dirty="0"/>
              <a:t>Leitstellentechnik SKA</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138" y="1021914"/>
            <a:ext cx="7080438" cy="5006931"/>
          </a:xfrm>
        </p:spPr>
      </p:pic>
      <p:grpSp>
        <p:nvGrpSpPr>
          <p:cNvPr id="9" name="Gruppieren 8"/>
          <p:cNvGrpSpPr/>
          <p:nvPr/>
        </p:nvGrpSpPr>
        <p:grpSpPr>
          <a:xfrm>
            <a:off x="2936138" y="1021914"/>
            <a:ext cx="7080438" cy="5006931"/>
            <a:chOff x="1137006" y="1268759"/>
            <a:chExt cx="7128869" cy="5006931"/>
          </a:xfrm>
        </p:grpSpPr>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t="3451"/>
            <a:stretch/>
          </p:blipFill>
          <p:spPr>
            <a:xfrm>
              <a:off x="1137006" y="1268759"/>
              <a:ext cx="7128869" cy="5006931"/>
            </a:xfrm>
            <a:prstGeom prst="rect">
              <a:avLst/>
            </a:prstGeom>
          </p:spPr>
        </p:pic>
        <p:sp>
          <p:nvSpPr>
            <p:cNvPr id="8" name="Rechteck 7"/>
            <p:cNvSpPr/>
            <p:nvPr/>
          </p:nvSpPr>
          <p:spPr>
            <a:xfrm flipV="1">
              <a:off x="7668344" y="5831553"/>
              <a:ext cx="288032"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grpSp>
      <p:grpSp>
        <p:nvGrpSpPr>
          <p:cNvPr id="12" name="Gruppieren 11"/>
          <p:cNvGrpSpPr/>
          <p:nvPr/>
        </p:nvGrpSpPr>
        <p:grpSpPr>
          <a:xfrm>
            <a:off x="4456427" y="3278084"/>
            <a:ext cx="2028051" cy="72008"/>
            <a:chOff x="2699792" y="3534439"/>
            <a:chExt cx="2028051" cy="72008"/>
          </a:xfrm>
        </p:grpSpPr>
        <p:sp>
          <p:nvSpPr>
            <p:cNvPr id="10" name="Rechteck 9"/>
            <p:cNvSpPr/>
            <p:nvPr/>
          </p:nvSpPr>
          <p:spPr>
            <a:xfrm>
              <a:off x="4439812" y="3534439"/>
              <a:ext cx="288031"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sp>
          <p:nvSpPr>
            <p:cNvPr id="11" name="Rechteck 10"/>
            <p:cNvSpPr/>
            <p:nvPr/>
          </p:nvSpPr>
          <p:spPr>
            <a:xfrm>
              <a:off x="2699792" y="3534439"/>
              <a:ext cx="288031"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AT"/>
            </a:p>
          </p:txBody>
        </p:sp>
      </p:grpSp>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t="2193"/>
          <a:stretch/>
        </p:blipFill>
        <p:spPr>
          <a:xfrm>
            <a:off x="2207568" y="1020366"/>
            <a:ext cx="7793863" cy="5524953"/>
          </a:xfrm>
          <a:prstGeom prst="rect">
            <a:avLst/>
          </a:prstGeom>
        </p:spPr>
      </p:pic>
    </p:spTree>
    <p:extLst>
      <p:ext uri="{BB962C8B-B14F-4D97-AF65-F5344CB8AC3E}">
        <p14:creationId xmlns:p14="http://schemas.microsoft.com/office/powerpoint/2010/main" val="12209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560" y="2420888"/>
            <a:ext cx="8532440" cy="1143000"/>
          </a:xfrm>
        </p:spPr>
        <p:txBody>
          <a:bodyPr/>
          <a:lstStyle/>
          <a:p>
            <a:r>
              <a:rPr lang="de-DE" dirty="0"/>
              <a:t>DMO</a:t>
            </a:r>
            <a:br>
              <a:rPr lang="de-DE" dirty="0"/>
            </a:br>
            <a:br>
              <a:rPr lang="de-DE" dirty="0"/>
            </a:br>
            <a:r>
              <a:rPr lang="de-DE" dirty="0"/>
              <a:t>  </a:t>
            </a:r>
            <a:r>
              <a:rPr lang="de-DE" sz="2800" b="0" dirty="0"/>
              <a:t>(Direktmodus - </a:t>
            </a:r>
            <a:r>
              <a:rPr lang="de-DE" sz="2800" b="0" dirty="0" err="1"/>
              <a:t>direct</a:t>
            </a:r>
            <a:r>
              <a:rPr lang="de-DE" sz="2800" b="0" dirty="0"/>
              <a:t> Mode)</a:t>
            </a:r>
            <a:br>
              <a:rPr lang="de-DE" sz="2800" b="0" dirty="0"/>
            </a:br>
            <a:br>
              <a:rPr lang="de-DE" sz="2800" b="0" dirty="0"/>
            </a:br>
            <a:endParaRPr lang="de-DE" dirty="0"/>
          </a:p>
        </p:txBody>
      </p:sp>
    </p:spTree>
    <p:extLst>
      <p:ext uri="{BB962C8B-B14F-4D97-AF65-F5344CB8AC3E}">
        <p14:creationId xmlns:p14="http://schemas.microsoft.com/office/powerpoint/2010/main" val="2419618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DMO Modus</a:t>
            </a:r>
          </a:p>
        </p:txBody>
      </p:sp>
      <p:sp>
        <p:nvSpPr>
          <p:cNvPr id="3" name="Inhaltsplatzhalter 2"/>
          <p:cNvSpPr>
            <a:spLocks noGrp="1"/>
          </p:cNvSpPr>
          <p:nvPr>
            <p:ph idx="1"/>
          </p:nvPr>
        </p:nvSpPr>
        <p:spPr>
          <a:xfrm>
            <a:off x="2577693" y="1184841"/>
            <a:ext cx="8075240" cy="4968552"/>
          </a:xfrm>
        </p:spPr>
        <p:txBody>
          <a:bodyPr>
            <a:normAutofit fontScale="77500" lnSpcReduction="20000"/>
          </a:bodyPr>
          <a:lstStyle/>
          <a:p>
            <a:pPr>
              <a:buNone/>
            </a:pPr>
            <a:r>
              <a:rPr lang="de-AT" dirty="0"/>
              <a:t>Direktmodus – Funkgeräte nicht im Netz</a:t>
            </a:r>
          </a:p>
          <a:p>
            <a:pPr>
              <a:buNone/>
            </a:pPr>
            <a:endParaRPr lang="de-AT" dirty="0"/>
          </a:p>
          <a:p>
            <a:pPr>
              <a:buNone/>
            </a:pPr>
            <a:endParaRPr lang="de-AT" dirty="0"/>
          </a:p>
          <a:p>
            <a:pPr>
              <a:buNone/>
            </a:pPr>
            <a:endParaRPr lang="de-AT" dirty="0"/>
          </a:p>
          <a:p>
            <a:pPr>
              <a:buNone/>
            </a:pPr>
            <a:endParaRPr lang="de-AT" dirty="0"/>
          </a:p>
          <a:p>
            <a:pPr>
              <a:buNone/>
            </a:pPr>
            <a:endParaRPr lang="de-AT" dirty="0"/>
          </a:p>
          <a:p>
            <a:pPr>
              <a:buNone/>
            </a:pPr>
            <a:endParaRPr lang="de-AT" dirty="0"/>
          </a:p>
          <a:p>
            <a:pPr>
              <a:buNone/>
            </a:pPr>
            <a:endParaRPr lang="de-AT" dirty="0"/>
          </a:p>
          <a:p>
            <a:pPr>
              <a:buNone/>
            </a:pPr>
            <a:r>
              <a:rPr lang="de-AT" dirty="0"/>
              <a:t>Funktioniert auf einer Frequenz im Wechselsprechen</a:t>
            </a:r>
          </a:p>
          <a:p>
            <a:pPr lvl="1"/>
            <a:r>
              <a:rPr lang="de-AT" dirty="0"/>
              <a:t>Außerhalb des Netzes</a:t>
            </a:r>
          </a:p>
          <a:p>
            <a:pPr lvl="1"/>
            <a:r>
              <a:rPr lang="de-AT" dirty="0"/>
              <a:t>Bei schlechter Versorgung (z.B.: in Gebäuden)</a:t>
            </a:r>
          </a:p>
          <a:p>
            <a:pPr lvl="1"/>
            <a:r>
              <a:rPr lang="de-AT" dirty="0"/>
              <a:t>Bei Sender- bzw. Netzausfall</a:t>
            </a:r>
          </a:p>
          <a:p>
            <a:pPr lvl="1"/>
            <a:r>
              <a:rPr lang="de-AT" dirty="0"/>
              <a:t>Begrenzte Reichweite</a:t>
            </a:r>
          </a:p>
        </p:txBody>
      </p:sp>
      <p:grpSp>
        <p:nvGrpSpPr>
          <p:cNvPr id="21" name="Gruppieren 20"/>
          <p:cNvGrpSpPr/>
          <p:nvPr/>
        </p:nvGrpSpPr>
        <p:grpSpPr>
          <a:xfrm>
            <a:off x="3287357" y="1556793"/>
            <a:ext cx="5545038" cy="2375669"/>
            <a:chOff x="1619250" y="1844675"/>
            <a:chExt cx="6437313" cy="2879725"/>
          </a:xfrm>
        </p:grpSpPr>
        <p:sp>
          <p:nvSpPr>
            <p:cNvPr id="7" name="AutoShape 8"/>
            <p:cNvSpPr>
              <a:spLocks noChangeArrowheads="1"/>
            </p:cNvSpPr>
            <p:nvPr/>
          </p:nvSpPr>
          <p:spPr bwMode="auto">
            <a:xfrm>
              <a:off x="1619250" y="1844675"/>
              <a:ext cx="6437313" cy="2879725"/>
            </a:xfrm>
            <a:prstGeom prst="roundRect">
              <a:avLst>
                <a:gd name="adj" fmla="val 12468"/>
              </a:avLst>
            </a:prstGeom>
            <a:solidFill>
              <a:srgbClr val="DADADA"/>
            </a:solidFill>
            <a:ln w="12700">
              <a:solidFill>
                <a:schemeClr val="bg2"/>
              </a:solidFill>
              <a:round/>
              <a:headEnd/>
              <a:tailEnd/>
            </a:ln>
            <a:effectLst>
              <a:outerShdw dist="107763" dir="2700000" algn="ctr" rotWithShape="0">
                <a:srgbClr val="919191"/>
              </a:outerShdw>
            </a:effectLst>
          </p:spPr>
          <p:txBody>
            <a:bodyPr wrap="none" anchor="ctr"/>
            <a:lstStyle/>
            <a:p>
              <a:pPr>
                <a:defRPr/>
              </a:pPr>
              <a:endParaRPr lang="de-DE"/>
            </a:p>
          </p:txBody>
        </p:sp>
        <p:grpSp>
          <p:nvGrpSpPr>
            <p:cNvPr id="8" name="Group 10"/>
            <p:cNvGrpSpPr>
              <a:grpSpLocks/>
            </p:cNvGrpSpPr>
            <p:nvPr/>
          </p:nvGrpSpPr>
          <p:grpSpPr bwMode="auto">
            <a:xfrm>
              <a:off x="3924300" y="1989138"/>
              <a:ext cx="1509713" cy="1979612"/>
              <a:chOff x="1836" y="1046"/>
              <a:chExt cx="623" cy="459"/>
            </a:xfrm>
          </p:grpSpPr>
          <p:pic>
            <p:nvPicPr>
              <p:cNvPr id="9" name="Picture 11"/>
              <p:cNvPicPr>
                <a:picLocks noChangeArrowheads="1"/>
              </p:cNvPicPr>
              <p:nvPr/>
            </p:nvPicPr>
            <p:blipFill>
              <a:blip r:embed="rId2" cstate="screen"/>
              <a:srcRect/>
              <a:stretch>
                <a:fillRect/>
              </a:stretch>
            </p:blipFill>
            <p:spPr bwMode="auto">
              <a:xfrm>
                <a:off x="1966" y="1046"/>
                <a:ext cx="387" cy="459"/>
              </a:xfrm>
              <a:prstGeom prst="rect">
                <a:avLst/>
              </a:prstGeom>
              <a:noFill/>
              <a:ln w="12700">
                <a:noFill/>
                <a:miter lim="800000"/>
                <a:headEnd/>
                <a:tailEnd/>
              </a:ln>
            </p:spPr>
          </p:pic>
          <p:grpSp>
            <p:nvGrpSpPr>
              <p:cNvPr id="10" name="Group 12"/>
              <p:cNvGrpSpPr>
                <a:grpSpLocks/>
              </p:cNvGrpSpPr>
              <p:nvPr/>
            </p:nvGrpSpPr>
            <p:grpSpPr bwMode="auto">
              <a:xfrm>
                <a:off x="1836" y="1178"/>
                <a:ext cx="623" cy="172"/>
                <a:chOff x="1836" y="1178"/>
                <a:chExt cx="623" cy="172"/>
              </a:xfrm>
            </p:grpSpPr>
            <p:sp>
              <p:nvSpPr>
                <p:cNvPr id="11" name="Line 13"/>
                <p:cNvSpPr>
                  <a:spLocks noChangeShapeType="1"/>
                </p:cNvSpPr>
                <p:nvPr/>
              </p:nvSpPr>
              <p:spPr bwMode="auto">
                <a:xfrm>
                  <a:off x="1932" y="1178"/>
                  <a:ext cx="431" cy="172"/>
                </a:xfrm>
                <a:prstGeom prst="line">
                  <a:avLst/>
                </a:prstGeom>
                <a:noFill/>
                <a:ln w="76200">
                  <a:solidFill>
                    <a:srgbClr val="FC0128"/>
                  </a:solidFill>
                  <a:round/>
                  <a:headEnd/>
                  <a:tailEnd/>
                </a:ln>
              </p:spPr>
              <p:txBody>
                <a:bodyPr wrap="none" anchor="ctr"/>
                <a:lstStyle/>
                <a:p>
                  <a:endParaRPr lang="de-AT"/>
                </a:p>
              </p:txBody>
            </p:sp>
            <p:sp>
              <p:nvSpPr>
                <p:cNvPr id="12" name="Line 14"/>
                <p:cNvSpPr>
                  <a:spLocks noChangeShapeType="1"/>
                </p:cNvSpPr>
                <p:nvPr/>
              </p:nvSpPr>
              <p:spPr bwMode="auto">
                <a:xfrm flipH="1">
                  <a:off x="1836" y="1178"/>
                  <a:ext cx="623" cy="172"/>
                </a:xfrm>
                <a:prstGeom prst="line">
                  <a:avLst/>
                </a:prstGeom>
                <a:noFill/>
                <a:ln w="76200">
                  <a:solidFill>
                    <a:srgbClr val="FC0128"/>
                  </a:solidFill>
                  <a:round/>
                  <a:headEnd/>
                  <a:tailEnd/>
                </a:ln>
              </p:spPr>
              <p:txBody>
                <a:bodyPr wrap="none" anchor="ctr"/>
                <a:lstStyle/>
                <a:p>
                  <a:endParaRPr lang="de-AT"/>
                </a:p>
              </p:txBody>
            </p:sp>
          </p:grpSp>
        </p:grpSp>
        <p:grpSp>
          <p:nvGrpSpPr>
            <p:cNvPr id="13" name="Group 17"/>
            <p:cNvGrpSpPr>
              <a:grpSpLocks/>
            </p:cNvGrpSpPr>
            <p:nvPr/>
          </p:nvGrpSpPr>
          <p:grpSpPr bwMode="auto">
            <a:xfrm>
              <a:off x="2916238" y="3933825"/>
              <a:ext cx="3359150" cy="500063"/>
              <a:chOff x="1588" y="1570"/>
              <a:chExt cx="1111" cy="116"/>
            </a:xfrm>
          </p:grpSpPr>
          <p:sp>
            <p:nvSpPr>
              <p:cNvPr id="14" name="Line 18"/>
              <p:cNvSpPr>
                <a:spLocks noChangeShapeType="1"/>
              </p:cNvSpPr>
              <p:nvPr/>
            </p:nvSpPr>
            <p:spPr bwMode="auto">
              <a:xfrm>
                <a:off x="1588" y="1570"/>
                <a:ext cx="653" cy="0"/>
              </a:xfrm>
              <a:prstGeom prst="line">
                <a:avLst/>
              </a:prstGeom>
              <a:noFill/>
              <a:ln w="50800">
                <a:solidFill>
                  <a:srgbClr val="F35B1B"/>
                </a:solidFill>
                <a:round/>
                <a:headEnd type="triangle" w="med" len="med"/>
                <a:tailEnd/>
              </a:ln>
            </p:spPr>
            <p:txBody>
              <a:bodyPr wrap="none" anchor="ctr"/>
              <a:lstStyle/>
              <a:p>
                <a:endParaRPr lang="de-AT"/>
              </a:p>
            </p:txBody>
          </p:sp>
          <p:sp>
            <p:nvSpPr>
              <p:cNvPr id="15" name="Line 19"/>
              <p:cNvSpPr>
                <a:spLocks noChangeShapeType="1"/>
              </p:cNvSpPr>
              <p:nvPr/>
            </p:nvSpPr>
            <p:spPr bwMode="auto">
              <a:xfrm flipH="1">
                <a:off x="2056" y="1570"/>
                <a:ext cx="185" cy="116"/>
              </a:xfrm>
              <a:prstGeom prst="line">
                <a:avLst/>
              </a:prstGeom>
              <a:noFill/>
              <a:ln w="50800">
                <a:solidFill>
                  <a:srgbClr val="F35B1B"/>
                </a:solidFill>
                <a:round/>
                <a:headEnd/>
                <a:tailEnd/>
              </a:ln>
            </p:spPr>
            <p:txBody>
              <a:bodyPr wrap="none" anchor="ctr"/>
              <a:lstStyle/>
              <a:p>
                <a:endParaRPr lang="de-AT"/>
              </a:p>
            </p:txBody>
          </p:sp>
          <p:sp>
            <p:nvSpPr>
              <p:cNvPr id="16" name="Line 20"/>
              <p:cNvSpPr>
                <a:spLocks noChangeShapeType="1"/>
              </p:cNvSpPr>
              <p:nvPr/>
            </p:nvSpPr>
            <p:spPr bwMode="auto">
              <a:xfrm>
                <a:off x="2056" y="1686"/>
                <a:ext cx="643" cy="0"/>
              </a:xfrm>
              <a:prstGeom prst="line">
                <a:avLst/>
              </a:prstGeom>
              <a:noFill/>
              <a:ln w="50800">
                <a:solidFill>
                  <a:srgbClr val="F35B1B"/>
                </a:solidFill>
                <a:round/>
                <a:headEnd/>
                <a:tailEnd type="triangle" w="med" len="med"/>
              </a:ln>
            </p:spPr>
            <p:txBody>
              <a:bodyPr wrap="none" anchor="ctr"/>
              <a:lstStyle/>
              <a:p>
                <a:endParaRPr lang="de-AT"/>
              </a:p>
            </p:txBody>
          </p:sp>
        </p:grpSp>
        <p:pic>
          <p:nvPicPr>
            <p:cNvPr id="19" name="Picture 13" descr="C:\Users\eg\Desktop\fug.png"/>
            <p:cNvPicPr>
              <a:picLocks noChangeAspect="1" noChangeArrowheads="1"/>
            </p:cNvPicPr>
            <p:nvPr/>
          </p:nvPicPr>
          <p:blipFill>
            <a:blip r:embed="rId3" cstate="screen"/>
            <a:srcRect/>
            <a:stretch>
              <a:fillRect/>
            </a:stretch>
          </p:blipFill>
          <p:spPr bwMode="auto">
            <a:xfrm>
              <a:off x="2267744" y="2204864"/>
              <a:ext cx="576064" cy="2278841"/>
            </a:xfrm>
            <a:prstGeom prst="rect">
              <a:avLst/>
            </a:prstGeom>
            <a:noFill/>
            <a:ln w="9525">
              <a:noFill/>
              <a:miter lim="800000"/>
              <a:headEnd/>
              <a:tailEnd/>
            </a:ln>
          </p:spPr>
        </p:pic>
        <p:pic>
          <p:nvPicPr>
            <p:cNvPr id="20" name="Picture 13" descr="C:\Users\eg\Desktop\fug.png"/>
            <p:cNvPicPr>
              <a:picLocks noChangeAspect="1" noChangeArrowheads="1"/>
            </p:cNvPicPr>
            <p:nvPr/>
          </p:nvPicPr>
          <p:blipFill>
            <a:blip r:embed="rId3" cstate="screen"/>
            <a:srcRect/>
            <a:stretch>
              <a:fillRect/>
            </a:stretch>
          </p:blipFill>
          <p:spPr bwMode="auto">
            <a:xfrm>
              <a:off x="6444208" y="2276872"/>
              <a:ext cx="576064" cy="2278841"/>
            </a:xfrm>
            <a:prstGeom prst="rect">
              <a:avLst/>
            </a:prstGeom>
            <a:noFill/>
            <a:ln w="9525">
              <a:noFill/>
              <a:miter lim="800000"/>
              <a:headEnd/>
              <a:tailEnd/>
            </a:ln>
          </p:spPr>
        </p:pic>
      </p:grpSp>
    </p:spTree>
    <p:extLst>
      <p:ext uri="{BB962C8B-B14F-4D97-AF65-F5344CB8AC3E}">
        <p14:creationId xmlns:p14="http://schemas.microsoft.com/office/powerpoint/2010/main" val="624132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DMO	</a:t>
            </a:r>
          </a:p>
        </p:txBody>
      </p:sp>
      <p:sp>
        <p:nvSpPr>
          <p:cNvPr id="3" name="Inhaltsplatzhalter 2"/>
          <p:cNvSpPr>
            <a:spLocks noGrp="1"/>
          </p:cNvSpPr>
          <p:nvPr>
            <p:ph idx="1"/>
          </p:nvPr>
        </p:nvSpPr>
        <p:spPr>
          <a:xfrm>
            <a:off x="1583498" y="1268761"/>
            <a:ext cx="9841093" cy="4701511"/>
          </a:xfrm>
        </p:spPr>
        <p:txBody>
          <a:bodyPr>
            <a:normAutofit/>
          </a:bodyPr>
          <a:lstStyle/>
          <a:p>
            <a:r>
              <a:rPr lang="de-DE" dirty="0"/>
              <a:t>Direktmodus: DMO = „</a:t>
            </a:r>
            <a:r>
              <a:rPr lang="de-DE" dirty="0" err="1"/>
              <a:t>direct</a:t>
            </a:r>
            <a:r>
              <a:rPr lang="de-DE" dirty="0"/>
              <a:t> Mode“ </a:t>
            </a:r>
          </a:p>
          <a:p>
            <a:r>
              <a:rPr lang="de-DE" dirty="0"/>
              <a:t>Funkbetrieb ohne Funknetz!</a:t>
            </a:r>
          </a:p>
          <a:p>
            <a:r>
              <a:rPr lang="de-DE" dirty="0"/>
              <a:t>Reichweite ähnlich Analogfunk</a:t>
            </a:r>
          </a:p>
          <a:p>
            <a:r>
              <a:rPr lang="de-DE" dirty="0"/>
              <a:t>Benötigt keinerlei Infrastruktur</a:t>
            </a:r>
          </a:p>
          <a:p>
            <a:r>
              <a:rPr lang="de-DE" dirty="0"/>
              <a:t>Notbetrieb falls Netz ausfällt</a:t>
            </a:r>
          </a:p>
          <a:p>
            <a:r>
              <a:rPr lang="de-DE" dirty="0"/>
              <a:t>Funken in unversorgten Bereichen </a:t>
            </a:r>
            <a:r>
              <a:rPr lang="de-DE" sz="2394" dirty="0"/>
              <a:t>(Tiefgarage, Klamm, Hochgebirge,…)</a:t>
            </a:r>
          </a:p>
          <a:p>
            <a:r>
              <a:rPr lang="de-DE" dirty="0"/>
              <a:t>Ersetzt den analogen „NOTFUNK“</a:t>
            </a:r>
          </a:p>
          <a:p>
            <a:endParaRPr lang="de-DE" dirty="0"/>
          </a:p>
        </p:txBody>
      </p:sp>
    </p:spTree>
    <p:extLst>
      <p:ext uri="{BB962C8B-B14F-4D97-AF65-F5344CB8AC3E}">
        <p14:creationId xmlns:p14="http://schemas.microsoft.com/office/powerpoint/2010/main" val="2872300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DMO Modus</a:t>
            </a:r>
          </a:p>
        </p:txBody>
      </p:sp>
      <p:sp>
        <p:nvSpPr>
          <p:cNvPr id="3" name="Inhaltsplatzhalter 2"/>
          <p:cNvSpPr>
            <a:spLocks noGrp="1"/>
          </p:cNvSpPr>
          <p:nvPr>
            <p:ph idx="1"/>
          </p:nvPr>
        </p:nvSpPr>
        <p:spPr>
          <a:xfrm>
            <a:off x="2490428" y="1107163"/>
            <a:ext cx="8070068" cy="5047109"/>
          </a:xfrm>
        </p:spPr>
        <p:txBody>
          <a:bodyPr>
            <a:normAutofit/>
          </a:bodyPr>
          <a:lstStyle/>
          <a:p>
            <a:pPr>
              <a:buNone/>
            </a:pPr>
            <a:r>
              <a:rPr lang="de-AT" dirty="0"/>
              <a:t>Einsatzmöglichkeiten für den DMO Modus: </a:t>
            </a:r>
          </a:p>
          <a:p>
            <a:pPr lvl="1"/>
            <a:r>
              <a:rPr lang="de-AT" dirty="0"/>
              <a:t>Gruppenruf zwischen Endgeräten</a:t>
            </a:r>
          </a:p>
          <a:p>
            <a:pPr lvl="1">
              <a:buNone/>
            </a:pPr>
            <a:endParaRPr lang="de-AT" dirty="0"/>
          </a:p>
          <a:p>
            <a:pPr lvl="1">
              <a:buNone/>
            </a:pPr>
            <a:endParaRPr lang="de-AT" dirty="0"/>
          </a:p>
          <a:p>
            <a:pPr lvl="1">
              <a:buNone/>
            </a:pPr>
            <a:endParaRPr lang="de-AT" dirty="0"/>
          </a:p>
          <a:p>
            <a:pPr lvl="1"/>
            <a:r>
              <a:rPr lang="de-AT" dirty="0"/>
              <a:t>Übermittlungsverkehr</a:t>
            </a:r>
          </a:p>
          <a:p>
            <a:pPr lvl="1"/>
            <a:endParaRPr lang="de-AT" dirty="0"/>
          </a:p>
          <a:p>
            <a:pPr lvl="1"/>
            <a:endParaRPr lang="de-AT" dirty="0"/>
          </a:p>
          <a:p>
            <a:pPr lvl="1"/>
            <a:endParaRPr lang="de-AT" dirty="0"/>
          </a:p>
        </p:txBody>
      </p:sp>
      <p:pic>
        <p:nvPicPr>
          <p:cNvPr id="7" name="Picture 13" descr="C:\Users\eg\Desktop\fug.png"/>
          <p:cNvPicPr>
            <a:picLocks noChangeAspect="1" noChangeArrowheads="1"/>
          </p:cNvPicPr>
          <p:nvPr/>
        </p:nvPicPr>
        <p:blipFill>
          <a:blip r:embed="rId2" cstate="screen"/>
          <a:srcRect/>
          <a:stretch>
            <a:fillRect/>
          </a:stretch>
        </p:blipFill>
        <p:spPr bwMode="auto">
          <a:xfrm>
            <a:off x="5576160" y="2449751"/>
            <a:ext cx="215900" cy="854075"/>
          </a:xfrm>
          <a:prstGeom prst="rect">
            <a:avLst/>
          </a:prstGeom>
          <a:noFill/>
          <a:ln w="9525">
            <a:noFill/>
            <a:miter lim="800000"/>
            <a:headEnd/>
            <a:tailEnd/>
          </a:ln>
        </p:spPr>
      </p:pic>
      <p:pic>
        <p:nvPicPr>
          <p:cNvPr id="8" name="Picture 13" descr="C:\Users\eg\Desktop\fug.png"/>
          <p:cNvPicPr>
            <a:picLocks noChangeAspect="1" noChangeArrowheads="1"/>
          </p:cNvPicPr>
          <p:nvPr/>
        </p:nvPicPr>
        <p:blipFill>
          <a:blip r:embed="rId2" cstate="screen"/>
          <a:srcRect/>
          <a:stretch>
            <a:fillRect/>
          </a:stretch>
        </p:blipFill>
        <p:spPr bwMode="auto">
          <a:xfrm>
            <a:off x="7176120" y="2432693"/>
            <a:ext cx="215900" cy="854075"/>
          </a:xfrm>
          <a:prstGeom prst="rect">
            <a:avLst/>
          </a:prstGeom>
          <a:noFill/>
          <a:ln w="9525">
            <a:noFill/>
            <a:miter lim="800000"/>
            <a:headEnd/>
            <a:tailEnd/>
          </a:ln>
        </p:spPr>
      </p:pic>
      <p:cxnSp>
        <p:nvCxnSpPr>
          <p:cNvPr id="9" name="Gerade Verbindung mit Pfeil 8"/>
          <p:cNvCxnSpPr/>
          <p:nvPr/>
        </p:nvCxnSpPr>
        <p:spPr>
          <a:xfrm>
            <a:off x="5951984" y="2996952"/>
            <a:ext cx="1008112" cy="0"/>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V="1">
            <a:off x="5735960" y="4581128"/>
            <a:ext cx="936104" cy="432048"/>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2" name="Picture 13" descr="C:\Users\eg\Desktop\fug.png"/>
          <p:cNvPicPr>
            <a:picLocks noChangeAspect="1" noChangeArrowheads="1"/>
          </p:cNvPicPr>
          <p:nvPr/>
        </p:nvPicPr>
        <p:blipFill>
          <a:blip r:embed="rId2" cstate="screen"/>
          <a:srcRect/>
          <a:stretch>
            <a:fillRect/>
          </a:stretch>
        </p:blipFill>
        <p:spPr bwMode="auto">
          <a:xfrm>
            <a:off x="5232028" y="4869161"/>
            <a:ext cx="215900" cy="852487"/>
          </a:xfrm>
          <a:prstGeom prst="rect">
            <a:avLst/>
          </a:prstGeom>
          <a:noFill/>
          <a:ln w="9525">
            <a:noFill/>
            <a:miter lim="800000"/>
            <a:headEnd/>
            <a:tailEnd/>
          </a:ln>
        </p:spPr>
      </p:pic>
      <p:pic>
        <p:nvPicPr>
          <p:cNvPr id="14" name="Picture 13" descr="C:\Users\eg\Desktop\fug.png"/>
          <p:cNvPicPr>
            <a:picLocks noChangeAspect="1" noChangeArrowheads="1"/>
          </p:cNvPicPr>
          <p:nvPr/>
        </p:nvPicPr>
        <p:blipFill>
          <a:blip r:embed="rId2" cstate="screen"/>
          <a:srcRect/>
          <a:stretch>
            <a:fillRect/>
          </a:stretch>
        </p:blipFill>
        <p:spPr bwMode="auto">
          <a:xfrm>
            <a:off x="8544272" y="4797153"/>
            <a:ext cx="215900" cy="852487"/>
          </a:xfrm>
          <a:prstGeom prst="rect">
            <a:avLst/>
          </a:prstGeom>
          <a:noFill/>
          <a:ln w="9525">
            <a:noFill/>
            <a:miter lim="800000"/>
            <a:headEnd/>
            <a:tailEnd/>
          </a:ln>
        </p:spPr>
      </p:pic>
      <p:cxnSp>
        <p:nvCxnSpPr>
          <p:cNvPr id="15" name="Gerade Verbindung mit Pfeil 14"/>
          <p:cNvCxnSpPr/>
          <p:nvPr/>
        </p:nvCxnSpPr>
        <p:spPr>
          <a:xfrm>
            <a:off x="7464152" y="4581128"/>
            <a:ext cx="936104" cy="432048"/>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8" name="Picture 13" descr="C:\Users\eg\Desktop\fug.png"/>
          <p:cNvPicPr>
            <a:picLocks noChangeAspect="1" noChangeArrowheads="1"/>
          </p:cNvPicPr>
          <p:nvPr/>
        </p:nvPicPr>
        <p:blipFill>
          <a:blip r:embed="rId2" cstate="screen"/>
          <a:srcRect/>
          <a:stretch>
            <a:fillRect/>
          </a:stretch>
        </p:blipFill>
        <p:spPr bwMode="auto">
          <a:xfrm>
            <a:off x="6960220" y="3701872"/>
            <a:ext cx="215900" cy="852487"/>
          </a:xfrm>
          <a:prstGeom prst="rect">
            <a:avLst/>
          </a:prstGeom>
          <a:noFill/>
          <a:ln w="9525">
            <a:noFill/>
            <a:miter lim="800000"/>
            <a:headEnd/>
            <a:tailEnd/>
          </a:ln>
        </p:spPr>
      </p:pic>
      <p:sp>
        <p:nvSpPr>
          <p:cNvPr id="29" name="Textfeld 28"/>
          <p:cNvSpPr txBox="1"/>
          <p:nvPr/>
        </p:nvSpPr>
        <p:spPr>
          <a:xfrm>
            <a:off x="6456040" y="4221088"/>
            <a:ext cx="2304256" cy="253916"/>
          </a:xfrm>
          <a:prstGeom prst="rect">
            <a:avLst/>
          </a:prstGeom>
          <a:noFill/>
        </p:spPr>
        <p:txBody>
          <a:bodyPr wrap="square">
            <a:spAutoFit/>
          </a:bodyPr>
          <a:lstStyle/>
          <a:p>
            <a:pPr algn="ctr">
              <a:defRPr/>
            </a:pPr>
            <a:r>
              <a:rPr lang="de-AT" sz="1050" dirty="0"/>
              <a:t>Übermittler</a:t>
            </a:r>
          </a:p>
        </p:txBody>
      </p:sp>
      <p:sp>
        <p:nvSpPr>
          <p:cNvPr id="30" name="Flussdiagramm: Verzögerung 29"/>
          <p:cNvSpPr/>
          <p:nvPr/>
        </p:nvSpPr>
        <p:spPr>
          <a:xfrm rot="16200000">
            <a:off x="6420036" y="4617132"/>
            <a:ext cx="1080120" cy="1296144"/>
          </a:xfrm>
          <a:prstGeom prst="flowChartDela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37" name="Gerade Verbindung mit Pfeil 36"/>
          <p:cNvCxnSpPr/>
          <p:nvPr/>
        </p:nvCxnSpPr>
        <p:spPr>
          <a:xfrm>
            <a:off x="5591944" y="5877272"/>
            <a:ext cx="3024336"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5915696" y="5877273"/>
            <a:ext cx="2268537" cy="276999"/>
          </a:xfrm>
          <a:prstGeom prst="rect">
            <a:avLst/>
          </a:prstGeom>
          <a:noFill/>
        </p:spPr>
        <p:txBody>
          <a:bodyPr>
            <a:spAutoFit/>
          </a:bodyPr>
          <a:lstStyle/>
          <a:p>
            <a:pPr algn="ctr">
              <a:defRPr/>
            </a:pPr>
            <a:r>
              <a:rPr lang="de-AT" sz="1200" b="1" dirty="0"/>
              <a:t>Keine direkte Verbindung</a:t>
            </a:r>
          </a:p>
        </p:txBody>
      </p:sp>
      <p:sp>
        <p:nvSpPr>
          <p:cNvPr id="41" name="Abgerundetes Rechteck 40"/>
          <p:cNvSpPr/>
          <p:nvPr/>
        </p:nvSpPr>
        <p:spPr>
          <a:xfrm>
            <a:off x="5138210" y="2287706"/>
            <a:ext cx="2664296" cy="1224136"/>
          </a:xfrm>
          <a:prstGeom prst="round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65455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711624" y="274638"/>
            <a:ext cx="7499176" cy="1143000"/>
          </a:xfrm>
        </p:spPr>
        <p:txBody>
          <a:bodyPr/>
          <a:lstStyle/>
          <a:p>
            <a:r>
              <a:rPr lang="de-DE" dirty="0"/>
              <a:t>Umschalten auf Direktmodus DMO</a:t>
            </a:r>
            <a:endParaRPr lang="de-DE" sz="2800" dirty="0"/>
          </a:p>
        </p:txBody>
      </p:sp>
      <p:sp>
        <p:nvSpPr>
          <p:cNvPr id="5" name="Inhaltsplatzhalter 2"/>
          <p:cNvSpPr>
            <a:spLocks noGrp="1"/>
          </p:cNvSpPr>
          <p:nvPr>
            <p:ph idx="1"/>
          </p:nvPr>
        </p:nvSpPr>
        <p:spPr>
          <a:xfrm>
            <a:off x="1127448" y="1900936"/>
            <a:ext cx="9217024" cy="4264368"/>
          </a:xfrm>
        </p:spPr>
        <p:txBody>
          <a:bodyPr>
            <a:normAutofit/>
          </a:bodyPr>
          <a:lstStyle/>
          <a:p>
            <a:r>
              <a:rPr lang="de-DE" sz="3600" b="1" dirty="0"/>
              <a:t>Umschalten auf DMO</a:t>
            </a:r>
          </a:p>
          <a:p>
            <a:pPr marL="0" indent="0">
              <a:buNone/>
            </a:pPr>
            <a:r>
              <a:rPr lang="de-DE" sz="1400" dirty="0"/>
              <a:t>	(Schwarze Runde Taste auf der Seite unter </a:t>
            </a:r>
            <a:br>
              <a:rPr lang="de-DE" sz="1400" dirty="0"/>
            </a:br>
            <a:r>
              <a:rPr lang="de-DE" sz="1400" dirty="0"/>
              <a:t>	der PTT-Taste </a:t>
            </a:r>
            <a:r>
              <a:rPr lang="de-DE" sz="1400" dirty="0">
                <a:solidFill>
                  <a:srgbClr val="00B0F0"/>
                </a:solidFill>
              </a:rPr>
              <a:t>länger </a:t>
            </a:r>
            <a:r>
              <a:rPr lang="de-DE" sz="1400" dirty="0"/>
              <a:t>drücken- 3 sec.)</a:t>
            </a:r>
          </a:p>
          <a:p>
            <a:pPr marL="457200" lvl="1" indent="0">
              <a:buNone/>
            </a:pPr>
            <a:endParaRPr lang="de-DE" sz="3200" dirty="0"/>
          </a:p>
          <a:p>
            <a:pPr marL="360363" lvl="2" indent="-184150"/>
            <a:r>
              <a:rPr lang="de-DE" dirty="0"/>
              <a:t>Sonderform des DMO: </a:t>
            </a:r>
            <a:r>
              <a:rPr lang="de-DE" dirty="0" err="1"/>
              <a:t>Notfunk</a:t>
            </a:r>
            <a:r>
              <a:rPr lang="de-DE" dirty="0"/>
              <a:t> FW: </a:t>
            </a:r>
          </a:p>
          <a:p>
            <a:pPr marL="985838" lvl="3" indent="-241300"/>
            <a:r>
              <a:rPr lang="de-DE" dirty="0"/>
              <a:t>Kommunikation mit Florian LFK</a:t>
            </a:r>
          </a:p>
          <a:p>
            <a:pPr marL="985838" lvl="3" indent="-241300"/>
            <a:r>
              <a:rPr lang="de-DE" dirty="0"/>
              <a:t>Eigene DMO Frequenz </a:t>
            </a:r>
            <a:br>
              <a:rPr lang="de-DE" dirty="0"/>
            </a:br>
            <a:r>
              <a:rPr lang="de-DE" dirty="0"/>
              <a:t>(Vergleichbar früher Kanal 1 Landesfrequenz)</a:t>
            </a:r>
          </a:p>
        </p:txBody>
      </p:sp>
      <p:pic>
        <p:nvPicPr>
          <p:cNvPr id="7" name="Grafik 6" descr="Ein Bild, das Hand, haltend, klein, schließen enthält.  Automatisch generierte Beschreibung">
            <a:extLst>
              <a:ext uri="{FF2B5EF4-FFF2-40B4-BE49-F238E27FC236}">
                <a16:creationId xmlns:a16="http://schemas.microsoft.com/office/drawing/2014/main" id="{556A3D16-0531-45F4-87E2-3B6F4AB39BA4}"/>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3000" contrast="8000"/>
                    </a14:imgEffect>
                  </a14:imgLayer>
                </a14:imgProps>
              </a:ext>
              <a:ext uri="{28A0092B-C50C-407E-A947-70E740481C1C}">
                <a14:useLocalDpi xmlns:a14="http://schemas.microsoft.com/office/drawing/2010/main" val="0"/>
              </a:ext>
            </a:extLst>
          </a:blip>
          <a:stretch>
            <a:fillRect/>
          </a:stretch>
        </p:blipFill>
        <p:spPr>
          <a:xfrm>
            <a:off x="7999598" y="1417638"/>
            <a:ext cx="3435846" cy="4581128"/>
          </a:xfrm>
          <a:prstGeom prst="rect">
            <a:avLst/>
          </a:prstGeom>
        </p:spPr>
      </p:pic>
      <p:cxnSp>
        <p:nvCxnSpPr>
          <p:cNvPr id="6" name="Gerade Verbindung mit Pfeil 5"/>
          <p:cNvCxnSpPr>
            <a:cxnSpLocks/>
          </p:cNvCxnSpPr>
          <p:nvPr/>
        </p:nvCxnSpPr>
        <p:spPr>
          <a:xfrm>
            <a:off x="6744072" y="3068960"/>
            <a:ext cx="1418456" cy="1274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208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0"/>
            <a:ext cx="7499176" cy="1143000"/>
          </a:xfrm>
        </p:spPr>
        <p:txBody>
          <a:bodyPr/>
          <a:lstStyle/>
          <a:p>
            <a:r>
              <a:rPr lang="de-AT" dirty="0"/>
              <a:t>Ordner inkl. Gruppen im DMO</a:t>
            </a:r>
          </a:p>
        </p:txBody>
      </p:sp>
      <p:sp>
        <p:nvSpPr>
          <p:cNvPr id="16" name="Rechteck 15"/>
          <p:cNvSpPr/>
          <p:nvPr/>
        </p:nvSpPr>
        <p:spPr>
          <a:xfrm>
            <a:off x="1343472" y="1874728"/>
            <a:ext cx="5400600" cy="3539430"/>
          </a:xfrm>
          <a:prstGeom prst="rect">
            <a:avLst/>
          </a:prstGeom>
        </p:spPr>
        <p:txBody>
          <a:bodyPr wrap="square">
            <a:spAutoFit/>
          </a:bodyPr>
          <a:lstStyle/>
          <a:p>
            <a:pPr marL="285750" indent="-285750">
              <a:buFont typeface="Arial" panose="020B0604020202020204" pitchFamily="34" charset="0"/>
              <a:buChar char="•"/>
            </a:pPr>
            <a:r>
              <a:rPr lang="de-AT" sz="2800" b="1" u="sng" dirty="0">
                <a:latin typeface="Arial" panose="020B0604020202020204" pitchFamily="34" charset="0"/>
                <a:cs typeface="Arial" panose="020B0604020202020204" pitchFamily="34" charset="0"/>
              </a:rPr>
              <a:t>DMO-Gruppen:</a:t>
            </a:r>
            <a:br>
              <a:rPr lang="de-AT" sz="2800" b="1" u="sng" dirty="0">
                <a:latin typeface="Arial" panose="020B0604020202020204" pitchFamily="34" charset="0"/>
                <a:cs typeface="Arial" panose="020B0604020202020204" pitchFamily="34" charset="0"/>
              </a:rPr>
            </a:br>
            <a:br>
              <a:rPr lang="de-AT" sz="2800" b="1" u="sng" dirty="0">
                <a:latin typeface="Arial" panose="020B0604020202020204" pitchFamily="34" charset="0"/>
                <a:cs typeface="Arial" panose="020B0604020202020204" pitchFamily="34" charset="0"/>
              </a:rPr>
            </a:br>
            <a:r>
              <a:rPr lang="de-AT" sz="2800" dirty="0">
                <a:latin typeface="Arial" panose="020B0604020202020204" pitchFamily="34" charset="0"/>
                <a:cs typeface="Arial" panose="020B0604020202020204" pitchFamily="34" charset="0"/>
              </a:rPr>
              <a:t>	FEUERWEHR</a:t>
            </a:r>
          </a:p>
          <a:p>
            <a:r>
              <a:rPr lang="de-AT" sz="2800" dirty="0">
                <a:latin typeface="Arial" panose="020B0604020202020204" pitchFamily="34" charset="0"/>
                <a:cs typeface="Arial" panose="020B0604020202020204" pitchFamily="34" charset="0"/>
              </a:rPr>
              <a:t>	FEUERWEHR 1</a:t>
            </a:r>
          </a:p>
          <a:p>
            <a:r>
              <a:rPr lang="de-AT" sz="2800" dirty="0">
                <a:latin typeface="Arial" panose="020B0604020202020204" pitchFamily="34" charset="0"/>
                <a:cs typeface="Arial" panose="020B0604020202020204" pitchFamily="34" charset="0"/>
              </a:rPr>
              <a:t>	FEUERWEHR 2</a:t>
            </a:r>
          </a:p>
          <a:p>
            <a:r>
              <a:rPr lang="de-AT" sz="2800" dirty="0">
                <a:latin typeface="Arial" panose="020B0604020202020204" pitchFamily="34" charset="0"/>
                <a:cs typeface="Arial" panose="020B0604020202020204" pitchFamily="34" charset="0"/>
              </a:rPr>
              <a:t>	BOS</a:t>
            </a:r>
          </a:p>
          <a:p>
            <a:r>
              <a:rPr lang="de-AT" sz="2800" dirty="0">
                <a:latin typeface="Arial" panose="020B0604020202020204" pitchFamily="34" charset="0"/>
                <a:cs typeface="Arial" panose="020B0604020202020204" pitchFamily="34" charset="0"/>
              </a:rPr>
              <a:t>	FW OOE NOT</a:t>
            </a:r>
            <a:r>
              <a:rPr lang="de-AT" sz="1100" dirty="0">
                <a:latin typeface="Arial" panose="020B0604020202020204" pitchFamily="34" charset="0"/>
                <a:cs typeface="Arial" panose="020B0604020202020204" pitchFamily="34" charset="0"/>
              </a:rPr>
              <a:t> (derzeit keine Verwendung)</a:t>
            </a:r>
            <a:endParaRPr lang="de-AT" sz="2800" dirty="0">
              <a:latin typeface="Arial" panose="020B0604020202020204" pitchFamily="34" charset="0"/>
              <a:cs typeface="Arial" panose="020B0604020202020204" pitchFamily="34" charset="0"/>
            </a:endParaRPr>
          </a:p>
          <a:p>
            <a:r>
              <a:rPr lang="de-AT" sz="2800" dirty="0">
                <a:latin typeface="Arial" panose="020B0604020202020204" pitchFamily="34" charset="0"/>
                <a:cs typeface="Arial" panose="020B0604020202020204" pitchFamily="34" charset="0"/>
              </a:rPr>
              <a:t>		</a:t>
            </a:r>
          </a:p>
        </p:txBody>
      </p:sp>
      <p:sp>
        <p:nvSpPr>
          <p:cNvPr id="5" name="Rechteck 4">
            <a:extLst>
              <a:ext uri="{FF2B5EF4-FFF2-40B4-BE49-F238E27FC236}">
                <a16:creationId xmlns:a16="http://schemas.microsoft.com/office/drawing/2014/main" id="{0C36EC7E-1C85-4040-8144-280105264F57}"/>
              </a:ext>
            </a:extLst>
          </p:cNvPr>
          <p:cNvSpPr/>
          <p:nvPr/>
        </p:nvSpPr>
        <p:spPr>
          <a:xfrm>
            <a:off x="5879976" y="2204864"/>
            <a:ext cx="5904656" cy="3539430"/>
          </a:xfrm>
          <a:prstGeom prst="rect">
            <a:avLst/>
          </a:prstGeom>
        </p:spPr>
        <p:txBody>
          <a:bodyPr wrap="square">
            <a:spAutoFit/>
          </a:bodyPr>
          <a:lstStyle/>
          <a:p>
            <a:r>
              <a:rPr lang="de-AT" sz="2800" dirty="0">
                <a:latin typeface="Arial" panose="020B0604020202020204" pitchFamily="34" charset="0"/>
                <a:cs typeface="Arial" panose="020B0604020202020204" pitchFamily="34" charset="0"/>
              </a:rPr>
              <a:t>	RETTUNG 1</a:t>
            </a:r>
          </a:p>
          <a:p>
            <a:r>
              <a:rPr lang="de-AT" sz="2800" dirty="0">
                <a:latin typeface="Arial" panose="020B0604020202020204" pitchFamily="34" charset="0"/>
                <a:cs typeface="Arial" panose="020B0604020202020204" pitchFamily="34" charset="0"/>
              </a:rPr>
              <a:t>	RETTUNG 2</a:t>
            </a:r>
          </a:p>
          <a:p>
            <a:r>
              <a:rPr lang="de-AT" sz="2800" dirty="0">
                <a:latin typeface="Arial" panose="020B0604020202020204" pitchFamily="34" charset="0"/>
                <a:cs typeface="Arial" panose="020B0604020202020204" pitchFamily="34" charset="0"/>
              </a:rPr>
              <a:t>	POLIZEI 1</a:t>
            </a:r>
          </a:p>
          <a:p>
            <a:r>
              <a:rPr lang="de-AT" sz="2800" dirty="0">
                <a:latin typeface="Arial" panose="020B0604020202020204" pitchFamily="34" charset="0"/>
                <a:cs typeface="Arial" panose="020B0604020202020204" pitchFamily="34" charset="0"/>
              </a:rPr>
              <a:t>	POLIZEI 2</a:t>
            </a:r>
          </a:p>
          <a:p>
            <a:r>
              <a:rPr lang="de-AT" sz="2800" dirty="0">
                <a:latin typeface="Arial" panose="020B0604020202020204" pitchFamily="34" charset="0"/>
                <a:cs typeface="Arial" panose="020B0604020202020204" pitchFamily="34" charset="0"/>
              </a:rPr>
              <a:t>	EURO 1 bis EURO 10</a:t>
            </a:r>
            <a:endParaRPr lang="de-AT" sz="2800" b="1" u="sng" dirty="0">
              <a:latin typeface="Arial" panose="020B0604020202020204" pitchFamily="34" charset="0"/>
              <a:cs typeface="Arial" panose="020B0604020202020204" pitchFamily="34" charset="0"/>
            </a:endParaRPr>
          </a:p>
          <a:p>
            <a:r>
              <a:rPr lang="de-AT" sz="2800" dirty="0">
                <a:latin typeface="Arial" panose="020B0604020202020204" pitchFamily="34" charset="0"/>
                <a:cs typeface="Arial" panose="020B0604020202020204" pitchFamily="34" charset="0"/>
              </a:rPr>
              <a:t>	SL/BMLVS</a:t>
            </a:r>
          </a:p>
          <a:p>
            <a:r>
              <a:rPr lang="de-AT" sz="2800" dirty="0">
                <a:latin typeface="Arial" panose="020B0604020202020204" pitchFamily="34" charset="0"/>
                <a:cs typeface="Arial" panose="020B0604020202020204" pitchFamily="34" charset="0"/>
              </a:rPr>
              <a:t>	HUBSCHRAUBER</a:t>
            </a:r>
          </a:p>
          <a:p>
            <a:r>
              <a:rPr lang="de-AT"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88629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3512" y="404664"/>
            <a:ext cx="8928992" cy="5760640"/>
          </a:xfrm>
        </p:spPr>
        <p:txBody>
          <a:bodyPr/>
          <a:lstStyle/>
          <a:p>
            <a:r>
              <a:rPr lang="de-AT" dirty="0"/>
              <a:t>Sonderformen                                    </a:t>
            </a:r>
            <a:r>
              <a:rPr lang="de-AT" sz="2000" dirty="0"/>
              <a:t>(einmalige Kosten für Lizenz erforderlich) </a:t>
            </a:r>
            <a:br>
              <a:rPr lang="de-AT" dirty="0">
                <a:solidFill>
                  <a:schemeClr val="accent1">
                    <a:lumMod val="60000"/>
                    <a:lumOff val="40000"/>
                  </a:schemeClr>
                </a:solidFill>
              </a:rPr>
            </a:br>
            <a:br>
              <a:rPr lang="de-AT" dirty="0">
                <a:solidFill>
                  <a:schemeClr val="accent1">
                    <a:lumMod val="60000"/>
                    <a:lumOff val="40000"/>
                  </a:schemeClr>
                </a:solidFill>
              </a:rPr>
            </a:br>
            <a:r>
              <a:rPr lang="de-AT" dirty="0"/>
              <a:t>DMO-Repeater</a:t>
            </a:r>
            <a:br>
              <a:rPr lang="de-AT" dirty="0"/>
            </a:br>
            <a:r>
              <a:rPr lang="de-AT" sz="1600" b="0" dirty="0">
                <a:solidFill>
                  <a:schemeClr val="tx1"/>
                </a:solidFill>
              </a:rPr>
              <a:t> Mobilfunkgerät und Handfunkgerät</a:t>
            </a:r>
            <a:br>
              <a:rPr lang="de-AT" dirty="0"/>
            </a:br>
            <a:endParaRPr lang="de-AT" sz="1600" b="0" dirty="0">
              <a:solidFill>
                <a:schemeClr val="tx1"/>
              </a:solidFill>
            </a:endParaRPr>
          </a:p>
        </p:txBody>
      </p:sp>
    </p:spTree>
    <p:extLst>
      <p:ext uri="{BB962C8B-B14F-4D97-AF65-F5344CB8AC3E}">
        <p14:creationId xmlns:p14="http://schemas.microsoft.com/office/powerpoint/2010/main" val="3483409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rot="5400000">
            <a:off x="5607842" y="275355"/>
            <a:ext cx="3049165" cy="6840760"/>
          </a:xfrm>
          <a:prstGeom prst="ellipse">
            <a:avLst/>
          </a:prstGeom>
          <a:gradFill rotWithShape="0">
            <a:gsLst>
              <a:gs pos="0">
                <a:srgbClr val="FFFFFF"/>
              </a:gs>
              <a:gs pos="100000">
                <a:srgbClr val="51DC00"/>
              </a:gs>
            </a:gsLst>
            <a:path path="shape">
              <a:fillToRect l="50000" t="50000" r="50000" b="50000"/>
            </a:path>
          </a:gradFill>
          <a:ln w="12700">
            <a:noFill/>
            <a:round/>
            <a:headEnd/>
            <a:tailEnd/>
          </a:ln>
        </p:spPr>
        <p:txBody>
          <a:bodyPr wrap="none" anchor="ctr"/>
          <a:lstStyle/>
          <a:p>
            <a:endParaRPr lang="de-DE"/>
          </a:p>
        </p:txBody>
      </p:sp>
      <p:sp>
        <p:nvSpPr>
          <p:cNvPr id="8" name="Abgerundetes Rechteck 7"/>
          <p:cNvSpPr/>
          <p:nvPr/>
        </p:nvSpPr>
        <p:spPr>
          <a:xfrm>
            <a:off x="6213187" y="1348540"/>
            <a:ext cx="909287" cy="1452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75" name="Freeform 3"/>
          <p:cNvSpPr>
            <a:spLocks/>
          </p:cNvSpPr>
          <p:nvPr/>
        </p:nvSpPr>
        <p:spPr bwMode="auto">
          <a:xfrm>
            <a:off x="4655840" y="2420553"/>
            <a:ext cx="1493483" cy="762608"/>
          </a:xfrm>
          <a:custGeom>
            <a:avLst/>
            <a:gdLst>
              <a:gd name="T0" fmla="*/ 236 w 237"/>
              <a:gd name="T1" fmla="*/ 0 h 665"/>
              <a:gd name="T2" fmla="*/ 129 w 237"/>
              <a:gd name="T3" fmla="*/ 430 h 665"/>
              <a:gd name="T4" fmla="*/ 106 w 237"/>
              <a:gd name="T5" fmla="*/ 246 h 665"/>
              <a:gd name="T6" fmla="*/ 0 w 237"/>
              <a:gd name="T7" fmla="*/ 664 h 665"/>
              <a:gd name="T8" fmla="*/ 0 60000 65536"/>
              <a:gd name="T9" fmla="*/ 0 60000 65536"/>
              <a:gd name="T10" fmla="*/ 0 60000 65536"/>
              <a:gd name="T11" fmla="*/ 0 60000 65536"/>
              <a:gd name="T12" fmla="*/ 0 w 237"/>
              <a:gd name="T13" fmla="*/ 0 h 665"/>
              <a:gd name="T14" fmla="*/ 237 w 237"/>
              <a:gd name="T15" fmla="*/ 665 h 665"/>
            </a:gdLst>
            <a:ahLst/>
            <a:cxnLst>
              <a:cxn ang="T8">
                <a:pos x="T0" y="T1"/>
              </a:cxn>
              <a:cxn ang="T9">
                <a:pos x="T2" y="T3"/>
              </a:cxn>
              <a:cxn ang="T10">
                <a:pos x="T4" y="T5"/>
              </a:cxn>
              <a:cxn ang="T11">
                <a:pos x="T6" y="T7"/>
              </a:cxn>
            </a:cxnLst>
            <a:rect l="T12" t="T13" r="T14" b="T15"/>
            <a:pathLst>
              <a:path w="237" h="665">
                <a:moveTo>
                  <a:pt x="236" y="0"/>
                </a:moveTo>
                <a:lnTo>
                  <a:pt x="129" y="430"/>
                </a:lnTo>
                <a:lnTo>
                  <a:pt x="106" y="246"/>
                </a:lnTo>
                <a:lnTo>
                  <a:pt x="0" y="664"/>
                </a:lnTo>
              </a:path>
            </a:pathLst>
          </a:custGeom>
          <a:noFill/>
          <a:ln w="50800" cap="rnd" cmpd="sng">
            <a:solidFill>
              <a:srgbClr val="008080"/>
            </a:solidFill>
            <a:prstDash val="solid"/>
            <a:round/>
            <a:headEnd type="none" w="sm" len="sm"/>
            <a:tailEnd type="none" w="sm" len="sm"/>
          </a:ln>
        </p:spPr>
        <p:txBody>
          <a:bodyPr/>
          <a:lstStyle/>
          <a:p>
            <a:endParaRPr lang="de-AT"/>
          </a:p>
        </p:txBody>
      </p:sp>
      <p:sp>
        <p:nvSpPr>
          <p:cNvPr id="2052" name="Rectangle 4"/>
          <p:cNvSpPr>
            <a:spLocks noGrp="1" noChangeArrowheads="1"/>
          </p:cNvSpPr>
          <p:nvPr>
            <p:ph type="title"/>
          </p:nvPr>
        </p:nvSpPr>
        <p:spPr>
          <a:xfrm>
            <a:off x="1981200" y="274638"/>
            <a:ext cx="8229600" cy="806450"/>
          </a:xfrm>
        </p:spPr>
        <p:txBody>
          <a:bodyPr/>
          <a:lstStyle/>
          <a:p>
            <a:pPr eaLnBrk="1" hangingPunct="1"/>
            <a:r>
              <a:rPr lang="en-GB" dirty="0" err="1">
                <a:solidFill>
                  <a:schemeClr val="tx1"/>
                </a:solidFill>
              </a:rPr>
              <a:t>Direktmodus</a:t>
            </a:r>
            <a:r>
              <a:rPr lang="en-GB" dirty="0">
                <a:solidFill>
                  <a:schemeClr val="tx1"/>
                </a:solidFill>
              </a:rPr>
              <a:t>-Repeater</a:t>
            </a:r>
          </a:p>
        </p:txBody>
      </p:sp>
      <p:sp>
        <p:nvSpPr>
          <p:cNvPr id="3089" name="Text Box 17"/>
          <p:cNvSpPr txBox="1">
            <a:spLocks noChangeArrowheads="1"/>
          </p:cNvSpPr>
          <p:nvPr/>
        </p:nvSpPr>
        <p:spPr bwMode="auto">
          <a:xfrm>
            <a:off x="2438400" y="5607646"/>
            <a:ext cx="7620000" cy="1015663"/>
          </a:xfrm>
          <a:prstGeom prst="rect">
            <a:avLst/>
          </a:prstGeom>
          <a:noFill/>
          <a:ln w="9525">
            <a:noFill/>
            <a:miter lim="800000"/>
            <a:headEnd/>
            <a:tailEnd/>
          </a:ln>
        </p:spPr>
        <p:txBody>
          <a:bodyPr>
            <a:spAutoFit/>
          </a:bodyPr>
          <a:lstStyle/>
          <a:p>
            <a:pPr algn="ctr"/>
            <a:r>
              <a:rPr lang="it-IT" altLang="it-IT" sz="2000" b="1" dirty="0" err="1"/>
              <a:t>Ein</a:t>
            </a:r>
            <a:r>
              <a:rPr lang="it-IT" altLang="it-IT" sz="2000" b="1" dirty="0"/>
              <a:t> </a:t>
            </a:r>
            <a:r>
              <a:rPr lang="en-US" altLang="it-IT" sz="2000" b="1" dirty="0"/>
              <a:t>DMO </a:t>
            </a:r>
            <a:r>
              <a:rPr lang="it-IT" altLang="it-IT" sz="2000" b="1" dirty="0"/>
              <a:t>R</a:t>
            </a:r>
            <a:r>
              <a:rPr lang="en-US" altLang="it-IT" sz="2000" b="1" dirty="0" err="1"/>
              <a:t>epeater</a:t>
            </a:r>
            <a:r>
              <a:rPr lang="en-US" altLang="it-IT" sz="2000" b="1" dirty="0"/>
              <a:t> </a:t>
            </a:r>
            <a:r>
              <a:rPr lang="en-US" altLang="it-IT" sz="2000" b="1" dirty="0" err="1"/>
              <a:t>dient</a:t>
            </a:r>
            <a:r>
              <a:rPr lang="en-US" altLang="it-IT" sz="2000" b="1" dirty="0"/>
              <a:t> </a:t>
            </a:r>
            <a:r>
              <a:rPr lang="en-US" altLang="it-IT" sz="2000" b="1" dirty="0" err="1"/>
              <a:t>zur</a:t>
            </a:r>
            <a:r>
              <a:rPr lang="en-US" altLang="it-IT" sz="2000" b="1" dirty="0"/>
              <a:t> </a:t>
            </a:r>
            <a:r>
              <a:rPr lang="de-DE" altLang="de-DE" sz="2000" b="1" dirty="0"/>
              <a:t>Reichweitenerhöhung </a:t>
            </a:r>
            <a:r>
              <a:rPr lang="en-US" altLang="it-IT" sz="2000" b="1" dirty="0" err="1"/>
              <a:t>im</a:t>
            </a:r>
            <a:r>
              <a:rPr lang="en-US" altLang="it-IT" sz="2000" b="1" dirty="0"/>
              <a:t> DMO</a:t>
            </a:r>
          </a:p>
          <a:p>
            <a:pPr algn="ctr"/>
            <a:r>
              <a:rPr lang="de-DE" altLang="de-DE" sz="2000" b="1" dirty="0"/>
              <a:t>nur </a:t>
            </a:r>
            <a:r>
              <a:rPr lang="de-DE" altLang="de-DE" sz="2000" b="1" u="sng" dirty="0"/>
              <a:t>ein</a:t>
            </a:r>
            <a:r>
              <a:rPr lang="de-DE" altLang="de-DE" sz="2000" b="1" dirty="0"/>
              <a:t> Repeater pro DMO-Gruppe, sonst Störungen!</a:t>
            </a:r>
          </a:p>
          <a:p>
            <a:pPr algn="ctr"/>
            <a:endParaRPr lang="en-GB" sz="2000" b="1" dirty="0">
              <a:solidFill>
                <a:srgbClr val="FF0000"/>
              </a:solidFill>
            </a:endParaRPr>
          </a:p>
        </p:txBody>
      </p:sp>
      <p:sp>
        <p:nvSpPr>
          <p:cNvPr id="3091" name="Freeform 19"/>
          <p:cNvSpPr>
            <a:spLocks/>
          </p:cNvSpPr>
          <p:nvPr/>
        </p:nvSpPr>
        <p:spPr bwMode="auto">
          <a:xfrm flipH="1">
            <a:off x="7132424" y="2452034"/>
            <a:ext cx="2275943" cy="832272"/>
          </a:xfrm>
          <a:custGeom>
            <a:avLst/>
            <a:gdLst>
              <a:gd name="T0" fmla="*/ 236 w 237"/>
              <a:gd name="T1" fmla="*/ 0 h 665"/>
              <a:gd name="T2" fmla="*/ 129 w 237"/>
              <a:gd name="T3" fmla="*/ 430 h 665"/>
              <a:gd name="T4" fmla="*/ 106 w 237"/>
              <a:gd name="T5" fmla="*/ 246 h 665"/>
              <a:gd name="T6" fmla="*/ 0 w 237"/>
              <a:gd name="T7" fmla="*/ 664 h 665"/>
              <a:gd name="T8" fmla="*/ 0 60000 65536"/>
              <a:gd name="T9" fmla="*/ 0 60000 65536"/>
              <a:gd name="T10" fmla="*/ 0 60000 65536"/>
              <a:gd name="T11" fmla="*/ 0 60000 65536"/>
              <a:gd name="T12" fmla="*/ 0 w 237"/>
              <a:gd name="T13" fmla="*/ 0 h 665"/>
              <a:gd name="T14" fmla="*/ 237 w 237"/>
              <a:gd name="T15" fmla="*/ 665 h 665"/>
            </a:gdLst>
            <a:ahLst/>
            <a:cxnLst>
              <a:cxn ang="T8">
                <a:pos x="T0" y="T1"/>
              </a:cxn>
              <a:cxn ang="T9">
                <a:pos x="T2" y="T3"/>
              </a:cxn>
              <a:cxn ang="T10">
                <a:pos x="T4" y="T5"/>
              </a:cxn>
              <a:cxn ang="T11">
                <a:pos x="T6" y="T7"/>
              </a:cxn>
            </a:cxnLst>
            <a:rect l="T12" t="T13" r="T14" b="T15"/>
            <a:pathLst>
              <a:path w="237" h="665">
                <a:moveTo>
                  <a:pt x="236" y="0"/>
                </a:moveTo>
                <a:lnTo>
                  <a:pt x="129" y="430"/>
                </a:lnTo>
                <a:lnTo>
                  <a:pt x="106" y="246"/>
                </a:lnTo>
                <a:lnTo>
                  <a:pt x="0" y="664"/>
                </a:lnTo>
              </a:path>
            </a:pathLst>
          </a:custGeom>
          <a:noFill/>
          <a:ln w="50800" cap="rnd" cmpd="sng">
            <a:solidFill>
              <a:srgbClr val="008080"/>
            </a:solidFill>
            <a:prstDash val="solid"/>
            <a:round/>
            <a:headEnd type="none" w="sm" len="sm"/>
            <a:tailEnd type="none" w="sm" len="sm"/>
          </a:ln>
        </p:spPr>
        <p:txBody>
          <a:bodyPr/>
          <a:lstStyle/>
          <a:p>
            <a:endParaRPr lang="de-AT"/>
          </a:p>
        </p:txBody>
      </p:sp>
      <p:sp>
        <p:nvSpPr>
          <p:cNvPr id="3092" name="Freeform 20"/>
          <p:cNvSpPr>
            <a:spLocks/>
          </p:cNvSpPr>
          <p:nvPr/>
        </p:nvSpPr>
        <p:spPr bwMode="auto">
          <a:xfrm rot="6333246" flipH="1">
            <a:off x="6306654" y="1580357"/>
            <a:ext cx="1450900" cy="4230366"/>
          </a:xfrm>
          <a:custGeom>
            <a:avLst/>
            <a:gdLst>
              <a:gd name="T0" fmla="*/ 236 w 237"/>
              <a:gd name="T1" fmla="*/ 0 h 665"/>
              <a:gd name="T2" fmla="*/ 129 w 237"/>
              <a:gd name="T3" fmla="*/ 430 h 665"/>
              <a:gd name="T4" fmla="*/ 106 w 237"/>
              <a:gd name="T5" fmla="*/ 246 h 665"/>
              <a:gd name="T6" fmla="*/ 0 w 237"/>
              <a:gd name="T7" fmla="*/ 664 h 665"/>
              <a:gd name="T8" fmla="*/ 0 60000 65536"/>
              <a:gd name="T9" fmla="*/ 0 60000 65536"/>
              <a:gd name="T10" fmla="*/ 0 60000 65536"/>
              <a:gd name="T11" fmla="*/ 0 60000 65536"/>
              <a:gd name="T12" fmla="*/ 0 w 237"/>
              <a:gd name="T13" fmla="*/ 0 h 665"/>
              <a:gd name="T14" fmla="*/ 237 w 237"/>
              <a:gd name="T15" fmla="*/ 665 h 665"/>
            </a:gdLst>
            <a:ahLst/>
            <a:cxnLst>
              <a:cxn ang="T8">
                <a:pos x="T0" y="T1"/>
              </a:cxn>
              <a:cxn ang="T9">
                <a:pos x="T2" y="T3"/>
              </a:cxn>
              <a:cxn ang="T10">
                <a:pos x="T4" y="T5"/>
              </a:cxn>
              <a:cxn ang="T11">
                <a:pos x="T6" y="T7"/>
              </a:cxn>
            </a:cxnLst>
            <a:rect l="T12" t="T13" r="T14" b="T15"/>
            <a:pathLst>
              <a:path w="237" h="665">
                <a:moveTo>
                  <a:pt x="236" y="0"/>
                </a:moveTo>
                <a:lnTo>
                  <a:pt x="129" y="430"/>
                </a:lnTo>
                <a:lnTo>
                  <a:pt x="106" y="246"/>
                </a:lnTo>
                <a:lnTo>
                  <a:pt x="0" y="664"/>
                </a:lnTo>
              </a:path>
            </a:pathLst>
          </a:custGeom>
          <a:noFill/>
          <a:ln w="50800" cap="rnd" cmpd="sng">
            <a:solidFill>
              <a:srgbClr val="008080"/>
            </a:solidFill>
            <a:prstDash val="solid"/>
            <a:round/>
            <a:headEnd type="none" w="sm" len="sm"/>
            <a:tailEnd type="none" w="sm" len="sm"/>
          </a:ln>
        </p:spPr>
        <p:txBody>
          <a:bodyPr/>
          <a:lstStyle/>
          <a:p>
            <a:endParaRPr lang="de-AT"/>
          </a:p>
        </p:txBody>
      </p:sp>
      <p:grpSp>
        <p:nvGrpSpPr>
          <p:cNvPr id="5" name="Group 23"/>
          <p:cNvGrpSpPr>
            <a:grpSpLocks/>
          </p:cNvGrpSpPr>
          <p:nvPr/>
        </p:nvGrpSpPr>
        <p:grpSpPr bwMode="auto">
          <a:xfrm>
            <a:off x="6645030" y="3405767"/>
            <a:ext cx="688554" cy="459842"/>
            <a:chOff x="2400" y="3408"/>
            <a:chExt cx="288" cy="288"/>
          </a:xfrm>
        </p:grpSpPr>
        <p:sp>
          <p:nvSpPr>
            <p:cNvPr id="2067" name="Line 24"/>
            <p:cNvSpPr>
              <a:spLocks noChangeShapeType="1"/>
            </p:cNvSpPr>
            <p:nvPr/>
          </p:nvSpPr>
          <p:spPr bwMode="auto">
            <a:xfrm flipH="1">
              <a:off x="2400" y="3408"/>
              <a:ext cx="288" cy="288"/>
            </a:xfrm>
            <a:prstGeom prst="line">
              <a:avLst/>
            </a:prstGeom>
            <a:noFill/>
            <a:ln w="38100">
              <a:solidFill>
                <a:srgbClr val="FF0000"/>
              </a:solidFill>
              <a:round/>
              <a:headEnd/>
              <a:tailEnd/>
            </a:ln>
          </p:spPr>
          <p:txBody>
            <a:bodyPr wrap="none" anchor="ctr"/>
            <a:lstStyle/>
            <a:p>
              <a:endParaRPr lang="de-AT"/>
            </a:p>
          </p:txBody>
        </p:sp>
        <p:sp>
          <p:nvSpPr>
            <p:cNvPr id="2068" name="Line 25"/>
            <p:cNvSpPr>
              <a:spLocks noChangeShapeType="1"/>
            </p:cNvSpPr>
            <p:nvPr/>
          </p:nvSpPr>
          <p:spPr bwMode="auto">
            <a:xfrm>
              <a:off x="2400" y="3408"/>
              <a:ext cx="288" cy="288"/>
            </a:xfrm>
            <a:prstGeom prst="line">
              <a:avLst/>
            </a:prstGeom>
            <a:noFill/>
            <a:ln w="38100">
              <a:solidFill>
                <a:srgbClr val="FF0000"/>
              </a:solidFill>
              <a:round/>
              <a:headEnd/>
              <a:tailEnd/>
            </a:ln>
          </p:spPr>
          <p:txBody>
            <a:bodyPr wrap="none" anchor="ctr"/>
            <a:lstStyle/>
            <a:p>
              <a:endParaRPr lang="de-AT"/>
            </a:p>
          </p:txBody>
        </p:sp>
      </p:grpSp>
      <p:sp>
        <p:nvSpPr>
          <p:cNvPr id="3100" name="Rectangle 28"/>
          <p:cNvSpPr>
            <a:spLocks noChangeArrowheads="1"/>
          </p:cNvSpPr>
          <p:nvPr/>
        </p:nvSpPr>
        <p:spPr bwMode="auto">
          <a:xfrm>
            <a:off x="6121340" y="1361606"/>
            <a:ext cx="1068846" cy="585418"/>
          </a:xfrm>
          <a:prstGeom prst="rect">
            <a:avLst/>
          </a:prstGeom>
          <a:noFill/>
          <a:ln w="9525">
            <a:noFill/>
            <a:miter lim="800000"/>
            <a:headEnd/>
            <a:tailEnd/>
          </a:ln>
          <a:effectLst/>
        </p:spPr>
        <p:txBody>
          <a:bodyPr wrap="square" lIns="92075" tIns="46038" rIns="92075" bIns="46038">
            <a:spAutoFit/>
          </a:bodyPr>
          <a:lstStyle/>
          <a:p>
            <a:pPr algn="ctr" defTabSz="762000">
              <a:defRPr/>
            </a:pPr>
            <a:r>
              <a:rPr lang="en-GB" sz="1600" b="1" dirty="0">
                <a:effectLst>
                  <a:outerShdw blurRad="38100" dist="38100" dir="2700000" algn="tl">
                    <a:srgbClr val="C0C0C0"/>
                  </a:outerShdw>
                </a:effectLst>
              </a:rPr>
              <a:t>DMO</a:t>
            </a:r>
          </a:p>
          <a:p>
            <a:pPr algn="ctr" defTabSz="762000">
              <a:defRPr/>
            </a:pPr>
            <a:r>
              <a:rPr lang="en-GB" sz="1600" b="1" dirty="0">
                <a:effectLst>
                  <a:outerShdw blurRad="38100" dist="38100" dir="2700000" algn="tl">
                    <a:srgbClr val="C0C0C0"/>
                  </a:outerShdw>
                </a:effectLst>
              </a:rPr>
              <a:t>Repeater</a:t>
            </a:r>
            <a:endParaRPr lang="en-GB" sz="1600" b="1" dirty="0">
              <a:effectLst>
                <a:outerShdw blurRad="38100" dist="38100" dir="2700000" algn="tl">
                  <a:srgbClr val="C0C0C0"/>
                </a:outerShdw>
              </a:effectLst>
              <a:latin typeface="Helvetica" charset="0"/>
            </a:endParaRPr>
          </a:p>
        </p:txBody>
      </p:sp>
      <p:sp>
        <p:nvSpPr>
          <p:cNvPr id="3103" name="Rectangle 31"/>
          <p:cNvSpPr>
            <a:spLocks noChangeArrowheads="1"/>
          </p:cNvSpPr>
          <p:nvPr/>
        </p:nvSpPr>
        <p:spPr bwMode="auto">
          <a:xfrm>
            <a:off x="9054713" y="1412777"/>
            <a:ext cx="785052" cy="1170636"/>
          </a:xfrm>
          <a:prstGeom prst="rect">
            <a:avLst/>
          </a:prstGeom>
          <a:noFill/>
          <a:ln w="9525">
            <a:noFill/>
            <a:miter lim="800000"/>
            <a:headEnd/>
            <a:tailEnd/>
          </a:ln>
          <a:effectLst/>
        </p:spPr>
        <p:txBody>
          <a:bodyPr lIns="92075" tIns="46038" rIns="92075" bIns="46038">
            <a:spAutoFit/>
          </a:bodyPr>
          <a:lstStyle/>
          <a:p>
            <a:pPr algn="ctr" defTabSz="762000">
              <a:defRPr/>
            </a:pPr>
            <a:r>
              <a:rPr lang="en-GB" sz="1400" b="1" dirty="0" err="1">
                <a:effectLst>
                  <a:outerShdw blurRad="38100" dist="38100" dir="2700000" algn="tl">
                    <a:srgbClr val="C0C0C0"/>
                  </a:outerShdw>
                </a:effectLst>
                <a:latin typeface="Helvetica" charset="0"/>
              </a:rPr>
              <a:t>Alle</a:t>
            </a:r>
            <a:r>
              <a:rPr lang="en-GB" sz="1400" b="1" dirty="0">
                <a:effectLst>
                  <a:outerShdw blurRad="38100" dist="38100" dir="2700000" algn="tl">
                    <a:srgbClr val="C0C0C0"/>
                  </a:outerShdw>
                </a:effectLst>
                <a:latin typeface="Helvetica" charset="0"/>
              </a:rPr>
              <a:t> </a:t>
            </a:r>
            <a:r>
              <a:rPr lang="en-GB" sz="1400" b="1" dirty="0" err="1">
                <a:effectLst>
                  <a:outerShdw blurRad="38100" dist="38100" dir="2700000" algn="tl">
                    <a:srgbClr val="C0C0C0"/>
                  </a:outerShdw>
                </a:effectLst>
                <a:latin typeface="Helvetica" charset="0"/>
              </a:rPr>
              <a:t>Geräte</a:t>
            </a:r>
            <a:r>
              <a:rPr lang="en-GB" sz="1400" b="1" dirty="0">
                <a:effectLst>
                  <a:outerShdw blurRad="38100" dist="38100" dir="2700000" algn="tl">
                    <a:srgbClr val="C0C0C0"/>
                  </a:outerShdw>
                </a:effectLst>
                <a:latin typeface="Helvetica" charset="0"/>
              </a:rPr>
              <a:t> </a:t>
            </a:r>
            <a:r>
              <a:rPr lang="en-GB" sz="1400" b="1" dirty="0" err="1">
                <a:effectLst>
                  <a:outerShdw blurRad="38100" dist="38100" dir="2700000" algn="tl">
                    <a:srgbClr val="C0C0C0"/>
                  </a:outerShdw>
                </a:effectLst>
                <a:latin typeface="Helvetica" charset="0"/>
              </a:rPr>
              <a:t>sind</a:t>
            </a:r>
            <a:r>
              <a:rPr lang="en-GB" sz="1400" b="1" dirty="0">
                <a:effectLst>
                  <a:outerShdw blurRad="38100" dist="38100" dir="2700000" algn="tl">
                    <a:srgbClr val="C0C0C0"/>
                  </a:outerShdw>
                </a:effectLst>
                <a:latin typeface="Helvetica" charset="0"/>
              </a:rPr>
              <a:t> </a:t>
            </a:r>
            <a:r>
              <a:rPr lang="en-GB" sz="1400" b="1" dirty="0" err="1">
                <a:effectLst>
                  <a:outerShdw blurRad="38100" dist="38100" dir="2700000" algn="tl">
                    <a:srgbClr val="C0C0C0"/>
                  </a:outerShdw>
                </a:effectLst>
                <a:latin typeface="Helvetica" charset="0"/>
              </a:rPr>
              <a:t>im</a:t>
            </a:r>
            <a:r>
              <a:rPr lang="en-GB" sz="1400" b="1" dirty="0">
                <a:effectLst>
                  <a:outerShdw blurRad="38100" dist="38100" dir="2700000" algn="tl">
                    <a:srgbClr val="C0C0C0"/>
                  </a:outerShdw>
                </a:effectLst>
                <a:latin typeface="Helvetica" charset="0"/>
              </a:rPr>
              <a:t> DMO!</a:t>
            </a:r>
          </a:p>
        </p:txBody>
      </p:sp>
      <p:sp>
        <p:nvSpPr>
          <p:cNvPr id="40" name="Fußzeilenplatzhalter 3"/>
          <p:cNvSpPr txBox="1">
            <a:spLocks/>
          </p:cNvSpPr>
          <p:nvPr/>
        </p:nvSpPr>
        <p:spPr>
          <a:xfrm>
            <a:off x="1847528" y="6597352"/>
            <a:ext cx="2736304" cy="260648"/>
          </a:xfrm>
          <a:prstGeom prst="rect">
            <a:avLst/>
          </a:prstGeom>
          <a:ln/>
        </p:spPr>
        <p:txBody>
          <a:bodyPr/>
          <a:lstStyle/>
          <a:p>
            <a:pPr eaLnBrk="1" fontAlgn="auto" hangingPunct="1">
              <a:spcBef>
                <a:spcPts val="0"/>
              </a:spcBef>
              <a:spcAft>
                <a:spcPts val="0"/>
              </a:spcAft>
              <a:defRPr/>
            </a:pPr>
            <a:r>
              <a:rPr lang="de-AT" sz="900" dirty="0">
                <a:solidFill>
                  <a:schemeClr val="bg1"/>
                </a:solidFill>
                <a:latin typeface="+mn-lt"/>
              </a:rPr>
              <a:t>Bezirksschulung Flachgau</a:t>
            </a:r>
          </a:p>
        </p:txBody>
      </p:sp>
      <p:pic>
        <p:nvPicPr>
          <p:cNvPr id="35" name="Picture 13" descr="C:\Users\eg\Desktop\fug.png"/>
          <p:cNvPicPr>
            <a:picLocks noChangeAspect="1" noChangeArrowheads="1"/>
          </p:cNvPicPr>
          <p:nvPr/>
        </p:nvPicPr>
        <p:blipFill>
          <a:blip r:embed="rId3" cstate="screen"/>
          <a:srcRect/>
          <a:stretch>
            <a:fillRect/>
          </a:stretch>
        </p:blipFill>
        <p:spPr bwMode="auto">
          <a:xfrm>
            <a:off x="4044235" y="3284306"/>
            <a:ext cx="198084" cy="782140"/>
          </a:xfrm>
          <a:prstGeom prst="rect">
            <a:avLst/>
          </a:prstGeom>
          <a:noFill/>
          <a:ln w="9525">
            <a:noFill/>
            <a:miter lim="800000"/>
            <a:headEnd/>
            <a:tailEnd/>
          </a:ln>
        </p:spPr>
      </p:pic>
      <p:pic>
        <p:nvPicPr>
          <p:cNvPr id="36" name="Picture 13" descr="C:\Users\eg\Desktop\fug.png"/>
          <p:cNvPicPr>
            <a:picLocks noChangeAspect="1" noChangeArrowheads="1"/>
          </p:cNvPicPr>
          <p:nvPr/>
        </p:nvPicPr>
        <p:blipFill>
          <a:blip r:embed="rId3" cstate="screen"/>
          <a:srcRect/>
          <a:stretch>
            <a:fillRect/>
          </a:stretch>
        </p:blipFill>
        <p:spPr bwMode="auto">
          <a:xfrm>
            <a:off x="9674709" y="3309036"/>
            <a:ext cx="198084" cy="782140"/>
          </a:xfrm>
          <a:prstGeom prst="rect">
            <a:avLst/>
          </a:prstGeom>
          <a:noFill/>
          <a:ln w="9525">
            <a:noFill/>
            <a:miter lim="800000"/>
            <a:headEnd/>
            <a:tailEnd/>
          </a:ln>
        </p:spPr>
      </p:pic>
      <p:pic>
        <p:nvPicPr>
          <p:cNvPr id="38" name="Picture 13" descr="C:\Users\eg\Desktop\fug.png"/>
          <p:cNvPicPr>
            <a:picLocks noChangeAspect="1" noChangeArrowheads="1"/>
          </p:cNvPicPr>
          <p:nvPr/>
        </p:nvPicPr>
        <p:blipFill>
          <a:blip r:embed="rId3" cstate="screen"/>
          <a:srcRect/>
          <a:stretch>
            <a:fillRect/>
          </a:stretch>
        </p:blipFill>
        <p:spPr bwMode="auto">
          <a:xfrm>
            <a:off x="6545988" y="1916832"/>
            <a:ext cx="198084" cy="782140"/>
          </a:xfrm>
          <a:prstGeom prst="rect">
            <a:avLst/>
          </a:prstGeom>
          <a:noFill/>
          <a:ln w="9525">
            <a:noFill/>
            <a:miter lim="800000"/>
            <a:headEnd/>
            <a:tailEnd/>
          </a:ln>
        </p:spPr>
      </p:pic>
      <p:sp>
        <p:nvSpPr>
          <p:cNvPr id="2" name="Textfeld 1">
            <a:extLst>
              <a:ext uri="{FF2B5EF4-FFF2-40B4-BE49-F238E27FC236}">
                <a16:creationId xmlns:a16="http://schemas.microsoft.com/office/drawing/2014/main" id="{333CD4F7-458F-4A6F-BA32-0E7EF504B9AB}"/>
              </a:ext>
            </a:extLst>
          </p:cNvPr>
          <p:cNvSpPr txBox="1"/>
          <p:nvPr/>
        </p:nvSpPr>
        <p:spPr>
          <a:xfrm>
            <a:off x="1343472" y="1628800"/>
            <a:ext cx="2799805" cy="461665"/>
          </a:xfrm>
          <a:prstGeom prst="rect">
            <a:avLst/>
          </a:prstGeom>
          <a:noFill/>
        </p:spPr>
        <p:txBody>
          <a:bodyPr wrap="none" rtlCol="0">
            <a:spAutoFit/>
          </a:bodyPr>
          <a:lstStyle/>
          <a:p>
            <a:r>
              <a:rPr lang="de-AT" dirty="0">
                <a:latin typeface="Arial" panose="020B0604020202020204" pitchFamily="34" charset="0"/>
                <a:cs typeface="Arial" panose="020B0604020202020204" pitchFamily="34" charset="0"/>
              </a:rPr>
              <a:t>z.B. im AS-Einsatz!</a:t>
            </a:r>
          </a:p>
        </p:txBody>
      </p:sp>
      <p:sp>
        <p:nvSpPr>
          <p:cNvPr id="23" name="Text Box 22">
            <a:extLst>
              <a:ext uri="{FF2B5EF4-FFF2-40B4-BE49-F238E27FC236}">
                <a16:creationId xmlns:a16="http://schemas.microsoft.com/office/drawing/2014/main" id="{D4F19D41-AD71-4B94-8CD6-776160A904EC}"/>
              </a:ext>
            </a:extLst>
          </p:cNvPr>
          <p:cNvSpPr txBox="1">
            <a:spLocks noChangeArrowheads="1"/>
          </p:cNvSpPr>
          <p:nvPr/>
        </p:nvSpPr>
        <p:spPr bwMode="auto">
          <a:xfrm>
            <a:off x="5799959" y="3945906"/>
            <a:ext cx="2252146" cy="707326"/>
          </a:xfrm>
          <a:prstGeom prst="rect">
            <a:avLst/>
          </a:prstGeom>
          <a:noFill/>
          <a:ln w="9525">
            <a:noFill/>
            <a:miter lim="800000"/>
            <a:headEnd/>
            <a:tailEnd/>
          </a:ln>
        </p:spPr>
        <p:txBody>
          <a:bodyPr wrap="square">
            <a:spAutoFit/>
          </a:bodyPr>
          <a:lstStyle/>
          <a:p>
            <a:pPr algn="ctr" eaLnBrk="0" hangingPunct="0">
              <a:spcBef>
                <a:spcPct val="50000"/>
              </a:spcBef>
            </a:pPr>
            <a:r>
              <a:rPr lang="en-GB" sz="2000" b="1" dirty="0" err="1">
                <a:solidFill>
                  <a:srgbClr val="FF0000"/>
                </a:solidFill>
              </a:rPr>
              <a:t>Keine</a:t>
            </a:r>
            <a:r>
              <a:rPr lang="en-GB" sz="2000" b="1" dirty="0">
                <a:solidFill>
                  <a:srgbClr val="FF0000"/>
                </a:solidFill>
              </a:rPr>
              <a:t> </a:t>
            </a:r>
            <a:r>
              <a:rPr lang="en-GB" sz="2000" b="1" dirty="0" err="1">
                <a:solidFill>
                  <a:srgbClr val="FF0000"/>
                </a:solidFill>
              </a:rPr>
              <a:t>direkte</a:t>
            </a:r>
            <a:r>
              <a:rPr lang="en-GB" sz="2000" b="1" dirty="0">
                <a:solidFill>
                  <a:srgbClr val="FF0000"/>
                </a:solidFill>
              </a:rPr>
              <a:t> </a:t>
            </a:r>
            <a:r>
              <a:rPr lang="en-GB" sz="2000" b="1" dirty="0" err="1">
                <a:solidFill>
                  <a:srgbClr val="FF0000"/>
                </a:solidFill>
              </a:rPr>
              <a:t>Verbindung</a:t>
            </a:r>
            <a:endParaRPr lang="en-GB" sz="2000" b="1" dirty="0">
              <a:solidFill>
                <a:srgbClr val="FF0000"/>
              </a:solidFill>
            </a:endParaRPr>
          </a:p>
        </p:txBody>
      </p:sp>
    </p:spTree>
    <p:extLst>
      <p:ext uri="{BB962C8B-B14F-4D97-AF65-F5344CB8AC3E}">
        <p14:creationId xmlns:p14="http://schemas.microsoft.com/office/powerpoint/2010/main" val="2944978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dissolve">
                                      <p:cBhvr>
                                        <p:cTn id="7" dur="500"/>
                                        <p:tgtEl>
                                          <p:spTgt spid="309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ssolve">
                                      <p:cBhvr>
                                        <p:cTn id="11" dur="500"/>
                                        <p:tgtEl>
                                          <p:spTgt spid="307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dissolve">
                                      <p:cBhvr>
                                        <p:cTn id="15" dur="500"/>
                                        <p:tgtEl>
                                          <p:spTgt spid="307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91"/>
                                        </p:tgtEl>
                                        <p:attrNameLst>
                                          <p:attrName>style.visibility</p:attrName>
                                        </p:attrNameLst>
                                      </p:cBhvr>
                                      <p:to>
                                        <p:strVal val="visible"/>
                                      </p:to>
                                    </p:set>
                                    <p:animEffect transition="in" filter="dissolve">
                                      <p:cBhvr>
                                        <p:cTn id="19" dur="500"/>
                                        <p:tgtEl>
                                          <p:spTgt spid="3091"/>
                                        </p:tgtEl>
                                      </p:cBhvr>
                                    </p:animEffect>
                                  </p:childTnLst>
                                </p:cTn>
                              </p:par>
                            </p:childTnLst>
                          </p:cTn>
                        </p:par>
                        <p:par>
                          <p:cTn id="20" fill="hold">
                            <p:stCondLst>
                              <p:cond delay="2000"/>
                            </p:stCondLst>
                            <p:childTnLst>
                              <p:par>
                                <p:cTn id="21" presetID="23" presetClass="entr" presetSubtype="528" fill="hold" grpId="0" nodeType="afterEffect">
                                  <p:stCondLst>
                                    <p:cond delay="0"/>
                                  </p:stCondLst>
                                  <p:childTnLst>
                                    <p:set>
                                      <p:cBhvr>
                                        <p:cTn id="22" dur="1" fill="hold">
                                          <p:stCondLst>
                                            <p:cond delay="0"/>
                                          </p:stCondLst>
                                        </p:cTn>
                                        <p:tgtEl>
                                          <p:spTgt spid="3089"/>
                                        </p:tgtEl>
                                        <p:attrNameLst>
                                          <p:attrName>style.visibility</p:attrName>
                                        </p:attrNameLst>
                                      </p:cBhvr>
                                      <p:to>
                                        <p:strVal val="visible"/>
                                      </p:to>
                                    </p:set>
                                    <p:anim calcmode="lin" valueType="num">
                                      <p:cBhvr>
                                        <p:cTn id="23" dur="500" fill="hold"/>
                                        <p:tgtEl>
                                          <p:spTgt spid="3089"/>
                                        </p:tgtEl>
                                        <p:attrNameLst>
                                          <p:attrName>ppt_w</p:attrName>
                                        </p:attrNameLst>
                                      </p:cBhvr>
                                      <p:tavLst>
                                        <p:tav tm="0">
                                          <p:val>
                                            <p:fltVal val="0"/>
                                          </p:val>
                                        </p:tav>
                                        <p:tav tm="100000">
                                          <p:val>
                                            <p:strVal val="#ppt_w"/>
                                          </p:val>
                                        </p:tav>
                                      </p:tavLst>
                                    </p:anim>
                                    <p:anim calcmode="lin" valueType="num">
                                      <p:cBhvr>
                                        <p:cTn id="24" dur="500" fill="hold"/>
                                        <p:tgtEl>
                                          <p:spTgt spid="3089"/>
                                        </p:tgtEl>
                                        <p:attrNameLst>
                                          <p:attrName>ppt_h</p:attrName>
                                        </p:attrNameLst>
                                      </p:cBhvr>
                                      <p:tavLst>
                                        <p:tav tm="0">
                                          <p:val>
                                            <p:fltVal val="0"/>
                                          </p:val>
                                        </p:tav>
                                        <p:tav tm="100000">
                                          <p:val>
                                            <p:strVal val="#ppt_h"/>
                                          </p:val>
                                        </p:tav>
                                      </p:tavLst>
                                    </p:anim>
                                    <p:anim calcmode="lin" valueType="num">
                                      <p:cBhvr>
                                        <p:cTn id="25" dur="500" fill="hold"/>
                                        <p:tgtEl>
                                          <p:spTgt spid="3089"/>
                                        </p:tgtEl>
                                        <p:attrNameLst>
                                          <p:attrName>ppt_x</p:attrName>
                                        </p:attrNameLst>
                                      </p:cBhvr>
                                      <p:tavLst>
                                        <p:tav tm="0">
                                          <p:val>
                                            <p:fltVal val="0.5"/>
                                          </p:val>
                                        </p:tav>
                                        <p:tav tm="100000">
                                          <p:val>
                                            <p:strVal val="#ppt_x"/>
                                          </p:val>
                                        </p:tav>
                                      </p:tavLst>
                                    </p:anim>
                                    <p:anim calcmode="lin" valueType="num">
                                      <p:cBhvr>
                                        <p:cTn id="26" dur="500" fill="hold"/>
                                        <p:tgtEl>
                                          <p:spTgt spid="3089"/>
                                        </p:tgtEl>
                                        <p:attrNameLst>
                                          <p:attrName>ppt_y</p:attrName>
                                        </p:attrNameLst>
                                      </p:cBhvr>
                                      <p:tavLst>
                                        <p:tav tm="0">
                                          <p:val>
                                            <p:fltVal val="0.5"/>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89" grpId="0" autoUpdateAnimBg="0"/>
      <p:bldP spid="3091" grpId="0" animBg="1"/>
      <p:bldP spid="309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C44FA-013A-46FE-8C5D-50989D7987A6}"/>
              </a:ext>
            </a:extLst>
          </p:cNvPr>
          <p:cNvSpPr>
            <a:spLocks noGrp="1"/>
          </p:cNvSpPr>
          <p:nvPr>
            <p:ph type="title"/>
          </p:nvPr>
        </p:nvSpPr>
        <p:spPr/>
        <p:txBody>
          <a:bodyPr/>
          <a:lstStyle/>
          <a:p>
            <a:r>
              <a:rPr lang="de-AT" dirty="0"/>
              <a:t>Achtung Repeater!</a:t>
            </a:r>
          </a:p>
        </p:txBody>
      </p:sp>
      <p:sp>
        <p:nvSpPr>
          <p:cNvPr id="3" name="Inhaltsplatzhalter 2">
            <a:extLst>
              <a:ext uri="{FF2B5EF4-FFF2-40B4-BE49-F238E27FC236}">
                <a16:creationId xmlns:a16="http://schemas.microsoft.com/office/drawing/2014/main" id="{A32E03A3-E714-48ED-BE65-B0B4D860425D}"/>
              </a:ext>
            </a:extLst>
          </p:cNvPr>
          <p:cNvSpPr>
            <a:spLocks noGrp="1"/>
          </p:cNvSpPr>
          <p:nvPr>
            <p:ph idx="1"/>
          </p:nvPr>
        </p:nvSpPr>
        <p:spPr/>
        <p:txBody>
          <a:bodyPr/>
          <a:lstStyle/>
          <a:p>
            <a:pPr marL="0" indent="0">
              <a:buNone/>
            </a:pPr>
            <a:endParaRPr lang="de-AT" dirty="0"/>
          </a:p>
          <a:p>
            <a:r>
              <a:rPr lang="de-AT" dirty="0"/>
              <a:t>Mehrere Repeater auf einer DMO-Sprechgruppe in Funkreichweite stören sich!</a:t>
            </a:r>
          </a:p>
          <a:p>
            <a:r>
              <a:rPr lang="de-AT" dirty="0"/>
              <a:t>Pro DMO-Sprechgruppe darf nur ein Repeater in Betrieb genommen werden</a:t>
            </a:r>
          </a:p>
          <a:p>
            <a:r>
              <a:rPr lang="de-AT" dirty="0"/>
              <a:t>Abstimmung mit EL erforderlich</a:t>
            </a:r>
          </a:p>
        </p:txBody>
      </p:sp>
    </p:spTree>
    <p:extLst>
      <p:ext uri="{BB962C8B-B14F-4D97-AF65-F5344CB8AC3E}">
        <p14:creationId xmlns:p14="http://schemas.microsoft.com/office/powerpoint/2010/main" val="73083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2"/>
          <a:stretch>
            <a:fillRect/>
          </a:stretch>
        </p:blipFill>
        <p:spPr>
          <a:xfrm>
            <a:off x="7972426" y="2822848"/>
            <a:ext cx="1502409" cy="1368152"/>
          </a:xfrm>
          <a:prstGeom prst="rect">
            <a:avLst/>
          </a:prstGeom>
        </p:spPr>
      </p:pic>
      <p:sp>
        <p:nvSpPr>
          <p:cNvPr id="5122" name="Rectangle 2"/>
          <p:cNvSpPr>
            <a:spLocks noGrp="1" noChangeArrowheads="1"/>
          </p:cNvSpPr>
          <p:nvPr>
            <p:ph type="title"/>
          </p:nvPr>
        </p:nvSpPr>
        <p:spPr>
          <a:xfrm>
            <a:off x="2062306" y="141531"/>
            <a:ext cx="8229600" cy="1143000"/>
          </a:xfrm>
        </p:spPr>
        <p:txBody>
          <a:bodyPr/>
          <a:lstStyle/>
          <a:p>
            <a:r>
              <a:rPr lang="de-AT" altLang="de-DE" dirty="0"/>
              <a:t>BOS Austria in OÖ</a:t>
            </a:r>
            <a:br>
              <a:rPr lang="de-AT" altLang="de-DE" dirty="0">
                <a:solidFill>
                  <a:schemeClr val="tx1"/>
                </a:solidFill>
              </a:rPr>
            </a:br>
            <a:r>
              <a:rPr lang="de-AT" sz="1800" u="sng" dirty="0">
                <a:solidFill>
                  <a:schemeClr val="tx1"/>
                </a:solidFill>
              </a:rPr>
              <a:t>Ein</a:t>
            </a:r>
            <a:r>
              <a:rPr lang="de-AT" sz="1800" dirty="0">
                <a:solidFill>
                  <a:schemeClr val="tx1"/>
                </a:solidFill>
              </a:rPr>
              <a:t> Funknetz für alle BOS!</a:t>
            </a:r>
            <a:endParaRPr lang="de-AT" altLang="de-DE" sz="1800" dirty="0">
              <a:solidFill>
                <a:schemeClr val="tx1"/>
              </a:solidFill>
            </a:endParaRPr>
          </a:p>
        </p:txBody>
      </p:sp>
      <p:sp>
        <p:nvSpPr>
          <p:cNvPr id="49155" name="Rectangle 3"/>
          <p:cNvSpPr>
            <a:spLocks noGrp="1" noChangeArrowheads="1"/>
          </p:cNvSpPr>
          <p:nvPr>
            <p:ph idx="1"/>
          </p:nvPr>
        </p:nvSpPr>
        <p:spPr>
          <a:xfrm>
            <a:off x="914400" y="1463395"/>
            <a:ext cx="11086256" cy="4480205"/>
          </a:xfrm>
        </p:spPr>
        <p:txBody>
          <a:bodyPr rtlCol="0">
            <a:noAutofit/>
          </a:bodyPr>
          <a:lstStyle/>
          <a:p>
            <a:pPr algn="ctr">
              <a:lnSpc>
                <a:spcPct val="90000"/>
              </a:lnSpc>
              <a:spcBef>
                <a:spcPts val="1200"/>
              </a:spcBef>
              <a:buNone/>
              <a:defRPr/>
            </a:pPr>
            <a:r>
              <a:rPr lang="de-AT" sz="2800" dirty="0"/>
              <a:t>Wer sind diese </a:t>
            </a:r>
            <a:r>
              <a:rPr lang="de-AT" sz="2800" b="1" dirty="0"/>
              <a:t>BOS</a:t>
            </a:r>
            <a:r>
              <a:rPr lang="de-AT" sz="2800" dirty="0"/>
              <a:t>?</a:t>
            </a:r>
            <a:br>
              <a:rPr lang="de-AT" sz="2800" dirty="0"/>
            </a:br>
            <a:r>
              <a:rPr lang="de-AT" sz="2800" dirty="0"/>
              <a:t>(</a:t>
            </a:r>
            <a:r>
              <a:rPr lang="de-AT" sz="2800" b="1" dirty="0"/>
              <a:t>B</a:t>
            </a:r>
            <a:r>
              <a:rPr lang="de-AT" sz="2800" dirty="0"/>
              <a:t>ehörden und </a:t>
            </a:r>
            <a:r>
              <a:rPr lang="de-AT" sz="2800" b="1" dirty="0"/>
              <a:t>O</a:t>
            </a:r>
            <a:r>
              <a:rPr lang="de-AT" sz="2800" dirty="0"/>
              <a:t>rganisationen mit </a:t>
            </a:r>
            <a:r>
              <a:rPr lang="de-AT" sz="2800" b="1" dirty="0"/>
              <a:t>S</a:t>
            </a:r>
            <a:r>
              <a:rPr lang="de-AT" sz="2800" dirty="0"/>
              <a:t>icherheitsaufgaben)</a:t>
            </a:r>
          </a:p>
          <a:p>
            <a:pPr marL="0" indent="174625">
              <a:lnSpc>
                <a:spcPct val="90000"/>
              </a:lnSpc>
              <a:buNone/>
              <a:tabLst>
                <a:tab pos="538163" algn="l"/>
              </a:tabLst>
              <a:defRPr/>
            </a:pPr>
            <a:endParaRPr lang="de-DE" sz="2800" dirty="0"/>
          </a:p>
          <a:p>
            <a:pPr marL="0" indent="174625">
              <a:lnSpc>
                <a:spcPct val="90000"/>
              </a:lnSpc>
              <a:buNone/>
              <a:tabLst>
                <a:tab pos="538163" algn="l"/>
              </a:tabLst>
              <a:defRPr/>
            </a:pPr>
            <a:endParaRPr lang="de-DE" sz="2800" dirty="0"/>
          </a:p>
          <a:p>
            <a:pPr marL="0" indent="174625">
              <a:lnSpc>
                <a:spcPct val="90000"/>
              </a:lnSpc>
              <a:buNone/>
              <a:tabLst>
                <a:tab pos="538163" algn="l"/>
              </a:tabLst>
              <a:defRPr/>
            </a:pPr>
            <a:br>
              <a:rPr lang="de-DE" sz="2800" dirty="0"/>
            </a:br>
            <a:endParaRPr lang="de-DE" sz="2800" dirty="0"/>
          </a:p>
          <a:p>
            <a:pPr marL="0" indent="174625">
              <a:lnSpc>
                <a:spcPct val="90000"/>
              </a:lnSpc>
              <a:buNone/>
              <a:tabLst>
                <a:tab pos="538163" algn="l"/>
              </a:tabLst>
              <a:defRPr/>
            </a:pPr>
            <a:endParaRPr lang="de-AT" sz="2800" dirty="0"/>
          </a:p>
          <a:p>
            <a:pPr marL="0" indent="0">
              <a:lnSpc>
                <a:spcPct val="90000"/>
              </a:lnSpc>
              <a:buNone/>
              <a:defRPr/>
            </a:pPr>
            <a:endParaRPr lang="de-AT" sz="2800" dirty="0"/>
          </a:p>
          <a:p>
            <a:pPr marL="0" indent="0">
              <a:lnSpc>
                <a:spcPct val="90000"/>
              </a:lnSpc>
              <a:buNone/>
              <a:defRPr/>
            </a:pPr>
            <a:endParaRPr lang="de-AT" sz="2000" dirty="0"/>
          </a:p>
          <a:p>
            <a:pPr marL="0" indent="0">
              <a:lnSpc>
                <a:spcPct val="90000"/>
              </a:lnSpc>
              <a:buNone/>
              <a:defRPr/>
            </a:pPr>
            <a:endParaRPr lang="de-AT" sz="2000" dirty="0"/>
          </a:p>
        </p:txBody>
      </p:sp>
      <p:pic>
        <p:nvPicPr>
          <p:cNvPr id="8" name="Grafik 7"/>
          <p:cNvPicPr>
            <a:picLocks noChangeAspect="1"/>
          </p:cNvPicPr>
          <p:nvPr/>
        </p:nvPicPr>
        <p:blipFill>
          <a:blip r:embed="rId3"/>
          <a:stretch>
            <a:fillRect/>
          </a:stretch>
        </p:blipFill>
        <p:spPr>
          <a:xfrm>
            <a:off x="4650544" y="4258015"/>
            <a:ext cx="1359247" cy="1342910"/>
          </a:xfrm>
          <a:prstGeom prst="rect">
            <a:avLst/>
          </a:prstGeom>
        </p:spPr>
      </p:pic>
      <p:pic>
        <p:nvPicPr>
          <p:cNvPr id="9" name="Grafik 8"/>
          <p:cNvPicPr>
            <a:picLocks noChangeAspect="1"/>
          </p:cNvPicPr>
          <p:nvPr/>
        </p:nvPicPr>
        <p:blipFill>
          <a:blip r:embed="rId4"/>
          <a:stretch>
            <a:fillRect/>
          </a:stretch>
        </p:blipFill>
        <p:spPr>
          <a:xfrm>
            <a:off x="1179086" y="2770746"/>
            <a:ext cx="2108602" cy="1167475"/>
          </a:xfrm>
          <a:prstGeom prst="rect">
            <a:avLst/>
          </a:prstGeom>
        </p:spPr>
      </p:pic>
      <p:pic>
        <p:nvPicPr>
          <p:cNvPr id="10" name="Grafik 9"/>
          <p:cNvPicPr>
            <a:picLocks noChangeAspect="1"/>
          </p:cNvPicPr>
          <p:nvPr/>
        </p:nvPicPr>
        <p:blipFill>
          <a:blip r:embed="rId5"/>
          <a:stretch>
            <a:fillRect/>
          </a:stretch>
        </p:blipFill>
        <p:spPr>
          <a:xfrm>
            <a:off x="3600948" y="2956199"/>
            <a:ext cx="2855092" cy="796570"/>
          </a:xfrm>
          <a:prstGeom prst="rect">
            <a:avLst/>
          </a:prstGeom>
        </p:spPr>
      </p:pic>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0098" y="4351213"/>
            <a:ext cx="1287587" cy="1287587"/>
          </a:xfrm>
          <a:prstGeom prst="rect">
            <a:avLst/>
          </a:prstGeom>
        </p:spPr>
      </p:pic>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973" y="4996545"/>
            <a:ext cx="881827" cy="494903"/>
          </a:xfrm>
          <a:prstGeom prst="rect">
            <a:avLst/>
          </a:prstGeom>
        </p:spPr>
      </p:pic>
      <p:pic>
        <p:nvPicPr>
          <p:cNvPr id="11" name="Grafi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0309" y="4920208"/>
            <a:ext cx="1056255" cy="571240"/>
          </a:xfrm>
          <a:prstGeom prst="rect">
            <a:avLst/>
          </a:prstGeom>
        </p:spPr>
      </p:pic>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8688" y="5033112"/>
            <a:ext cx="751512" cy="421767"/>
          </a:xfrm>
          <a:prstGeom prst="rect">
            <a:avLst/>
          </a:prstGeom>
        </p:spPr>
      </p:pic>
      <p:pic>
        <p:nvPicPr>
          <p:cNvPr id="15" name="Grafik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9646" y="2804965"/>
            <a:ext cx="985979" cy="1237307"/>
          </a:xfrm>
          <a:prstGeom prst="rect">
            <a:avLst/>
          </a:prstGeom>
        </p:spPr>
      </p:pic>
      <p:pic>
        <p:nvPicPr>
          <p:cNvPr id="17" name="Grafik 16"/>
          <p:cNvPicPr>
            <a:picLocks noChangeAspect="1"/>
          </p:cNvPicPr>
          <p:nvPr/>
        </p:nvPicPr>
        <p:blipFill>
          <a:blip r:embed="rId11"/>
          <a:stretch>
            <a:fillRect/>
          </a:stretch>
        </p:blipFill>
        <p:spPr>
          <a:xfrm>
            <a:off x="9839632" y="2848955"/>
            <a:ext cx="1274644" cy="1274644"/>
          </a:xfrm>
          <a:prstGeom prst="rect">
            <a:avLst/>
          </a:prstGeom>
        </p:spPr>
      </p:pic>
      <p:pic>
        <p:nvPicPr>
          <p:cNvPr id="18" name="Grafik 17"/>
          <p:cNvPicPr>
            <a:picLocks noChangeAspect="1"/>
          </p:cNvPicPr>
          <p:nvPr/>
        </p:nvPicPr>
        <p:blipFill rotWithShape="1">
          <a:blip r:embed="rId12"/>
          <a:srcRect l="21761" r="18395" b="5996"/>
          <a:stretch/>
        </p:blipFill>
        <p:spPr>
          <a:xfrm>
            <a:off x="3043206" y="4220140"/>
            <a:ext cx="1372137" cy="1418660"/>
          </a:xfrm>
          <a:prstGeom prst="rect">
            <a:avLst/>
          </a:prstGeom>
        </p:spPr>
      </p:pic>
      <p:sp>
        <p:nvSpPr>
          <p:cNvPr id="14" name="Textfeld 13"/>
          <p:cNvSpPr txBox="1"/>
          <p:nvPr/>
        </p:nvSpPr>
        <p:spPr>
          <a:xfrm>
            <a:off x="6172200" y="4521622"/>
            <a:ext cx="5052986" cy="1269578"/>
          </a:xfrm>
          <a:prstGeom prst="rect">
            <a:avLst/>
          </a:prstGeom>
          <a:noFill/>
        </p:spPr>
        <p:txBody>
          <a:bodyPr wrap="none" rtlCol="0">
            <a:spAutoFit/>
          </a:bodyPr>
          <a:lstStyle/>
          <a:p>
            <a:r>
              <a:rPr lang="de-AT" sz="2400" b="1" dirty="0">
                <a:solidFill>
                  <a:srgbClr val="C00000"/>
                </a:solidFill>
              </a:rPr>
              <a:t>…und alle </a:t>
            </a:r>
            <a:r>
              <a:rPr lang="de-AT" sz="2400" b="1" dirty="0" err="1">
                <a:solidFill>
                  <a:srgbClr val="C00000"/>
                </a:solidFill>
              </a:rPr>
              <a:t>BH`s</a:t>
            </a:r>
            <a:r>
              <a:rPr lang="de-AT" sz="2400" b="1" dirty="0">
                <a:solidFill>
                  <a:srgbClr val="C00000"/>
                </a:solidFill>
              </a:rPr>
              <a:t>  und Gemeinden!</a:t>
            </a:r>
            <a:br>
              <a:rPr lang="de-AT" sz="2400" b="1" dirty="0">
                <a:solidFill>
                  <a:srgbClr val="C00000"/>
                </a:solidFill>
              </a:rPr>
            </a:br>
            <a:endParaRPr lang="de-AT" sz="800" b="1" dirty="0">
              <a:solidFill>
                <a:srgbClr val="C00000"/>
              </a:solidFill>
            </a:endParaRPr>
          </a:p>
          <a:p>
            <a:r>
              <a:rPr lang="de-AT" sz="2400" b="1" dirty="0"/>
              <a:t>    </a:t>
            </a:r>
            <a:r>
              <a:rPr lang="de-AT" sz="2400" b="1" dirty="0" err="1"/>
              <a:t>z.B</a:t>
            </a:r>
            <a:r>
              <a:rPr lang="de-AT" sz="2400" b="1" dirty="0"/>
              <a:t>:</a:t>
            </a:r>
            <a:endParaRPr lang="de-AT" sz="3200" b="1" dirty="0"/>
          </a:p>
          <a:p>
            <a:endParaRPr lang="de-AT" dirty="0"/>
          </a:p>
        </p:txBody>
      </p:sp>
    </p:spTree>
    <p:extLst>
      <p:ext uri="{BB962C8B-B14F-4D97-AF65-F5344CB8AC3E}">
        <p14:creationId xmlns:p14="http://schemas.microsoft.com/office/powerpoint/2010/main" val="2891623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6412" y="620688"/>
            <a:ext cx="7499176" cy="5098578"/>
          </a:xfrm>
        </p:spPr>
        <p:txBody>
          <a:bodyPr/>
          <a:lstStyle/>
          <a:p>
            <a:r>
              <a:rPr lang="de-AT" sz="7200" dirty="0"/>
              <a:t> </a:t>
            </a:r>
            <a:r>
              <a:rPr lang="de-AT" sz="7200" dirty="0" err="1"/>
              <a:t>Notfunk</a:t>
            </a:r>
            <a:br>
              <a:rPr lang="de-AT" sz="7200" dirty="0"/>
            </a:br>
            <a:br>
              <a:rPr lang="de-AT" sz="6000" dirty="0"/>
            </a:br>
            <a:r>
              <a:rPr lang="de-AT" sz="4400" dirty="0"/>
              <a:t>DMO ersetzt </a:t>
            </a:r>
            <a:br>
              <a:rPr lang="de-AT" sz="4400" dirty="0"/>
            </a:br>
            <a:r>
              <a:rPr lang="de-AT" sz="4400" dirty="0"/>
              <a:t> Analog-Funk </a:t>
            </a:r>
            <a:endParaRPr lang="de-AT" sz="6000" dirty="0"/>
          </a:p>
        </p:txBody>
      </p:sp>
    </p:spTree>
    <p:extLst>
      <p:ext uri="{BB962C8B-B14F-4D97-AF65-F5344CB8AC3E}">
        <p14:creationId xmlns:p14="http://schemas.microsoft.com/office/powerpoint/2010/main" val="3071440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711624" y="274638"/>
            <a:ext cx="7499176" cy="1143000"/>
          </a:xfrm>
        </p:spPr>
        <p:txBody>
          <a:bodyPr/>
          <a:lstStyle/>
          <a:p>
            <a:r>
              <a:rPr lang="de-DE" dirty="0"/>
              <a:t>NOTFUNK im DMO</a:t>
            </a:r>
          </a:p>
        </p:txBody>
      </p:sp>
      <p:sp>
        <p:nvSpPr>
          <p:cNvPr id="5" name="Inhaltsplatzhalter 2"/>
          <p:cNvSpPr>
            <a:spLocks noGrp="1"/>
          </p:cNvSpPr>
          <p:nvPr>
            <p:ph idx="1"/>
          </p:nvPr>
        </p:nvSpPr>
        <p:spPr>
          <a:xfrm>
            <a:off x="1487488" y="1354819"/>
            <a:ext cx="10081120" cy="4896544"/>
          </a:xfrm>
        </p:spPr>
        <p:txBody>
          <a:bodyPr>
            <a:normAutofit lnSpcReduction="10000"/>
          </a:bodyPr>
          <a:lstStyle/>
          <a:p>
            <a:pPr marL="0" indent="0">
              <a:lnSpc>
                <a:spcPct val="120000"/>
              </a:lnSpc>
              <a:spcBef>
                <a:spcPts val="0"/>
              </a:spcBef>
              <a:spcAft>
                <a:spcPts val="600"/>
              </a:spcAft>
              <a:buNone/>
            </a:pPr>
            <a:r>
              <a:rPr lang="de-DE" b="1" dirty="0"/>
              <a:t>Vorteile: </a:t>
            </a:r>
          </a:p>
          <a:p>
            <a:pPr>
              <a:lnSpc>
                <a:spcPct val="120000"/>
              </a:lnSpc>
              <a:spcBef>
                <a:spcPts val="0"/>
              </a:spcBef>
              <a:spcAft>
                <a:spcPts val="600"/>
              </a:spcAft>
            </a:pPr>
            <a:r>
              <a:rPr lang="de-DE" dirty="0"/>
              <a:t>gewohnte Geräte, kein Lagerproblem, Akkus sind in Betrieb, günstigere Umrüstung KFZ, usw. </a:t>
            </a:r>
          </a:p>
          <a:p>
            <a:pPr>
              <a:lnSpc>
                <a:spcPct val="120000"/>
              </a:lnSpc>
              <a:spcBef>
                <a:spcPts val="0"/>
              </a:spcBef>
              <a:spcAft>
                <a:spcPts val="600"/>
              </a:spcAft>
            </a:pPr>
            <a:r>
              <a:rPr lang="de-DE" dirty="0"/>
              <a:t>das Analogfunksystem kann entfallen</a:t>
            </a:r>
          </a:p>
          <a:p>
            <a:pPr>
              <a:lnSpc>
                <a:spcPct val="120000"/>
              </a:lnSpc>
              <a:spcBef>
                <a:spcPts val="0"/>
              </a:spcBef>
              <a:spcAft>
                <a:spcPts val="600"/>
              </a:spcAft>
            </a:pPr>
            <a:r>
              <a:rPr lang="de-DE" dirty="0"/>
              <a:t>nur ein Funksystem muss geschult, betrieben und erhalten werden.</a:t>
            </a:r>
          </a:p>
          <a:p>
            <a:pPr>
              <a:lnSpc>
                <a:spcPct val="120000"/>
              </a:lnSpc>
              <a:spcBef>
                <a:spcPts val="0"/>
              </a:spcBef>
              <a:spcAft>
                <a:spcPts val="600"/>
              </a:spcAft>
            </a:pPr>
            <a:r>
              <a:rPr lang="de-DE" dirty="0"/>
              <a:t>schnellere Umstellung auf Digitalfunk, da das Analoge Funksystem „abgeschaltet“ wird.</a:t>
            </a:r>
          </a:p>
        </p:txBody>
      </p:sp>
    </p:spTree>
    <p:extLst>
      <p:ext uri="{BB962C8B-B14F-4D97-AF65-F5344CB8AC3E}">
        <p14:creationId xmlns:p14="http://schemas.microsoft.com/office/powerpoint/2010/main" val="4201727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711624" y="274638"/>
            <a:ext cx="7499176" cy="1143000"/>
          </a:xfrm>
        </p:spPr>
        <p:txBody>
          <a:bodyPr/>
          <a:lstStyle/>
          <a:p>
            <a:r>
              <a:rPr lang="de-DE" dirty="0"/>
              <a:t>NOTFUNK im DMO</a:t>
            </a:r>
          </a:p>
        </p:txBody>
      </p:sp>
      <p:sp>
        <p:nvSpPr>
          <p:cNvPr id="5" name="Inhaltsplatzhalter 2"/>
          <p:cNvSpPr>
            <a:spLocks noGrp="1"/>
          </p:cNvSpPr>
          <p:nvPr>
            <p:ph idx="1"/>
          </p:nvPr>
        </p:nvSpPr>
        <p:spPr>
          <a:xfrm>
            <a:off x="1487488" y="1556792"/>
            <a:ext cx="10153128" cy="4264368"/>
          </a:xfrm>
        </p:spPr>
        <p:txBody>
          <a:bodyPr>
            <a:normAutofit/>
          </a:bodyPr>
          <a:lstStyle/>
          <a:p>
            <a:r>
              <a:rPr lang="de-DE" b="1" dirty="0"/>
              <a:t>Wie funktioniert dieser </a:t>
            </a:r>
            <a:r>
              <a:rPr lang="de-DE" b="1" dirty="0" err="1"/>
              <a:t>Notfunk</a:t>
            </a:r>
            <a:r>
              <a:rPr lang="de-DE" b="1" dirty="0"/>
              <a:t>?</a:t>
            </a:r>
          </a:p>
          <a:p>
            <a:pPr marL="0" indent="0">
              <a:buNone/>
            </a:pPr>
            <a:endParaRPr lang="de-DE" sz="1100" b="1" dirty="0"/>
          </a:p>
          <a:p>
            <a:pPr lvl="1"/>
            <a:r>
              <a:rPr lang="de-DE" dirty="0"/>
              <a:t>es wird eine eigene DMO Gruppe „Frequenz“ eingeführt</a:t>
            </a:r>
          </a:p>
          <a:p>
            <a:pPr lvl="2"/>
            <a:r>
              <a:rPr lang="de-DE" dirty="0"/>
              <a:t>DMO-NOTFUNK FW</a:t>
            </a:r>
          </a:p>
          <a:p>
            <a:pPr marL="914400" lvl="2" indent="0">
              <a:buNone/>
            </a:pPr>
            <a:endParaRPr lang="de-DE" sz="1800" dirty="0"/>
          </a:p>
          <a:p>
            <a:pPr lvl="1"/>
            <a:r>
              <a:rPr lang="de-DE" dirty="0"/>
              <a:t>bestehende Relaisstellen werden kostengünstig von 2m Funk auf DMO umgestellt</a:t>
            </a:r>
          </a:p>
        </p:txBody>
      </p:sp>
    </p:spTree>
    <p:extLst>
      <p:ext uri="{BB962C8B-B14F-4D97-AF65-F5344CB8AC3E}">
        <p14:creationId xmlns:p14="http://schemas.microsoft.com/office/powerpoint/2010/main" val="4196702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199456" y="274638"/>
            <a:ext cx="10992544" cy="1143000"/>
          </a:xfrm>
        </p:spPr>
        <p:txBody>
          <a:bodyPr/>
          <a:lstStyle/>
          <a:p>
            <a:r>
              <a:rPr lang="de-DE" dirty="0"/>
              <a:t>Vorgehensweise bei Ausfall des Funknetzes </a:t>
            </a:r>
            <a:br>
              <a:rPr lang="de-DE" dirty="0">
                <a:solidFill>
                  <a:srgbClr val="00B050"/>
                </a:solidFill>
              </a:rPr>
            </a:br>
            <a:r>
              <a:rPr lang="de-DE" u="sng" dirty="0"/>
              <a:t>für die Kommunikation mit Florian LFK</a:t>
            </a:r>
          </a:p>
        </p:txBody>
      </p:sp>
      <p:sp>
        <p:nvSpPr>
          <p:cNvPr id="5" name="Inhaltsplatzhalter 2"/>
          <p:cNvSpPr>
            <a:spLocks noGrp="1"/>
          </p:cNvSpPr>
          <p:nvPr>
            <p:ph idx="1"/>
          </p:nvPr>
        </p:nvSpPr>
        <p:spPr>
          <a:xfrm>
            <a:off x="1215344" y="1872880"/>
            <a:ext cx="10225136" cy="4264368"/>
          </a:xfrm>
        </p:spPr>
        <p:txBody>
          <a:bodyPr>
            <a:normAutofit/>
          </a:bodyPr>
          <a:lstStyle/>
          <a:p>
            <a:r>
              <a:rPr lang="de-DE" sz="3600" b="1" dirty="0"/>
              <a:t>Umschalten auf DMO</a:t>
            </a:r>
          </a:p>
          <a:p>
            <a:pPr marL="0" indent="0">
              <a:buNone/>
            </a:pPr>
            <a:r>
              <a:rPr lang="de-DE" sz="1400" dirty="0"/>
              <a:t>	(</a:t>
            </a:r>
            <a:r>
              <a:rPr lang="de-DE" sz="2000" dirty="0"/>
              <a:t>Schwarze Runde Taste auf der Seite unter </a:t>
            </a:r>
            <a:br>
              <a:rPr lang="de-DE" sz="2000" dirty="0"/>
            </a:br>
            <a:r>
              <a:rPr lang="de-DE" sz="2000" dirty="0"/>
              <a:t>	der PTT-Taste </a:t>
            </a:r>
            <a:r>
              <a:rPr lang="de-DE" sz="2000" dirty="0">
                <a:solidFill>
                  <a:srgbClr val="00B0F0"/>
                </a:solidFill>
              </a:rPr>
              <a:t>länger </a:t>
            </a:r>
            <a:r>
              <a:rPr lang="de-DE" sz="2000" dirty="0"/>
              <a:t>drücken)</a:t>
            </a:r>
          </a:p>
          <a:p>
            <a:pPr marL="0" indent="0">
              <a:buNone/>
            </a:pPr>
            <a:endParaRPr lang="de-DE" sz="2000" b="1" dirty="0"/>
          </a:p>
          <a:p>
            <a:pPr lvl="1"/>
            <a:r>
              <a:rPr lang="de-DE" sz="3200" dirty="0"/>
              <a:t>Ordner Wechsel:</a:t>
            </a:r>
          </a:p>
          <a:p>
            <a:pPr lvl="2"/>
            <a:r>
              <a:rPr lang="de-DE" dirty="0"/>
              <a:t>DMO-</a:t>
            </a:r>
            <a:r>
              <a:rPr lang="de-DE" dirty="0" err="1"/>
              <a:t>Notfunk</a:t>
            </a:r>
            <a:r>
              <a:rPr lang="de-DE" dirty="0"/>
              <a:t> FW: </a:t>
            </a:r>
          </a:p>
          <a:p>
            <a:pPr lvl="3"/>
            <a:r>
              <a:rPr lang="de-DE" dirty="0"/>
              <a:t>Kommunikation mit Florian LFK</a:t>
            </a:r>
          </a:p>
          <a:p>
            <a:pPr lvl="3"/>
            <a:r>
              <a:rPr lang="de-DE" dirty="0"/>
              <a:t>Eigene DMO Frequenz  (Vergleichbar früher</a:t>
            </a:r>
            <a:br>
              <a:rPr lang="de-DE" dirty="0"/>
            </a:br>
            <a:r>
              <a:rPr lang="de-DE" dirty="0"/>
              <a:t>Kanal 1 Landesfrequenz), </a:t>
            </a:r>
            <a:br>
              <a:rPr lang="de-DE" dirty="0"/>
            </a:br>
            <a:r>
              <a:rPr lang="de-DE" dirty="0"/>
              <a:t>(diese Frequenz ist aber derzeit noch nicht verfügbar!)</a:t>
            </a:r>
          </a:p>
        </p:txBody>
      </p:sp>
      <p:pic>
        <p:nvPicPr>
          <p:cNvPr id="2" name="Grafik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16000"/>
                    </a14:imgEffect>
                  </a14:imgLayer>
                </a14:imgProps>
              </a:ext>
              <a:ext uri="{28A0092B-C50C-407E-A947-70E740481C1C}">
                <a14:useLocalDpi xmlns:a14="http://schemas.microsoft.com/office/drawing/2010/main" val="0"/>
              </a:ext>
            </a:extLst>
          </a:blip>
          <a:stretch>
            <a:fillRect/>
          </a:stretch>
        </p:blipFill>
        <p:spPr>
          <a:xfrm rot="5400000">
            <a:off x="8259609" y="2111431"/>
            <a:ext cx="3284984" cy="2463738"/>
          </a:xfrm>
          <a:prstGeom prst="rect">
            <a:avLst/>
          </a:prstGeom>
        </p:spPr>
      </p:pic>
      <p:cxnSp>
        <p:nvCxnSpPr>
          <p:cNvPr id="6" name="Gerade Verbindung mit Pfeil 5"/>
          <p:cNvCxnSpPr>
            <a:cxnSpLocks/>
          </p:cNvCxnSpPr>
          <p:nvPr/>
        </p:nvCxnSpPr>
        <p:spPr>
          <a:xfrm>
            <a:off x="6816080" y="2996952"/>
            <a:ext cx="1800200" cy="11521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42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415480" y="274638"/>
            <a:ext cx="10369152" cy="1143000"/>
          </a:xfrm>
        </p:spPr>
        <p:txBody>
          <a:bodyPr/>
          <a:lstStyle/>
          <a:p>
            <a:r>
              <a:rPr lang="de-DE" dirty="0"/>
              <a:t>Vorgehensweise bei Ausfall des Funknetzes</a:t>
            </a:r>
            <a:br>
              <a:rPr lang="de-DE" dirty="0"/>
            </a:br>
            <a:r>
              <a:rPr lang="de-DE" dirty="0"/>
              <a:t>für die </a:t>
            </a:r>
            <a:r>
              <a:rPr lang="de-DE" u="sng" dirty="0"/>
              <a:t>lokale</a:t>
            </a:r>
            <a:r>
              <a:rPr lang="de-DE" dirty="0"/>
              <a:t> Versorgung</a:t>
            </a:r>
            <a:endParaRPr lang="de-DE" sz="2800" dirty="0">
              <a:solidFill>
                <a:srgbClr val="00B050"/>
              </a:solidFill>
            </a:endParaRPr>
          </a:p>
        </p:txBody>
      </p:sp>
      <p:sp>
        <p:nvSpPr>
          <p:cNvPr id="5" name="Inhaltsplatzhalter 2"/>
          <p:cNvSpPr>
            <a:spLocks noGrp="1"/>
          </p:cNvSpPr>
          <p:nvPr>
            <p:ph idx="1"/>
          </p:nvPr>
        </p:nvSpPr>
        <p:spPr>
          <a:xfrm>
            <a:off x="1775520" y="1772816"/>
            <a:ext cx="9433048" cy="4264368"/>
          </a:xfrm>
        </p:spPr>
        <p:txBody>
          <a:bodyPr>
            <a:noAutofit/>
          </a:bodyPr>
          <a:lstStyle/>
          <a:p>
            <a:r>
              <a:rPr lang="de-DE" sz="3600" b="1" dirty="0"/>
              <a:t>Umschalten auf DMO</a:t>
            </a:r>
          </a:p>
          <a:p>
            <a:pPr marL="717550" lvl="2"/>
            <a:r>
              <a:rPr lang="de-DE" sz="3200" b="1" dirty="0"/>
              <a:t>FEUERWEHR </a:t>
            </a:r>
            <a:r>
              <a:rPr lang="de-DE" sz="2000" b="1" dirty="0"/>
              <a:t>(Nur in Geräten der FW in Österreich)</a:t>
            </a:r>
          </a:p>
          <a:p>
            <a:pPr marL="717550" lvl="2"/>
            <a:r>
              <a:rPr lang="de-DE" sz="3200" b="1" dirty="0"/>
              <a:t>FEUERWEHR 1 </a:t>
            </a:r>
            <a:r>
              <a:rPr lang="de-DE" sz="2000" b="1" dirty="0"/>
              <a:t>(Auch in anderen BOS Geräten)</a:t>
            </a:r>
          </a:p>
          <a:p>
            <a:pPr marL="717550" lvl="2"/>
            <a:r>
              <a:rPr lang="de-DE" sz="3200" b="1" dirty="0"/>
              <a:t>FEUERWEHR 2 </a:t>
            </a:r>
            <a:r>
              <a:rPr lang="de-DE" sz="2000" b="1" dirty="0"/>
              <a:t>(Auch in anderen BOS Geräten)</a:t>
            </a:r>
          </a:p>
          <a:p>
            <a:pPr marL="488950" lvl="2" indent="0">
              <a:buNone/>
            </a:pPr>
            <a:br>
              <a:rPr lang="de-DE" sz="3200" b="1" dirty="0"/>
            </a:br>
            <a:r>
              <a:rPr lang="de-DE" sz="3200" b="1" dirty="0"/>
              <a:t>Drei  FEUERWEHR DMO Frequenzen </a:t>
            </a:r>
            <a:br>
              <a:rPr lang="de-DE" sz="3200" b="1" dirty="0"/>
            </a:br>
            <a:r>
              <a:rPr lang="de-DE" sz="3200" b="1" dirty="0"/>
              <a:t>für </a:t>
            </a:r>
            <a:r>
              <a:rPr lang="de-DE" sz="3200" b="1" dirty="0">
                <a:solidFill>
                  <a:srgbClr val="FF0000"/>
                </a:solidFill>
              </a:rPr>
              <a:t>ganz Österreich!</a:t>
            </a:r>
            <a:endParaRPr lang="de-DE" sz="2800" b="1" dirty="0"/>
          </a:p>
          <a:p>
            <a:pPr lvl="2"/>
            <a:endParaRPr lang="de-DE" b="1" dirty="0"/>
          </a:p>
        </p:txBody>
      </p:sp>
    </p:spTree>
    <p:extLst>
      <p:ext uri="{BB962C8B-B14F-4D97-AF65-F5344CB8AC3E}">
        <p14:creationId xmlns:p14="http://schemas.microsoft.com/office/powerpoint/2010/main" val="146159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404" y="843391"/>
            <a:ext cx="6498705" cy="5712816"/>
          </a:xfrm>
          <a:prstGeom prst="rect">
            <a:avLst/>
          </a:prstGeom>
          <a:effectLst>
            <a:glow>
              <a:schemeClr val="accent1"/>
            </a:glow>
            <a:outerShdw blurRad="50800" dist="50800" dir="5400000" sx="101000" sy="101000" algn="ctr" rotWithShape="0">
              <a:srgbClr val="000000">
                <a:alpha val="0"/>
              </a:srgbClr>
            </a:outerShdw>
            <a:reflection stA="0" endPos="65000" dist="50800" dir="5400000" sy="-100000" algn="bl" rotWithShape="0"/>
          </a:effectLst>
        </p:spPr>
      </p:pic>
      <p:sp>
        <p:nvSpPr>
          <p:cNvPr id="2" name="Titel 1"/>
          <p:cNvSpPr>
            <a:spLocks noGrp="1"/>
          </p:cNvSpPr>
          <p:nvPr>
            <p:ph type="title"/>
          </p:nvPr>
        </p:nvSpPr>
        <p:spPr>
          <a:xfrm>
            <a:off x="2679561" y="-46184"/>
            <a:ext cx="7499176" cy="1143000"/>
          </a:xfrm>
        </p:spPr>
        <p:txBody>
          <a:bodyPr/>
          <a:lstStyle/>
          <a:p>
            <a:r>
              <a:rPr lang="de-AT" dirty="0"/>
              <a:t>DMO-NOTFUNK FW</a:t>
            </a:r>
          </a:p>
        </p:txBody>
      </p:sp>
      <p:sp>
        <p:nvSpPr>
          <p:cNvPr id="13" name="Textfeld 12"/>
          <p:cNvSpPr txBox="1"/>
          <p:nvPr/>
        </p:nvSpPr>
        <p:spPr>
          <a:xfrm>
            <a:off x="2701280" y="6021289"/>
            <a:ext cx="2195512" cy="261937"/>
          </a:xfrm>
          <a:prstGeom prst="rect">
            <a:avLst/>
          </a:prstGeom>
          <a:noFill/>
        </p:spPr>
        <p:txBody>
          <a:bodyPr>
            <a:spAutoFit/>
          </a:bodyPr>
          <a:lstStyle/>
          <a:p>
            <a:pPr>
              <a:defRPr/>
            </a:pPr>
            <a:r>
              <a:rPr lang="de-AT" sz="1050" b="1" dirty="0"/>
              <a:t>Schematische Darstellung!</a:t>
            </a:r>
          </a:p>
        </p:txBody>
      </p:sp>
      <p:pic>
        <p:nvPicPr>
          <p:cNvPr id="16" name="Picture 17" descr="https://encrypted-tbn0.gstatic.com/images?q=tbn:ANd9GcQLjWPHbxhQ4Prym1UftkoLFpwb8X-77A0VYjk4KFGcBTtXZSVu"/>
          <p:cNvPicPr>
            <a:picLocks noChangeAspect="1" noChangeArrowheads="1"/>
          </p:cNvPicPr>
          <p:nvPr/>
        </p:nvPicPr>
        <p:blipFill>
          <a:blip r:embed="rId4" cstate="screen"/>
          <a:srcRect/>
          <a:stretch>
            <a:fillRect/>
          </a:stretch>
        </p:blipFill>
        <p:spPr bwMode="auto">
          <a:xfrm>
            <a:off x="7484144" y="4070423"/>
            <a:ext cx="342900" cy="431800"/>
          </a:xfrm>
          <a:prstGeom prst="rect">
            <a:avLst/>
          </a:prstGeom>
          <a:noFill/>
          <a:ln w="9525">
            <a:noFill/>
            <a:miter lim="800000"/>
            <a:headEnd/>
            <a:tailEnd/>
          </a:ln>
        </p:spPr>
      </p:pic>
      <p:pic>
        <p:nvPicPr>
          <p:cNvPr id="20" name="Picture 13" descr="C:\Users\eg\Desktop\fug.png"/>
          <p:cNvPicPr>
            <a:picLocks noChangeAspect="1" noChangeArrowheads="1"/>
          </p:cNvPicPr>
          <p:nvPr/>
        </p:nvPicPr>
        <p:blipFill>
          <a:blip r:embed="rId5" cstate="screen"/>
          <a:srcRect/>
          <a:stretch>
            <a:fillRect/>
          </a:stretch>
        </p:blipFill>
        <p:spPr bwMode="auto">
          <a:xfrm>
            <a:off x="5096453" y="3464242"/>
            <a:ext cx="156727" cy="619993"/>
          </a:xfrm>
          <a:prstGeom prst="rect">
            <a:avLst/>
          </a:prstGeom>
          <a:noFill/>
          <a:ln w="9525">
            <a:noFill/>
            <a:miter lim="800000"/>
            <a:headEnd/>
            <a:tailEnd/>
          </a:ln>
        </p:spPr>
      </p:pic>
      <p:cxnSp>
        <p:nvCxnSpPr>
          <p:cNvPr id="24" name="Gerade Verbindung mit Pfeil 23"/>
          <p:cNvCxnSpPr/>
          <p:nvPr/>
        </p:nvCxnSpPr>
        <p:spPr>
          <a:xfrm flipH="1" flipV="1">
            <a:off x="7372334" y="3157697"/>
            <a:ext cx="244442" cy="86248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H="1">
            <a:off x="5957191" y="4385045"/>
            <a:ext cx="1571716" cy="43665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flipV="1">
            <a:off x="5311199" y="4033201"/>
            <a:ext cx="201040" cy="35184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H="1" flipV="1">
            <a:off x="4813800" y="4433066"/>
            <a:ext cx="667501" cy="16787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Abgerundetes Rechteck 78"/>
          <p:cNvSpPr/>
          <p:nvPr/>
        </p:nvSpPr>
        <p:spPr>
          <a:xfrm>
            <a:off x="6989827" y="2813622"/>
            <a:ext cx="670583" cy="316983"/>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AT" sz="2000" b="1" dirty="0"/>
              <a:t>LWZ </a:t>
            </a:r>
            <a:endParaRPr lang="de-AT" sz="1600" b="1" dirty="0"/>
          </a:p>
        </p:txBody>
      </p:sp>
      <p:cxnSp>
        <p:nvCxnSpPr>
          <p:cNvPr id="51" name="Gerade Verbindung mit Pfeil 50"/>
          <p:cNvCxnSpPr>
            <a:stCxn id="20" idx="2"/>
          </p:cNvCxnSpPr>
          <p:nvPr/>
        </p:nvCxnSpPr>
        <p:spPr>
          <a:xfrm flipH="1">
            <a:off x="4878514" y="4084234"/>
            <a:ext cx="296302" cy="18216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1" name="Picture 2" descr="I:\Cliparts\CLIPARTS CD 2\Ordner B\B02 Fahrzeuge\B02-014.gif"/>
          <p:cNvPicPr>
            <a:picLocks noChangeAspect="1" noChangeArrowheads="1"/>
          </p:cNvPicPr>
          <p:nvPr/>
        </p:nvPicPr>
        <p:blipFill>
          <a:blip r:embed="rId6" cstate="screen"/>
          <a:srcRect/>
          <a:stretch>
            <a:fillRect/>
          </a:stretch>
        </p:blipFill>
        <p:spPr bwMode="auto">
          <a:xfrm>
            <a:off x="5501293" y="4873769"/>
            <a:ext cx="838393" cy="342581"/>
          </a:xfrm>
          <a:prstGeom prst="rect">
            <a:avLst/>
          </a:prstGeom>
          <a:noFill/>
        </p:spPr>
      </p:pic>
      <p:pic>
        <p:nvPicPr>
          <p:cNvPr id="22" name="Picture 13" descr="C:\Users\eg\Desktop\fug.png"/>
          <p:cNvPicPr>
            <a:picLocks noChangeAspect="1" noChangeArrowheads="1"/>
          </p:cNvPicPr>
          <p:nvPr/>
        </p:nvPicPr>
        <p:blipFill>
          <a:blip r:embed="rId5" cstate="screen"/>
          <a:srcRect/>
          <a:stretch>
            <a:fillRect/>
          </a:stretch>
        </p:blipFill>
        <p:spPr bwMode="auto">
          <a:xfrm>
            <a:off x="4742392" y="3813072"/>
            <a:ext cx="156727" cy="619993"/>
          </a:xfrm>
          <a:prstGeom prst="rect">
            <a:avLst/>
          </a:prstGeom>
          <a:noFill/>
          <a:ln w="9525">
            <a:noFill/>
            <a:miter lim="800000"/>
            <a:headEnd/>
            <a:tailEnd/>
          </a:ln>
        </p:spPr>
      </p:pic>
      <p:pic>
        <p:nvPicPr>
          <p:cNvPr id="25" name="Picture 13" descr="C:\Users\eg\Desktop\fug.png"/>
          <p:cNvPicPr>
            <a:picLocks noChangeAspect="1" noChangeArrowheads="1"/>
          </p:cNvPicPr>
          <p:nvPr/>
        </p:nvPicPr>
        <p:blipFill>
          <a:blip r:embed="rId5" cstate="screen"/>
          <a:srcRect/>
          <a:stretch>
            <a:fillRect/>
          </a:stretch>
        </p:blipFill>
        <p:spPr bwMode="auto">
          <a:xfrm>
            <a:off x="5460957" y="4123069"/>
            <a:ext cx="156727" cy="619993"/>
          </a:xfrm>
          <a:prstGeom prst="rect">
            <a:avLst/>
          </a:prstGeom>
          <a:noFill/>
          <a:ln w="9525">
            <a:noFill/>
            <a:miter lim="800000"/>
            <a:headEnd/>
            <a:tailEnd/>
          </a:ln>
        </p:spPr>
      </p:pic>
      <p:sp>
        <p:nvSpPr>
          <p:cNvPr id="11" name="Wolke 10"/>
          <p:cNvSpPr/>
          <p:nvPr/>
        </p:nvSpPr>
        <p:spPr>
          <a:xfrm>
            <a:off x="4279555" y="3474932"/>
            <a:ext cx="1800200" cy="1495440"/>
          </a:xfrm>
          <a:prstGeom prst="cloud">
            <a:avLst/>
          </a:prstGeom>
          <a:solidFill>
            <a:schemeClr val="accent3">
              <a:lumMod val="60000"/>
              <a:lumOff val="40000"/>
              <a:alpha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00B050"/>
              </a:solidFill>
            </a:endParaRPr>
          </a:p>
        </p:txBody>
      </p:sp>
      <p:sp>
        <p:nvSpPr>
          <p:cNvPr id="12" name="Textfeld 11"/>
          <p:cNvSpPr txBox="1"/>
          <p:nvPr/>
        </p:nvSpPr>
        <p:spPr>
          <a:xfrm>
            <a:off x="2362795" y="1244454"/>
            <a:ext cx="3032900" cy="461665"/>
          </a:xfrm>
          <a:prstGeom prst="rect">
            <a:avLst/>
          </a:prstGeom>
          <a:noFill/>
        </p:spPr>
        <p:txBody>
          <a:bodyPr wrap="square" rtlCol="0">
            <a:spAutoFit/>
          </a:bodyPr>
          <a:lstStyle/>
          <a:p>
            <a:r>
              <a:rPr lang="de-AT" b="1" dirty="0">
                <a:solidFill>
                  <a:srgbClr val="00B050"/>
                </a:solidFill>
              </a:rPr>
              <a:t>DMO-FEUERWEHR</a:t>
            </a:r>
          </a:p>
        </p:txBody>
      </p:sp>
      <p:cxnSp>
        <p:nvCxnSpPr>
          <p:cNvPr id="18" name="Gerade Verbindung mit Pfeil 17"/>
          <p:cNvCxnSpPr/>
          <p:nvPr/>
        </p:nvCxnSpPr>
        <p:spPr>
          <a:xfrm>
            <a:off x="3837828" y="1692719"/>
            <a:ext cx="864096" cy="186765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6" name="Textfeld 35"/>
          <p:cNvSpPr txBox="1"/>
          <p:nvPr/>
        </p:nvSpPr>
        <p:spPr>
          <a:xfrm>
            <a:off x="6088315" y="5857888"/>
            <a:ext cx="3168352" cy="461665"/>
          </a:xfrm>
          <a:prstGeom prst="rect">
            <a:avLst/>
          </a:prstGeom>
          <a:noFill/>
        </p:spPr>
        <p:txBody>
          <a:bodyPr wrap="square" rtlCol="0">
            <a:spAutoFit/>
          </a:bodyPr>
          <a:lstStyle/>
          <a:p>
            <a:r>
              <a:rPr lang="de-AT" b="1" dirty="0">
                <a:solidFill>
                  <a:srgbClr val="FF0000"/>
                </a:solidFill>
              </a:rPr>
              <a:t>DMO-NOTFUNK FW</a:t>
            </a:r>
          </a:p>
        </p:txBody>
      </p:sp>
    </p:spTree>
    <p:extLst>
      <p:ext uri="{BB962C8B-B14F-4D97-AF65-F5344CB8AC3E}">
        <p14:creationId xmlns:p14="http://schemas.microsoft.com/office/powerpoint/2010/main" val="181126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1" grpId="0" animBg="1"/>
      <p:bldP spid="11" grpId="1" animBg="1"/>
      <p:bldP spid="12" grpId="0"/>
      <p:bldP spid="12" grpId="1"/>
      <p:bldP spid="3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06526" y="260648"/>
            <a:ext cx="7499176" cy="1066130"/>
          </a:xfrm>
        </p:spPr>
        <p:txBody>
          <a:bodyPr/>
          <a:lstStyle/>
          <a:p>
            <a:r>
              <a:rPr lang="de-DE" dirty="0"/>
              <a:t>10 min.  PAUSE</a:t>
            </a:r>
            <a:endParaRPr lang="de-AT" dirty="0"/>
          </a:p>
        </p:txBody>
      </p:sp>
      <p:sp>
        <p:nvSpPr>
          <p:cNvPr id="6" name="Rectangle 3"/>
          <p:cNvSpPr>
            <a:spLocks noGrp="1" noChangeArrowheads="1"/>
          </p:cNvSpPr>
          <p:nvPr>
            <p:ph idx="1"/>
          </p:nvPr>
        </p:nvSpPr>
        <p:spPr>
          <a:xfrm>
            <a:off x="2639764" y="1412777"/>
            <a:ext cx="7632700" cy="4895949"/>
          </a:xfrm>
        </p:spPr>
        <p:txBody>
          <a:bodyPr>
            <a:normAutofit fontScale="92500" lnSpcReduction="20000"/>
          </a:bodyPr>
          <a:lstStyle/>
          <a:p>
            <a:pPr marL="0" indent="0" algn="ctr">
              <a:lnSpc>
                <a:spcPct val="90000"/>
              </a:lnSpc>
              <a:spcAft>
                <a:spcPts val="600"/>
              </a:spcAft>
              <a:buNone/>
            </a:pPr>
            <a:r>
              <a:rPr lang="de-DE" sz="2000" dirty="0"/>
              <a:t>Umfrage zu den bisher behandelten Themen wird von BI </a:t>
            </a:r>
            <a:r>
              <a:rPr lang="de-DE" sz="2000" dirty="0" err="1"/>
              <a:t>Pree</a:t>
            </a:r>
            <a:r>
              <a:rPr lang="de-DE" sz="2000" dirty="0"/>
              <a:t> gestartet </a:t>
            </a:r>
          </a:p>
          <a:p>
            <a:pPr marL="0" indent="0" algn="ctr">
              <a:lnSpc>
                <a:spcPct val="90000"/>
              </a:lnSpc>
              <a:spcAft>
                <a:spcPts val="600"/>
              </a:spcAft>
              <a:buNone/>
            </a:pPr>
            <a:r>
              <a:rPr lang="de-DE" sz="2000" dirty="0"/>
              <a:t>danach</a:t>
            </a:r>
          </a:p>
          <a:p>
            <a:pPr>
              <a:lnSpc>
                <a:spcPct val="90000"/>
              </a:lnSpc>
              <a:spcAft>
                <a:spcPts val="600"/>
              </a:spcAft>
            </a:pPr>
            <a:r>
              <a:rPr lang="de-DE" dirty="0"/>
              <a:t>Geräte</a:t>
            </a:r>
          </a:p>
          <a:p>
            <a:pPr>
              <a:lnSpc>
                <a:spcPct val="90000"/>
              </a:lnSpc>
              <a:spcAft>
                <a:spcPts val="600"/>
              </a:spcAft>
            </a:pPr>
            <a:r>
              <a:rPr lang="de-DE" dirty="0"/>
              <a:t>Beschaffung</a:t>
            </a:r>
          </a:p>
          <a:p>
            <a:pPr>
              <a:lnSpc>
                <a:spcPct val="90000"/>
              </a:lnSpc>
              <a:spcAft>
                <a:spcPts val="600"/>
              </a:spcAft>
            </a:pPr>
            <a:r>
              <a:rPr lang="de-DE" dirty="0"/>
              <a:t>Servicecenter Digitalfunk</a:t>
            </a:r>
          </a:p>
          <a:p>
            <a:pPr>
              <a:lnSpc>
                <a:spcPct val="90000"/>
              </a:lnSpc>
              <a:spcAft>
                <a:spcPts val="600"/>
              </a:spcAft>
            </a:pPr>
            <a:r>
              <a:rPr lang="de-DE" dirty="0"/>
              <a:t>Sprechfunkordnung</a:t>
            </a:r>
          </a:p>
          <a:p>
            <a:pPr>
              <a:lnSpc>
                <a:spcPct val="90000"/>
              </a:lnSpc>
              <a:spcAft>
                <a:spcPts val="600"/>
              </a:spcAft>
            </a:pPr>
            <a:r>
              <a:rPr lang="de-DE" dirty="0"/>
              <a:t>Richtlinie Digitalfunk</a:t>
            </a:r>
          </a:p>
          <a:p>
            <a:pPr>
              <a:lnSpc>
                <a:spcPct val="90000"/>
              </a:lnSpc>
              <a:spcAft>
                <a:spcPts val="600"/>
              </a:spcAft>
            </a:pPr>
            <a:r>
              <a:rPr lang="de-DE" dirty="0"/>
              <a:t>Einsatztaktik</a:t>
            </a:r>
          </a:p>
          <a:p>
            <a:pPr>
              <a:lnSpc>
                <a:spcPct val="90000"/>
              </a:lnSpc>
              <a:spcAft>
                <a:spcPts val="600"/>
              </a:spcAft>
            </a:pPr>
            <a:r>
              <a:rPr lang="de-DE" strike="sngStrike" dirty="0"/>
              <a:t>Übergabe</a:t>
            </a:r>
          </a:p>
          <a:p>
            <a:pPr>
              <a:lnSpc>
                <a:spcPct val="90000"/>
              </a:lnSpc>
              <a:spcAft>
                <a:spcPts val="600"/>
              </a:spcAft>
            </a:pPr>
            <a:r>
              <a:rPr lang="de-DE" altLang="de-DE" dirty="0"/>
              <a:t>Praxis</a:t>
            </a:r>
            <a:endParaRPr lang="de-AT" altLang="de-DE" dirty="0"/>
          </a:p>
        </p:txBody>
      </p:sp>
    </p:spTree>
    <p:extLst>
      <p:ext uri="{BB962C8B-B14F-4D97-AF65-F5344CB8AC3E}">
        <p14:creationId xmlns:p14="http://schemas.microsoft.com/office/powerpoint/2010/main" val="885201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23592" y="571009"/>
            <a:ext cx="8262982" cy="985783"/>
          </a:xfrm>
          <a:prstGeom prst="rect">
            <a:avLst/>
          </a:prstGeom>
        </p:spPr>
        <p:txBody>
          <a:bodyPr vert="horz" wrap="square" lIns="0" tIns="0" rIns="0" bIns="0" rtlCol="0" anchor="ctr">
            <a:spAutoFit/>
          </a:bodyPr>
          <a:lstStyle/>
          <a:p>
            <a:pPr marL="11966"/>
            <a:r>
              <a:rPr lang="de-AT" sz="3203" spc="-28" dirty="0"/>
              <a:t>Wie und Wo kann ich Funkgeräte und das benötigte Zubehör kaufen?</a:t>
            </a:r>
            <a:endParaRPr sz="3203" dirty="0">
              <a:latin typeface="Times New Roman"/>
              <a:cs typeface="Times New Roman"/>
            </a:endParaRPr>
          </a:p>
        </p:txBody>
      </p:sp>
      <p:sp>
        <p:nvSpPr>
          <p:cNvPr id="8" name="object 4"/>
          <p:cNvSpPr txBox="1"/>
          <p:nvPr/>
        </p:nvSpPr>
        <p:spPr>
          <a:xfrm>
            <a:off x="1415480" y="1916832"/>
            <a:ext cx="10081120" cy="4062651"/>
          </a:xfrm>
          <a:prstGeom prst="rect">
            <a:avLst/>
          </a:prstGeom>
        </p:spPr>
        <p:txBody>
          <a:bodyPr vert="horz" wrap="square" lIns="0" tIns="0" rIns="0" bIns="0" rtlCol="0">
            <a:spAutoFit/>
          </a:bodyPr>
          <a:lstStyle/>
          <a:p>
            <a:pPr marL="354866" indent="-342900">
              <a:buFont typeface="Arial" panose="020B0604020202020204" pitchFamily="34" charset="0"/>
              <a:buChar char="•"/>
            </a:pPr>
            <a:r>
              <a:rPr lang="de-AT" sz="2400" dirty="0">
                <a:latin typeface="Arial"/>
                <a:cs typeface="Arial"/>
              </a:rPr>
              <a:t>Funkgeräte und das notwendige Zubehör können nur über das Modul Sybos-Beschaffung bestellt werden.</a:t>
            </a:r>
          </a:p>
          <a:p>
            <a:pPr marL="354866" indent="-342900">
              <a:buFont typeface="Arial" panose="020B0604020202020204" pitchFamily="34" charset="0"/>
              <a:buChar char="•"/>
            </a:pPr>
            <a:endParaRPr lang="de-AT" sz="2400" dirty="0">
              <a:latin typeface="Arial"/>
              <a:cs typeface="Arial"/>
            </a:endParaRPr>
          </a:p>
          <a:p>
            <a:pPr marL="354866" indent="-342900">
              <a:buFont typeface="Arial" panose="020B0604020202020204" pitchFamily="34" charset="0"/>
              <a:buChar char="•"/>
            </a:pPr>
            <a:r>
              <a:rPr lang="de-AT" sz="2400" dirty="0">
                <a:latin typeface="Arial"/>
                <a:cs typeface="Arial"/>
              </a:rPr>
              <a:t>Alle Funkgeräte müssen in Oberösterreich in der Servicestelle Digitalfunk abgeholt werden (Versand nicht erlaubt!)</a:t>
            </a:r>
          </a:p>
          <a:p>
            <a:pPr marL="354866" indent="-342900">
              <a:buFont typeface="Arial" panose="020B0604020202020204" pitchFamily="34" charset="0"/>
              <a:buChar char="•"/>
            </a:pPr>
            <a:endParaRPr lang="de-AT" sz="2400" dirty="0">
              <a:latin typeface="Arial"/>
              <a:cs typeface="Arial"/>
            </a:endParaRPr>
          </a:p>
          <a:p>
            <a:pPr marL="354866" indent="-342900">
              <a:buFont typeface="Arial" panose="020B0604020202020204" pitchFamily="34" charset="0"/>
              <a:buChar char="•"/>
            </a:pPr>
            <a:r>
              <a:rPr lang="de-AT" sz="2400" dirty="0">
                <a:latin typeface="Arial"/>
                <a:cs typeface="Arial"/>
              </a:rPr>
              <a:t>Bei einem Funkhändler erworbene Geräte, müssen beim BMI verschlüsselt werden und danach programmiert werden und ins System gebracht werden. Diese Leistung erfolgt ausschließlich über die Servicestelle Digitalfunk (Aufwandskosten werden an die FW verrechnet)</a:t>
            </a:r>
            <a:endParaRPr sz="2800" dirty="0">
              <a:latin typeface="Arial"/>
              <a:cs typeface="Arial"/>
            </a:endParaRPr>
          </a:p>
        </p:txBody>
      </p:sp>
    </p:spTree>
    <p:extLst>
      <p:ext uri="{BB962C8B-B14F-4D97-AF65-F5344CB8AC3E}">
        <p14:creationId xmlns:p14="http://schemas.microsoft.com/office/powerpoint/2010/main" val="1314893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63552" y="620688"/>
            <a:ext cx="8262982" cy="1046890"/>
          </a:xfrm>
          <a:prstGeom prst="rect">
            <a:avLst/>
          </a:prstGeom>
        </p:spPr>
        <p:txBody>
          <a:bodyPr vert="horz" wrap="square" lIns="0" tIns="0" rIns="0" bIns="0" rtlCol="0" anchor="ctr">
            <a:spAutoFit/>
          </a:bodyPr>
          <a:lstStyle/>
          <a:p>
            <a:pPr marL="11966"/>
            <a:r>
              <a:rPr lang="de-AT" spc="-28" dirty="0"/>
              <a:t>Servicestelle Digitalfunk im LFK</a:t>
            </a:r>
            <a:br>
              <a:rPr lang="de-AT" sz="3203" spc="-28" dirty="0"/>
            </a:br>
            <a:r>
              <a:rPr lang="de-AT" sz="3203" spc="-28" dirty="0"/>
              <a:t>„Programmierstraße“</a:t>
            </a:r>
            <a:endParaRPr sz="3203" spc="-28" dirty="0"/>
          </a:p>
        </p:txBody>
      </p:sp>
      <p:sp>
        <p:nvSpPr>
          <p:cNvPr id="8" name="object 4"/>
          <p:cNvSpPr txBox="1"/>
          <p:nvPr/>
        </p:nvSpPr>
        <p:spPr>
          <a:xfrm>
            <a:off x="1343472" y="2204864"/>
            <a:ext cx="10225136" cy="3847207"/>
          </a:xfrm>
          <a:prstGeom prst="rect">
            <a:avLst/>
          </a:prstGeom>
        </p:spPr>
        <p:txBody>
          <a:bodyPr vert="horz" wrap="square" lIns="0" tIns="0" rIns="0" bIns="0" rtlCol="0">
            <a:spAutoFit/>
          </a:bodyPr>
          <a:lstStyle/>
          <a:p>
            <a:pPr marL="174625" lvl="2"/>
            <a:r>
              <a:rPr lang="de-AT" sz="3200" dirty="0">
                <a:latin typeface="Arial"/>
                <a:cs typeface="Arial"/>
                <a:hlinkClick r:id="rId3">
                  <a:extLst>
                    <a:ext uri="{A12FA001-AC4F-418D-AE19-62706E023703}">
                      <ahyp:hlinkClr xmlns:ahyp="http://schemas.microsoft.com/office/drawing/2018/hyperlinkcolor" val="tx"/>
                    </a:ext>
                  </a:extLst>
                </a:hlinkClick>
              </a:rPr>
              <a:t>Alle Geräte (außer Exekutive) in OÖ werden über LFK programmiert, ins System eingebracht und  ausgeliefert</a:t>
            </a:r>
          </a:p>
          <a:p>
            <a:pPr marL="11966" algn="ctr"/>
            <a:endParaRPr lang="de-AT" dirty="0">
              <a:latin typeface="Arial"/>
              <a:cs typeface="Arial"/>
              <a:hlinkClick r:id="rId3"/>
            </a:endParaRPr>
          </a:p>
          <a:p>
            <a:pPr marL="11966" algn="ctr"/>
            <a:r>
              <a:rPr lang="de-AT" sz="3200" dirty="0">
                <a:latin typeface="Arial"/>
                <a:cs typeface="Arial"/>
                <a:hlinkClick r:id="rId3"/>
              </a:rPr>
              <a:t>Kontakt per Email bevorzugt: digitalfunk@ooelfv.at</a:t>
            </a:r>
            <a:endParaRPr lang="de-AT" sz="3200" dirty="0">
              <a:latin typeface="Arial"/>
              <a:cs typeface="Arial"/>
            </a:endParaRPr>
          </a:p>
          <a:p>
            <a:pPr marL="354866" indent="-342900" algn="ctr">
              <a:buFont typeface="Arial" panose="020B0604020202020204" pitchFamily="34" charset="0"/>
              <a:buChar char="•"/>
            </a:pPr>
            <a:endParaRPr lang="de-AT" dirty="0">
              <a:latin typeface="Arial"/>
              <a:cs typeface="Arial"/>
            </a:endParaRPr>
          </a:p>
          <a:p>
            <a:pPr marL="174625" lvl="2" algn="ctr">
              <a:spcBef>
                <a:spcPts val="1200"/>
              </a:spcBef>
            </a:pPr>
            <a:r>
              <a:rPr lang="de-AT" sz="3200" dirty="0">
                <a:latin typeface="Arial"/>
                <a:cs typeface="Arial"/>
              </a:rPr>
              <a:t>Anrufe bitte erst nach Einsichtnahme im Wiki…….</a:t>
            </a:r>
          </a:p>
          <a:p>
            <a:pPr marL="174625" lvl="2" indent="750888"/>
            <a:r>
              <a:rPr lang="de-AT" sz="3200" dirty="0">
                <a:latin typeface="Arial"/>
                <a:cs typeface="Arial"/>
              </a:rPr>
              <a:t>Dann natürlich gerne!</a:t>
            </a:r>
          </a:p>
          <a:p>
            <a:pPr marL="174625" lvl="2" indent="750888"/>
            <a:r>
              <a:rPr lang="de-AT" sz="3200" dirty="0">
                <a:latin typeface="Arial"/>
                <a:cs typeface="Arial"/>
              </a:rPr>
              <a:t>Bitte um Verständnis!</a:t>
            </a:r>
            <a:endParaRPr sz="1885" dirty="0">
              <a:latin typeface="Arial"/>
              <a:cs typeface="Arial"/>
            </a:endParaRPr>
          </a:p>
        </p:txBody>
      </p:sp>
    </p:spTree>
    <p:extLst>
      <p:ext uri="{BB962C8B-B14F-4D97-AF65-F5344CB8AC3E}">
        <p14:creationId xmlns:p14="http://schemas.microsoft.com/office/powerpoint/2010/main" val="2945786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39616" y="830178"/>
            <a:ext cx="8262982" cy="492892"/>
          </a:xfrm>
          <a:prstGeom prst="rect">
            <a:avLst/>
          </a:prstGeom>
        </p:spPr>
        <p:txBody>
          <a:bodyPr vert="horz" wrap="square" lIns="0" tIns="0" rIns="0" bIns="0" rtlCol="0" anchor="ctr">
            <a:spAutoFit/>
          </a:bodyPr>
          <a:lstStyle/>
          <a:p>
            <a:pPr marL="11966"/>
            <a:r>
              <a:rPr sz="3203" spc="-28" dirty="0"/>
              <a:t>Komponente</a:t>
            </a:r>
            <a:r>
              <a:rPr sz="3203" spc="-24" dirty="0"/>
              <a:t>n</a:t>
            </a:r>
            <a:r>
              <a:rPr sz="3203" spc="108" dirty="0">
                <a:latin typeface="Times New Roman"/>
                <a:cs typeface="Times New Roman"/>
              </a:rPr>
              <a:t> </a:t>
            </a:r>
            <a:r>
              <a:rPr sz="3203" spc="-28" dirty="0"/>
              <a:t>BBG-Auss</a:t>
            </a:r>
            <a:r>
              <a:rPr sz="3203" spc="-24" dirty="0"/>
              <a:t>chreibung</a:t>
            </a:r>
            <a:endParaRPr sz="3203" dirty="0">
              <a:latin typeface="Times New Roman"/>
              <a:cs typeface="Times New Roman"/>
            </a:endParaRPr>
          </a:p>
        </p:txBody>
      </p:sp>
      <p:sp>
        <p:nvSpPr>
          <p:cNvPr id="4" name="object 4"/>
          <p:cNvSpPr txBox="1"/>
          <p:nvPr/>
        </p:nvSpPr>
        <p:spPr>
          <a:xfrm>
            <a:off x="1703512" y="1644556"/>
            <a:ext cx="5328591" cy="4686860"/>
          </a:xfrm>
          <a:prstGeom prst="rect">
            <a:avLst/>
          </a:prstGeom>
        </p:spPr>
        <p:txBody>
          <a:bodyPr vert="horz" wrap="square" lIns="0" tIns="0" rIns="0" bIns="0" rtlCol="0">
            <a:spAutoFit/>
          </a:bodyPr>
          <a:lstStyle/>
          <a:p>
            <a:pPr marL="11966"/>
            <a:r>
              <a:rPr sz="2638" spc="118" dirty="0">
                <a:latin typeface="Wingdings"/>
                <a:cs typeface="Wingdings"/>
              </a:rPr>
              <a:t></a:t>
            </a:r>
            <a:r>
              <a:rPr sz="2638" spc="-19" dirty="0">
                <a:latin typeface="Arial"/>
                <a:cs typeface="Arial"/>
              </a:rPr>
              <a:t>Pak</a:t>
            </a:r>
            <a:r>
              <a:rPr sz="2638" spc="-15" dirty="0">
                <a:latin typeface="Arial"/>
                <a:cs typeface="Arial"/>
              </a:rPr>
              <a:t>e</a:t>
            </a:r>
            <a:r>
              <a:rPr sz="2638" spc="-9" dirty="0">
                <a:latin typeface="Arial"/>
                <a:cs typeface="Arial"/>
              </a:rPr>
              <a:t>t</a:t>
            </a:r>
            <a:r>
              <a:rPr sz="2638" spc="71" dirty="0">
                <a:latin typeface="Times New Roman"/>
                <a:cs typeface="Times New Roman"/>
              </a:rPr>
              <a:t> </a:t>
            </a:r>
            <a:r>
              <a:rPr sz="2638" spc="-33" dirty="0">
                <a:latin typeface="Arial"/>
                <a:cs typeface="Arial"/>
              </a:rPr>
              <a:t>H</a:t>
            </a:r>
            <a:r>
              <a:rPr sz="2638" spc="-24" dirty="0">
                <a:latin typeface="Arial"/>
                <a:cs typeface="Arial"/>
              </a:rPr>
              <a:t>a</a:t>
            </a:r>
            <a:r>
              <a:rPr sz="2638" spc="-15" dirty="0">
                <a:latin typeface="Arial"/>
                <a:cs typeface="Arial"/>
              </a:rPr>
              <a:t>n</a:t>
            </a:r>
            <a:r>
              <a:rPr sz="2638" spc="-19" dirty="0">
                <a:latin typeface="Arial"/>
                <a:cs typeface="Arial"/>
              </a:rPr>
              <a:t>df</a:t>
            </a:r>
            <a:r>
              <a:rPr sz="2638" spc="-9" dirty="0">
                <a:latin typeface="Arial"/>
                <a:cs typeface="Arial"/>
              </a:rPr>
              <a:t>u</a:t>
            </a:r>
            <a:r>
              <a:rPr sz="2638" spc="-24" dirty="0">
                <a:latin typeface="Arial"/>
                <a:cs typeface="Arial"/>
              </a:rPr>
              <a:t>n</a:t>
            </a:r>
            <a:r>
              <a:rPr sz="2638" spc="-9" dirty="0">
                <a:latin typeface="Arial"/>
                <a:cs typeface="Arial"/>
              </a:rPr>
              <a:t>k</a:t>
            </a:r>
            <a:r>
              <a:rPr sz="2638" spc="-24" dirty="0">
                <a:latin typeface="Arial"/>
                <a:cs typeface="Arial"/>
              </a:rPr>
              <a:t>g</a:t>
            </a:r>
            <a:r>
              <a:rPr sz="2638" spc="-15" dirty="0">
                <a:latin typeface="Arial"/>
                <a:cs typeface="Arial"/>
              </a:rPr>
              <a:t>e</a:t>
            </a:r>
            <a:r>
              <a:rPr sz="2638" spc="-9" dirty="0">
                <a:latin typeface="Arial"/>
                <a:cs typeface="Arial"/>
              </a:rPr>
              <a:t>r</a:t>
            </a:r>
            <a:r>
              <a:rPr sz="2638" spc="-15" dirty="0">
                <a:latin typeface="Arial"/>
                <a:cs typeface="Arial"/>
              </a:rPr>
              <a:t>ä</a:t>
            </a:r>
            <a:r>
              <a:rPr sz="2638" spc="-9" dirty="0">
                <a:latin typeface="Arial"/>
                <a:cs typeface="Arial"/>
              </a:rPr>
              <a:t>t</a:t>
            </a:r>
            <a:endParaRPr sz="2638" dirty="0">
              <a:latin typeface="Arial"/>
              <a:cs typeface="Arial"/>
            </a:endParaRPr>
          </a:p>
          <a:p>
            <a:pPr marL="686880" indent="-251133">
              <a:spcBef>
                <a:spcPts val="1286"/>
              </a:spcBef>
            </a:pPr>
            <a:r>
              <a:rPr sz="1885" dirty="0">
                <a:latin typeface="Wingdings"/>
                <a:cs typeface="Wingdings"/>
              </a:rPr>
              <a:t></a:t>
            </a:r>
            <a:r>
              <a:rPr sz="1885" spc="5" dirty="0">
                <a:latin typeface="Times New Roman"/>
                <a:cs typeface="Times New Roman"/>
              </a:rPr>
              <a:t> </a:t>
            </a:r>
            <a:r>
              <a:rPr sz="1885" dirty="0">
                <a:latin typeface="Arial"/>
                <a:cs typeface="Arial"/>
              </a:rPr>
              <a:t>MT</a:t>
            </a:r>
            <a:r>
              <a:rPr sz="1885" spc="-15" dirty="0">
                <a:latin typeface="Arial"/>
                <a:cs typeface="Arial"/>
              </a:rPr>
              <a:t>P</a:t>
            </a:r>
            <a:r>
              <a:rPr sz="1885" spc="-5" dirty="0">
                <a:latin typeface="Arial"/>
                <a:cs typeface="Arial"/>
              </a:rPr>
              <a:t>3550</a:t>
            </a:r>
            <a:endParaRPr sz="1885" dirty="0">
              <a:latin typeface="Arial"/>
              <a:cs typeface="Arial"/>
            </a:endParaRPr>
          </a:p>
          <a:p>
            <a:pPr marL="686880" indent="-251133">
              <a:spcBef>
                <a:spcPts val="905"/>
              </a:spcBef>
              <a:buFont typeface="Wingdings"/>
              <a:buChar char=""/>
              <a:tabLst>
                <a:tab pos="686870" algn="l"/>
              </a:tabLst>
            </a:pPr>
            <a:r>
              <a:rPr sz="1885" dirty="0">
                <a:latin typeface="Arial"/>
                <a:cs typeface="Arial"/>
              </a:rPr>
              <a:t>TE</a:t>
            </a:r>
            <a:r>
              <a:rPr sz="1885" spc="-15" dirty="0">
                <a:latin typeface="Arial"/>
                <a:cs typeface="Arial"/>
              </a:rPr>
              <a:t>A</a:t>
            </a:r>
            <a:r>
              <a:rPr sz="1885" dirty="0">
                <a:latin typeface="Arial"/>
                <a:cs typeface="Arial"/>
              </a:rPr>
              <a:t>2</a:t>
            </a:r>
            <a:r>
              <a:rPr sz="1885" spc="56" dirty="0">
                <a:latin typeface="Times New Roman"/>
                <a:cs typeface="Times New Roman"/>
              </a:rPr>
              <a:t> </a:t>
            </a:r>
            <a:r>
              <a:rPr sz="1885" dirty="0">
                <a:latin typeface="Arial"/>
                <a:cs typeface="Arial"/>
              </a:rPr>
              <a:t>So</a:t>
            </a:r>
            <a:r>
              <a:rPr sz="1885" spc="-9" dirty="0">
                <a:latin typeface="Arial"/>
                <a:cs typeface="Arial"/>
              </a:rPr>
              <a:t>f</a:t>
            </a:r>
            <a:r>
              <a:rPr sz="1885" dirty="0">
                <a:latin typeface="Arial"/>
                <a:cs typeface="Arial"/>
              </a:rPr>
              <a:t>tware</a:t>
            </a:r>
          </a:p>
          <a:p>
            <a:pPr marL="686880" indent="-251133">
              <a:spcBef>
                <a:spcPts val="905"/>
              </a:spcBef>
              <a:buFont typeface="Wingdings"/>
              <a:buChar char=""/>
              <a:tabLst>
                <a:tab pos="686870" algn="l"/>
              </a:tabLst>
            </a:pPr>
            <a:r>
              <a:rPr sz="1885" dirty="0">
                <a:latin typeface="Arial"/>
                <a:cs typeface="Arial"/>
              </a:rPr>
              <a:t>An</a:t>
            </a:r>
            <a:r>
              <a:rPr sz="1885" spc="-9" dirty="0">
                <a:latin typeface="Arial"/>
                <a:cs typeface="Arial"/>
              </a:rPr>
              <a:t>t</a:t>
            </a:r>
            <a:r>
              <a:rPr sz="1885" spc="-5" dirty="0">
                <a:latin typeface="Arial"/>
                <a:cs typeface="Arial"/>
              </a:rPr>
              <a:t>enne</a:t>
            </a:r>
            <a:endParaRPr sz="1885" dirty="0">
              <a:latin typeface="Arial"/>
              <a:cs typeface="Arial"/>
            </a:endParaRPr>
          </a:p>
          <a:p>
            <a:pPr marL="686880" indent="-251133">
              <a:spcBef>
                <a:spcPts val="905"/>
              </a:spcBef>
              <a:buFont typeface="Wingdings"/>
              <a:buChar char=""/>
              <a:tabLst>
                <a:tab pos="686870" algn="l"/>
              </a:tabLst>
            </a:pPr>
            <a:r>
              <a:rPr sz="1885" spc="-5" dirty="0">
                <a:latin typeface="Arial"/>
                <a:cs typeface="Arial"/>
              </a:rPr>
              <a:t>Li</a:t>
            </a:r>
            <a:r>
              <a:rPr sz="1885" spc="-9" dirty="0">
                <a:latin typeface="Arial"/>
                <a:cs typeface="Arial"/>
              </a:rPr>
              <a:t>t</a:t>
            </a:r>
            <a:r>
              <a:rPr sz="1885" spc="-5" dirty="0">
                <a:latin typeface="Arial"/>
                <a:cs typeface="Arial"/>
              </a:rPr>
              <a:t>hium</a:t>
            </a:r>
            <a:r>
              <a:rPr sz="1885" dirty="0">
                <a:latin typeface="Arial"/>
                <a:cs typeface="Arial"/>
              </a:rPr>
              <a:t>-Ionen</a:t>
            </a:r>
            <a:r>
              <a:rPr sz="1885" spc="5" dirty="0">
                <a:latin typeface="Times New Roman"/>
                <a:cs typeface="Times New Roman"/>
              </a:rPr>
              <a:t> </a:t>
            </a:r>
            <a:r>
              <a:rPr sz="1885" spc="-9" dirty="0">
                <a:latin typeface="Arial"/>
                <a:cs typeface="Arial"/>
              </a:rPr>
              <a:t>A</a:t>
            </a:r>
            <a:r>
              <a:rPr sz="1885" dirty="0">
                <a:latin typeface="Arial"/>
                <a:cs typeface="Arial"/>
              </a:rPr>
              <a:t>k</a:t>
            </a:r>
            <a:r>
              <a:rPr sz="1885" spc="5" dirty="0">
                <a:latin typeface="Arial"/>
                <a:cs typeface="Arial"/>
              </a:rPr>
              <a:t>k</a:t>
            </a:r>
            <a:r>
              <a:rPr sz="1885" dirty="0">
                <a:latin typeface="Arial"/>
                <a:cs typeface="Arial"/>
              </a:rPr>
              <a:t>u</a:t>
            </a:r>
            <a:r>
              <a:rPr sz="1885" spc="33" dirty="0">
                <a:latin typeface="Times New Roman"/>
                <a:cs typeface="Times New Roman"/>
              </a:rPr>
              <a:t> </a:t>
            </a:r>
            <a:r>
              <a:rPr sz="1885" spc="-5" dirty="0">
                <a:latin typeface="Arial"/>
                <a:cs typeface="Arial"/>
              </a:rPr>
              <a:t>1.700</a:t>
            </a:r>
            <a:r>
              <a:rPr sz="1885" spc="-9" dirty="0">
                <a:latin typeface="Arial"/>
                <a:cs typeface="Arial"/>
              </a:rPr>
              <a:t>mA</a:t>
            </a:r>
            <a:r>
              <a:rPr sz="1885" dirty="0">
                <a:latin typeface="Arial"/>
                <a:cs typeface="Arial"/>
              </a:rPr>
              <a:t>h</a:t>
            </a:r>
          </a:p>
          <a:p>
            <a:pPr marL="686880" indent="-251133">
              <a:spcBef>
                <a:spcPts val="905"/>
              </a:spcBef>
              <a:buFont typeface="Wingdings"/>
              <a:buChar char=""/>
              <a:tabLst>
                <a:tab pos="686870" algn="l"/>
              </a:tabLst>
            </a:pPr>
            <a:r>
              <a:rPr sz="1885" spc="-5" dirty="0" err="1">
                <a:latin typeface="Arial"/>
                <a:cs typeface="Arial"/>
              </a:rPr>
              <a:t>R</a:t>
            </a:r>
            <a:r>
              <a:rPr sz="1885" dirty="0" err="1">
                <a:latin typeface="Arial"/>
                <a:cs typeface="Arial"/>
              </a:rPr>
              <a:t>e</a:t>
            </a:r>
            <a:r>
              <a:rPr sz="1885" spc="-5" dirty="0" err="1">
                <a:latin typeface="Arial"/>
                <a:cs typeface="Arial"/>
              </a:rPr>
              <a:t>is</a:t>
            </a:r>
            <a:r>
              <a:rPr sz="1885" dirty="0" err="1">
                <a:latin typeface="Arial"/>
                <a:cs typeface="Arial"/>
              </a:rPr>
              <a:t>e</a:t>
            </a:r>
            <a:r>
              <a:rPr sz="1885" spc="-5" dirty="0" err="1">
                <a:latin typeface="Arial"/>
                <a:cs typeface="Arial"/>
              </a:rPr>
              <a:t>lade</a:t>
            </a:r>
            <a:r>
              <a:rPr sz="1885" dirty="0" err="1">
                <a:latin typeface="Arial"/>
                <a:cs typeface="Arial"/>
              </a:rPr>
              <a:t>g</a:t>
            </a:r>
            <a:r>
              <a:rPr sz="1885" spc="-5" dirty="0" err="1">
                <a:latin typeface="Arial"/>
                <a:cs typeface="Arial"/>
              </a:rPr>
              <a:t>e</a:t>
            </a:r>
            <a:r>
              <a:rPr sz="1885" dirty="0" err="1">
                <a:latin typeface="Arial"/>
                <a:cs typeface="Arial"/>
              </a:rPr>
              <a:t>r</a:t>
            </a:r>
            <a:r>
              <a:rPr sz="1885" spc="-5" dirty="0" err="1">
                <a:latin typeface="Arial"/>
                <a:cs typeface="Arial"/>
              </a:rPr>
              <a:t>ät</a:t>
            </a:r>
            <a:r>
              <a:rPr lang="de-AT" sz="1885" spc="-5" dirty="0">
                <a:latin typeface="Arial"/>
                <a:cs typeface="Arial"/>
              </a:rPr>
              <a:t> </a:t>
            </a:r>
            <a:r>
              <a:rPr lang="de-AT" sz="1800" spc="-5" dirty="0">
                <a:latin typeface="Arial"/>
                <a:cs typeface="Arial"/>
              </a:rPr>
              <a:t>(</a:t>
            </a:r>
            <a:r>
              <a:rPr lang="de-AT" sz="1800" u="sng" spc="-5" dirty="0">
                <a:latin typeface="Arial"/>
                <a:cs typeface="Arial"/>
              </a:rPr>
              <a:t>nicht</a:t>
            </a:r>
            <a:r>
              <a:rPr lang="de-AT" sz="1800" spc="-5" dirty="0">
                <a:latin typeface="Arial"/>
                <a:cs typeface="Arial"/>
              </a:rPr>
              <a:t> einsatztauglich!)</a:t>
            </a:r>
            <a:endParaRPr sz="1885" dirty="0">
              <a:latin typeface="Arial"/>
              <a:cs typeface="Arial"/>
            </a:endParaRPr>
          </a:p>
          <a:p>
            <a:pPr marL="686880" indent="-251133">
              <a:spcBef>
                <a:spcPts val="905"/>
              </a:spcBef>
              <a:buFont typeface="Wingdings"/>
              <a:buChar char=""/>
              <a:tabLst>
                <a:tab pos="686870" algn="l"/>
              </a:tabLst>
            </a:pPr>
            <a:r>
              <a:rPr sz="1885" dirty="0">
                <a:latin typeface="Arial"/>
                <a:cs typeface="Arial"/>
              </a:rPr>
              <a:t>GP</a:t>
            </a:r>
            <a:r>
              <a:rPr sz="1885" spc="-9" dirty="0">
                <a:latin typeface="Arial"/>
                <a:cs typeface="Arial"/>
              </a:rPr>
              <a:t>S</a:t>
            </a:r>
            <a:r>
              <a:rPr sz="1885" dirty="0">
                <a:latin typeface="Arial"/>
                <a:cs typeface="Arial"/>
              </a:rPr>
              <a:t>-</a:t>
            </a:r>
            <a:r>
              <a:rPr sz="1885" dirty="0" err="1">
                <a:latin typeface="Arial"/>
                <a:cs typeface="Arial"/>
              </a:rPr>
              <a:t>Fun</a:t>
            </a:r>
            <a:r>
              <a:rPr sz="1885" spc="5" dirty="0" err="1">
                <a:latin typeface="Arial"/>
                <a:cs typeface="Arial"/>
              </a:rPr>
              <a:t>k</a:t>
            </a:r>
            <a:r>
              <a:rPr sz="1885" dirty="0" err="1">
                <a:latin typeface="Arial"/>
                <a:cs typeface="Arial"/>
              </a:rPr>
              <a:t>tion</a:t>
            </a:r>
            <a:endParaRPr lang="de-DE" sz="1885" dirty="0">
              <a:latin typeface="Arial"/>
              <a:cs typeface="Arial"/>
            </a:endParaRPr>
          </a:p>
          <a:p>
            <a:pPr marL="686880" indent="-251133">
              <a:spcBef>
                <a:spcPts val="905"/>
              </a:spcBef>
              <a:buFont typeface="Wingdings"/>
              <a:buChar char=""/>
              <a:tabLst>
                <a:tab pos="263260" algn="l"/>
              </a:tabLst>
            </a:pPr>
            <a:r>
              <a:rPr lang="de-DE" sz="1885" dirty="0">
                <a:solidFill>
                  <a:schemeClr val="tx2">
                    <a:lumMod val="75000"/>
                  </a:schemeClr>
                </a:solidFill>
                <a:highlight>
                  <a:srgbClr val="FFFF00"/>
                </a:highlight>
                <a:latin typeface="Arial"/>
                <a:cs typeface="Arial"/>
              </a:rPr>
              <a:t>ACHTUNG</a:t>
            </a:r>
            <a:r>
              <a:rPr lang="de-DE" sz="1885" dirty="0">
                <a:latin typeface="Arial"/>
                <a:cs typeface="Arial"/>
              </a:rPr>
              <a:t>: </a:t>
            </a:r>
            <a:r>
              <a:rPr lang="de-DE" sz="1885" dirty="0">
                <a:solidFill>
                  <a:srgbClr val="FF0000"/>
                </a:solidFill>
                <a:latin typeface="Arial"/>
                <a:cs typeface="Arial"/>
              </a:rPr>
              <a:t>Gü</a:t>
            </a:r>
            <a:r>
              <a:rPr lang="de-DE" sz="1885" spc="5" dirty="0">
                <a:solidFill>
                  <a:srgbClr val="FF0000"/>
                </a:solidFill>
                <a:latin typeface="Arial"/>
                <a:cs typeface="Arial"/>
              </a:rPr>
              <a:t>r</a:t>
            </a:r>
            <a:r>
              <a:rPr lang="de-DE" sz="1885" dirty="0">
                <a:solidFill>
                  <a:srgbClr val="FF0000"/>
                </a:solidFill>
                <a:latin typeface="Arial"/>
                <a:cs typeface="Arial"/>
              </a:rPr>
              <a:t>tel</a:t>
            </a:r>
            <a:r>
              <a:rPr lang="de-DE" sz="1885" spc="-15" dirty="0">
                <a:solidFill>
                  <a:srgbClr val="FF0000"/>
                </a:solidFill>
                <a:latin typeface="Arial"/>
                <a:cs typeface="Arial"/>
              </a:rPr>
              <a:t>t</a:t>
            </a:r>
            <a:r>
              <a:rPr lang="de-DE" sz="1885" dirty="0">
                <a:solidFill>
                  <a:srgbClr val="FF0000"/>
                </a:solidFill>
                <a:latin typeface="Arial"/>
                <a:cs typeface="Arial"/>
              </a:rPr>
              <a:t>ra</a:t>
            </a:r>
            <a:r>
              <a:rPr lang="de-DE" sz="1885" spc="-5" dirty="0">
                <a:solidFill>
                  <a:srgbClr val="FF0000"/>
                </a:solidFill>
                <a:latin typeface="Arial"/>
                <a:cs typeface="Arial"/>
              </a:rPr>
              <a:t>g</a:t>
            </a:r>
            <a:r>
              <a:rPr lang="de-DE" sz="1885" spc="-9" dirty="0">
                <a:solidFill>
                  <a:srgbClr val="FF0000"/>
                </a:solidFill>
                <a:latin typeface="Arial"/>
                <a:cs typeface="Arial"/>
              </a:rPr>
              <a:t>e</a:t>
            </a:r>
            <a:r>
              <a:rPr lang="de-DE" sz="1885" dirty="0">
                <a:solidFill>
                  <a:srgbClr val="FF0000"/>
                </a:solidFill>
                <a:latin typeface="Arial"/>
                <a:cs typeface="Arial"/>
              </a:rPr>
              <a:t>vor</a:t>
            </a:r>
            <a:r>
              <a:rPr lang="de-DE" sz="1885" spc="-9" dirty="0">
                <a:solidFill>
                  <a:srgbClr val="FF0000"/>
                </a:solidFill>
                <a:latin typeface="Arial"/>
                <a:cs typeface="Arial"/>
              </a:rPr>
              <a:t>r</a:t>
            </a:r>
            <a:r>
              <a:rPr lang="de-DE" sz="1885" spc="-5" dirty="0">
                <a:solidFill>
                  <a:srgbClr val="FF0000"/>
                </a:solidFill>
                <a:latin typeface="Arial"/>
                <a:cs typeface="Arial"/>
              </a:rPr>
              <a:t>ich</a:t>
            </a:r>
            <a:r>
              <a:rPr lang="de-DE" sz="1885" spc="-9" dirty="0">
                <a:solidFill>
                  <a:srgbClr val="FF0000"/>
                </a:solidFill>
                <a:latin typeface="Arial"/>
                <a:cs typeface="Arial"/>
              </a:rPr>
              <a:t>t</a:t>
            </a:r>
            <a:r>
              <a:rPr lang="de-DE" sz="1885" spc="-5" dirty="0">
                <a:solidFill>
                  <a:srgbClr val="FF0000"/>
                </a:solidFill>
                <a:latin typeface="Arial"/>
                <a:cs typeface="Arial"/>
              </a:rPr>
              <a:t>ung (wird </a:t>
            </a:r>
            <a:r>
              <a:rPr lang="de-DE" sz="1885" u="sng" spc="-5" dirty="0">
                <a:solidFill>
                  <a:srgbClr val="FF0000"/>
                </a:solidFill>
                <a:latin typeface="Arial"/>
                <a:cs typeface="Arial"/>
              </a:rPr>
              <a:t>nicht</a:t>
            </a:r>
            <a:r>
              <a:rPr lang="de-DE" sz="1885" spc="-5" dirty="0">
                <a:solidFill>
                  <a:srgbClr val="FF0000"/>
                </a:solidFill>
                <a:latin typeface="Arial"/>
                <a:cs typeface="Arial"/>
              </a:rPr>
              <a:t> vom Land finanziert)</a:t>
            </a:r>
          </a:p>
          <a:p>
            <a:pPr marL="686880" indent="-251133">
              <a:spcBef>
                <a:spcPts val="905"/>
              </a:spcBef>
              <a:buFont typeface="Wingdings"/>
              <a:buChar char=""/>
              <a:tabLst>
                <a:tab pos="263260" algn="l"/>
              </a:tabLst>
            </a:pPr>
            <a:r>
              <a:rPr lang="de-DE" sz="1885" dirty="0">
                <a:latin typeface="Arial"/>
                <a:cs typeface="Arial"/>
              </a:rPr>
              <a:t>Obligat: Kennzeichnungsring</a:t>
            </a:r>
            <a:br>
              <a:rPr lang="de-DE" sz="1885" dirty="0">
                <a:latin typeface="Arial"/>
                <a:cs typeface="Arial"/>
              </a:rPr>
            </a:br>
            <a:r>
              <a:rPr lang="de-DE" sz="1885" dirty="0">
                <a:latin typeface="Arial"/>
                <a:cs typeface="Arial"/>
              </a:rPr>
              <a:t>Feuerwehr „ROT“</a:t>
            </a:r>
          </a:p>
          <a:p>
            <a:pPr marL="435576">
              <a:spcBef>
                <a:spcPts val="905"/>
              </a:spcBef>
              <a:tabLst>
                <a:tab pos="686870" algn="l"/>
              </a:tabLst>
            </a:pPr>
            <a:endParaRPr sz="1885" dirty="0">
              <a:latin typeface="Arial"/>
              <a:cs typeface="Arial"/>
            </a:endParaRPr>
          </a:p>
        </p:txBody>
      </p:sp>
      <p:sp>
        <p:nvSpPr>
          <p:cNvPr id="6" name="object 6"/>
          <p:cNvSpPr/>
          <p:nvPr/>
        </p:nvSpPr>
        <p:spPr>
          <a:xfrm>
            <a:off x="7521864" y="1665697"/>
            <a:ext cx="1701558" cy="2936444"/>
          </a:xfrm>
          <a:prstGeom prst="rect">
            <a:avLst/>
          </a:prstGeom>
          <a:blipFill>
            <a:blip r:embed="rId3" cstate="print"/>
            <a:stretch>
              <a:fillRect/>
            </a:stretch>
          </a:blipFill>
        </p:spPr>
        <p:txBody>
          <a:bodyPr wrap="square" lIns="0" tIns="0" rIns="0" bIns="0" rtlCol="0"/>
          <a:lstStyle/>
          <a:p>
            <a:endParaRPr sz="1696"/>
          </a:p>
        </p:txBody>
      </p:sp>
    </p:spTree>
    <p:extLst>
      <p:ext uri="{BB962C8B-B14F-4D97-AF65-F5344CB8AC3E}">
        <p14:creationId xmlns:p14="http://schemas.microsoft.com/office/powerpoint/2010/main" val="27218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200"/>
                                  </p:stCondLst>
                                  <p:iterate type="wd">
                                    <p:tmPct val="0"/>
                                  </p:iterate>
                                  <p:childTnLst>
                                    <p:animClr clrSpc="rgb" dir="cw">
                                      <p:cBhvr override="childStyle">
                                        <p:cTn id="6" dur="2500" autoRev="1" fill="remove"/>
                                        <p:tgtEl>
                                          <p:spTgt spid="4">
                                            <p:txEl>
                                              <p:pRg st="7" end="7"/>
                                            </p:txEl>
                                          </p:spTgt>
                                        </p:tgtEl>
                                        <p:attrNameLst>
                                          <p:attrName>style.color</p:attrName>
                                        </p:attrNameLst>
                                      </p:cBhvr>
                                      <p:to>
                                        <a:schemeClr val="bg1"/>
                                      </p:to>
                                    </p:animClr>
                                    <p:animClr clrSpc="rgb" dir="cw">
                                      <p:cBhvr>
                                        <p:cTn id="7" dur="2500" autoRev="1" fill="remove"/>
                                        <p:tgtEl>
                                          <p:spTgt spid="4">
                                            <p:txEl>
                                              <p:pRg st="7" end="7"/>
                                            </p:txEl>
                                          </p:spTgt>
                                        </p:tgtEl>
                                        <p:attrNameLst>
                                          <p:attrName>fillcolor</p:attrName>
                                        </p:attrNameLst>
                                      </p:cBhvr>
                                      <p:to>
                                        <a:schemeClr val="bg1"/>
                                      </p:to>
                                    </p:animClr>
                                    <p:set>
                                      <p:cBhvr>
                                        <p:cTn id="8" dur="2500" autoRev="1" fill="remove"/>
                                        <p:tgtEl>
                                          <p:spTgt spid="4">
                                            <p:txEl>
                                              <p:pRg st="7" end="7"/>
                                            </p:txEl>
                                          </p:spTgt>
                                        </p:tgtEl>
                                        <p:attrNameLst>
                                          <p:attrName>fill.type</p:attrName>
                                        </p:attrNameLst>
                                      </p:cBhvr>
                                      <p:to>
                                        <p:strVal val="solid"/>
                                      </p:to>
                                    </p:set>
                                    <p:set>
                                      <p:cBhvr>
                                        <p:cTn id="9" dur="2500" autoRev="1" fill="remove"/>
                                        <p:tgtEl>
                                          <p:spTgt spid="4">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620688"/>
            <a:ext cx="7499176" cy="857250"/>
          </a:xfrm>
        </p:spPr>
        <p:txBody>
          <a:bodyPr/>
          <a:lstStyle/>
          <a:p>
            <a:r>
              <a:rPr lang="de-DE" sz="2100" dirty="0">
                <a:solidFill>
                  <a:schemeClr val="tx1"/>
                </a:solidFill>
              </a:rPr>
              <a:t>Digitalfunk bei Feuerwehren – Kostenübernahme durch das Land ist geklärt!  Das Warten hat sich gelohnt!</a:t>
            </a:r>
            <a:br>
              <a:rPr lang="de-AT" sz="2100" dirty="0">
                <a:solidFill>
                  <a:schemeClr val="tx1"/>
                </a:solidFill>
              </a:rPr>
            </a:br>
            <a:endParaRPr lang="de-AT" sz="2100" dirty="0">
              <a:solidFill>
                <a:schemeClr val="tx1"/>
              </a:solidFill>
            </a:endParaRPr>
          </a:p>
        </p:txBody>
      </p:sp>
      <p:sp>
        <p:nvSpPr>
          <p:cNvPr id="3" name="Inhaltsplatzhalter 2"/>
          <p:cNvSpPr>
            <a:spLocks noGrp="1"/>
          </p:cNvSpPr>
          <p:nvPr>
            <p:ph idx="1"/>
          </p:nvPr>
        </p:nvSpPr>
        <p:spPr/>
        <p:txBody>
          <a:bodyPr>
            <a:normAutofit fontScale="55000" lnSpcReduction="20000"/>
          </a:bodyPr>
          <a:lstStyle/>
          <a:p>
            <a:r>
              <a:rPr lang="de-DE" dirty="0"/>
              <a:t>Eine sehr erfreuliche Nachricht für Gemeinden und Feuerwehren. Das Land OÖ hat die Umstellung auf den Behördenfunk BOS-Austria bei den Feuerwehren finanziell abgesichert. </a:t>
            </a:r>
            <a:endParaRPr lang="de-AT" dirty="0"/>
          </a:p>
          <a:p>
            <a:r>
              <a:rPr lang="de-DE" i="1" dirty="0"/>
              <a:t>„Wir haben uns ressortübergreifend dazu entschlossen, eine gemeinsame Lösung für die Gemeinden und Einsatzorganisationen zu finden und werden die Kosten für die Erstausstattung der Feuerwehren, Bergrettung und Wasserrettung zur Gänze übernehmen. Dadurch wird Sicherheit in ihrer ganzen Breite gefördert“, freuen sich in einer Presseaussendung Landesrätin Brigit </a:t>
            </a:r>
            <a:r>
              <a:rPr lang="de-DE" i="1" dirty="0" err="1"/>
              <a:t>Gerstorfer</a:t>
            </a:r>
            <a:r>
              <a:rPr lang="de-DE" i="1" dirty="0"/>
              <a:t>, Landesrat Max </a:t>
            </a:r>
            <a:r>
              <a:rPr lang="de-DE" i="1" dirty="0" err="1"/>
              <a:t>Hiegelsberger</a:t>
            </a:r>
            <a:r>
              <a:rPr lang="de-DE" i="1" dirty="0"/>
              <a:t> und Landesrat Elmar </a:t>
            </a:r>
            <a:r>
              <a:rPr lang="de-DE" i="1" dirty="0" err="1"/>
              <a:t>Podgorschek</a:t>
            </a:r>
            <a:r>
              <a:rPr lang="de-DE" i="1" dirty="0"/>
              <a:t> über die gemeinsame und wichtige Lösung</a:t>
            </a:r>
            <a:r>
              <a:rPr lang="de-DE" dirty="0"/>
              <a:t>.</a:t>
            </a:r>
            <a:endParaRPr lang="de-AT" dirty="0"/>
          </a:p>
          <a:p>
            <a:r>
              <a:rPr lang="de-DE" dirty="0"/>
              <a:t> </a:t>
            </a:r>
            <a:endParaRPr lang="de-AT" dirty="0"/>
          </a:p>
          <a:p>
            <a:r>
              <a:rPr lang="de-DE" dirty="0"/>
              <a:t>Die vom LFK OÖ erstellte Empfehlung einer Normausrüstung mit Funkgeräten kann damit, dem Bedarf angepasst, umgesetzt werden. Voraussetzung für eine Beschaffungsfinanzierung ist der durch die Gefahrenabwehr- und Entwicklungsplanung festgestellte Bedarf. Dort wo es eine solche noch nicht gibt werden die Regeln der Ausrüstungs- und Planungsverordnung vorläufige Basis sein. Sobald die Details dazu ausgearbeitet sind können wir den Verkauf von Funkgeräten und Zubehör über unseren </a:t>
            </a:r>
            <a:r>
              <a:rPr lang="de-DE" dirty="0" err="1"/>
              <a:t>syBOS</a:t>
            </a:r>
            <a:r>
              <a:rPr lang="de-DE" dirty="0"/>
              <a:t>-Shop für die Bezirke mit bereits verfügbarem und ausgebautem Funknetz starten. </a:t>
            </a:r>
            <a:endParaRPr lang="de-AT" dirty="0"/>
          </a:p>
          <a:p>
            <a:r>
              <a:rPr lang="de-DE" dirty="0"/>
              <a:t>Die Abläufe zur Abwicklung sind geklärt und bereits eingespielt!</a:t>
            </a:r>
            <a:endParaRPr lang="de-AT" dirty="0"/>
          </a:p>
        </p:txBody>
      </p:sp>
      <p:sp>
        <p:nvSpPr>
          <p:cNvPr id="4" name="Rechteck 3">
            <a:extLst>
              <a:ext uri="{FF2B5EF4-FFF2-40B4-BE49-F238E27FC236}">
                <a16:creationId xmlns:a16="http://schemas.microsoft.com/office/drawing/2014/main" id="{D22E0F3A-F23C-43A0-BD7E-CC67CF0E725D}"/>
              </a:ext>
            </a:extLst>
          </p:cNvPr>
          <p:cNvSpPr/>
          <p:nvPr/>
        </p:nvSpPr>
        <p:spPr>
          <a:xfrm>
            <a:off x="5965195" y="3198168"/>
            <a:ext cx="261610" cy="461665"/>
          </a:xfrm>
          <a:prstGeom prst="rect">
            <a:avLst/>
          </a:prstGeom>
        </p:spPr>
        <p:txBody>
          <a:bodyPr wrap="none">
            <a:spAutoFit/>
          </a:bodyPr>
          <a:lstStyle/>
          <a:p>
            <a:r>
              <a:rPr lang="de-AT" dirty="0">
                <a:solidFill>
                  <a:srgbClr val="000000"/>
                </a:solidFill>
              </a:rPr>
              <a:t> </a:t>
            </a:r>
            <a:endParaRPr lang="de-AT" dirty="0"/>
          </a:p>
        </p:txBody>
      </p:sp>
      <p:sp>
        <p:nvSpPr>
          <p:cNvPr id="5" name="Rechteck 4">
            <a:extLst>
              <a:ext uri="{FF2B5EF4-FFF2-40B4-BE49-F238E27FC236}">
                <a16:creationId xmlns:a16="http://schemas.microsoft.com/office/drawing/2014/main" id="{92CD635A-AE39-4F4C-A013-71512EF2EB12}"/>
              </a:ext>
            </a:extLst>
          </p:cNvPr>
          <p:cNvSpPr/>
          <p:nvPr/>
        </p:nvSpPr>
        <p:spPr>
          <a:xfrm>
            <a:off x="5965195" y="3198168"/>
            <a:ext cx="261610" cy="461665"/>
          </a:xfrm>
          <a:prstGeom prst="rect">
            <a:avLst/>
          </a:prstGeom>
        </p:spPr>
        <p:txBody>
          <a:bodyPr wrap="none">
            <a:spAutoFit/>
          </a:bodyPr>
          <a:lstStyle/>
          <a:p>
            <a:r>
              <a:rPr lang="de-AT" dirty="0">
                <a:solidFill>
                  <a:srgbClr val="000000"/>
                </a:solidFill>
              </a:rPr>
              <a:t> </a:t>
            </a:r>
            <a:endParaRPr lang="de-AT" dirty="0"/>
          </a:p>
        </p:txBody>
      </p:sp>
    </p:spTree>
    <p:extLst>
      <p:ext uri="{BB962C8B-B14F-4D97-AF65-F5344CB8AC3E}">
        <p14:creationId xmlns:p14="http://schemas.microsoft.com/office/powerpoint/2010/main" val="3611784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11624" y="830178"/>
            <a:ext cx="8262982" cy="492892"/>
          </a:xfrm>
          <a:prstGeom prst="rect">
            <a:avLst/>
          </a:prstGeom>
        </p:spPr>
        <p:txBody>
          <a:bodyPr vert="horz" wrap="square" lIns="0" tIns="0" rIns="0" bIns="0" rtlCol="0" anchor="ctr">
            <a:spAutoFit/>
          </a:bodyPr>
          <a:lstStyle/>
          <a:p>
            <a:pPr marL="11966"/>
            <a:r>
              <a:rPr sz="3203" spc="-28" dirty="0"/>
              <a:t>Komponente</a:t>
            </a:r>
            <a:r>
              <a:rPr sz="3203" spc="-24" dirty="0"/>
              <a:t>n</a:t>
            </a:r>
            <a:r>
              <a:rPr sz="3203" spc="108" dirty="0">
                <a:latin typeface="Times New Roman"/>
                <a:cs typeface="Times New Roman"/>
              </a:rPr>
              <a:t> </a:t>
            </a:r>
            <a:r>
              <a:rPr sz="3203" spc="-28" dirty="0"/>
              <a:t>BBG-Auss</a:t>
            </a:r>
            <a:r>
              <a:rPr sz="3203" spc="-24" dirty="0"/>
              <a:t>chreibung</a:t>
            </a:r>
            <a:endParaRPr sz="3203" dirty="0">
              <a:latin typeface="Times New Roman"/>
              <a:cs typeface="Times New Roman"/>
            </a:endParaRPr>
          </a:p>
        </p:txBody>
      </p:sp>
      <p:sp>
        <p:nvSpPr>
          <p:cNvPr id="4" name="object 4"/>
          <p:cNvSpPr txBox="1"/>
          <p:nvPr/>
        </p:nvSpPr>
        <p:spPr>
          <a:xfrm>
            <a:off x="2405846" y="1644556"/>
            <a:ext cx="4928179" cy="4686860"/>
          </a:xfrm>
          <a:prstGeom prst="rect">
            <a:avLst/>
          </a:prstGeom>
        </p:spPr>
        <p:txBody>
          <a:bodyPr vert="horz" wrap="square" lIns="0" tIns="0" rIns="0" bIns="0" rtlCol="0">
            <a:spAutoFit/>
          </a:bodyPr>
          <a:lstStyle/>
          <a:p>
            <a:pPr marL="11966"/>
            <a:r>
              <a:rPr sz="2638" spc="118" dirty="0">
                <a:latin typeface="Wingdings"/>
                <a:cs typeface="Wingdings"/>
              </a:rPr>
              <a:t></a:t>
            </a:r>
            <a:r>
              <a:rPr sz="2638" spc="-19" dirty="0">
                <a:latin typeface="Arial"/>
                <a:cs typeface="Arial"/>
              </a:rPr>
              <a:t>Pak</a:t>
            </a:r>
            <a:r>
              <a:rPr sz="2638" spc="-15" dirty="0">
                <a:latin typeface="Arial"/>
                <a:cs typeface="Arial"/>
              </a:rPr>
              <a:t>e</a:t>
            </a:r>
            <a:r>
              <a:rPr sz="2638" spc="-9" dirty="0">
                <a:latin typeface="Arial"/>
                <a:cs typeface="Arial"/>
              </a:rPr>
              <a:t>t</a:t>
            </a:r>
            <a:r>
              <a:rPr sz="2638" spc="71" dirty="0">
                <a:latin typeface="Times New Roman"/>
                <a:cs typeface="Times New Roman"/>
              </a:rPr>
              <a:t> </a:t>
            </a:r>
            <a:r>
              <a:rPr sz="2638" spc="-15" dirty="0">
                <a:latin typeface="Arial"/>
                <a:cs typeface="Arial"/>
              </a:rPr>
              <a:t>Mobilfunkg</a:t>
            </a:r>
            <a:r>
              <a:rPr sz="2638" spc="-24" dirty="0">
                <a:latin typeface="Arial"/>
                <a:cs typeface="Arial"/>
              </a:rPr>
              <a:t>e</a:t>
            </a:r>
            <a:r>
              <a:rPr sz="2638" spc="-5" dirty="0">
                <a:latin typeface="Arial"/>
                <a:cs typeface="Arial"/>
              </a:rPr>
              <a:t>r</a:t>
            </a:r>
            <a:r>
              <a:rPr sz="2638" spc="-24" dirty="0">
                <a:latin typeface="Arial"/>
                <a:cs typeface="Arial"/>
              </a:rPr>
              <a:t>ä</a:t>
            </a:r>
            <a:r>
              <a:rPr sz="2638" spc="-9" dirty="0">
                <a:latin typeface="Arial"/>
                <a:cs typeface="Arial"/>
              </a:rPr>
              <a:t>t</a:t>
            </a:r>
            <a:r>
              <a:rPr sz="2638" spc="90" dirty="0">
                <a:latin typeface="Times New Roman"/>
                <a:cs typeface="Times New Roman"/>
              </a:rPr>
              <a:t> </a:t>
            </a:r>
            <a:r>
              <a:rPr sz="2638" spc="-9" dirty="0">
                <a:latin typeface="Arial"/>
                <a:cs typeface="Arial"/>
              </a:rPr>
              <a:t>(k</a:t>
            </a:r>
            <a:r>
              <a:rPr sz="2638" spc="-24" dirty="0">
                <a:latin typeface="Arial"/>
                <a:cs typeface="Arial"/>
              </a:rPr>
              <a:t>om</a:t>
            </a:r>
            <a:r>
              <a:rPr sz="2638" spc="-15" dirty="0">
                <a:latin typeface="Arial"/>
                <a:cs typeface="Arial"/>
              </a:rPr>
              <a:t>p</a:t>
            </a:r>
            <a:r>
              <a:rPr sz="2638" spc="-24" dirty="0">
                <a:latin typeface="Arial"/>
                <a:cs typeface="Arial"/>
              </a:rPr>
              <a:t>a</a:t>
            </a:r>
            <a:r>
              <a:rPr sz="2638" spc="-9" dirty="0">
                <a:latin typeface="Arial"/>
                <a:cs typeface="Arial"/>
              </a:rPr>
              <a:t>kt)</a:t>
            </a:r>
            <a:endParaRPr sz="2638" dirty="0">
              <a:latin typeface="Arial"/>
              <a:cs typeface="Arial"/>
            </a:endParaRPr>
          </a:p>
          <a:p>
            <a:pPr marL="435576">
              <a:spcBef>
                <a:spcPts val="1286"/>
              </a:spcBef>
            </a:pPr>
            <a:r>
              <a:rPr sz="1885" dirty="0">
                <a:latin typeface="Wingdings"/>
                <a:cs typeface="Wingdings"/>
              </a:rPr>
              <a:t></a:t>
            </a:r>
            <a:r>
              <a:rPr sz="1885" spc="5" dirty="0">
                <a:latin typeface="Times New Roman"/>
                <a:cs typeface="Times New Roman"/>
              </a:rPr>
              <a:t> </a:t>
            </a:r>
            <a:r>
              <a:rPr sz="1885" dirty="0">
                <a:latin typeface="Arial"/>
                <a:cs typeface="Arial"/>
              </a:rPr>
              <a:t>MT</a:t>
            </a:r>
            <a:r>
              <a:rPr sz="1885" spc="-9" dirty="0">
                <a:latin typeface="Arial"/>
                <a:cs typeface="Arial"/>
              </a:rPr>
              <a:t>M</a:t>
            </a:r>
            <a:r>
              <a:rPr sz="1885" spc="-5" dirty="0">
                <a:latin typeface="Arial"/>
                <a:cs typeface="Arial"/>
              </a:rPr>
              <a:t>5400</a:t>
            </a:r>
            <a:endParaRPr sz="1885" dirty="0">
              <a:latin typeface="Arial"/>
              <a:cs typeface="Arial"/>
            </a:endParaRPr>
          </a:p>
          <a:p>
            <a:pPr marL="686870" indent="-251294">
              <a:spcBef>
                <a:spcPts val="905"/>
              </a:spcBef>
              <a:buFont typeface="Wingdings"/>
              <a:buChar char=""/>
              <a:tabLst>
                <a:tab pos="686870" algn="l"/>
              </a:tabLst>
            </a:pPr>
            <a:r>
              <a:rPr sz="1885" dirty="0">
                <a:latin typeface="Arial"/>
                <a:cs typeface="Arial"/>
              </a:rPr>
              <a:t>TE</a:t>
            </a:r>
            <a:r>
              <a:rPr sz="1885" spc="-15" dirty="0">
                <a:latin typeface="Arial"/>
                <a:cs typeface="Arial"/>
              </a:rPr>
              <a:t>A</a:t>
            </a:r>
            <a:r>
              <a:rPr sz="1885" dirty="0">
                <a:latin typeface="Arial"/>
                <a:cs typeface="Arial"/>
              </a:rPr>
              <a:t>2</a:t>
            </a:r>
            <a:r>
              <a:rPr sz="1885" spc="56" dirty="0">
                <a:latin typeface="Times New Roman"/>
                <a:cs typeface="Times New Roman"/>
              </a:rPr>
              <a:t> </a:t>
            </a:r>
            <a:r>
              <a:rPr sz="1885" dirty="0">
                <a:latin typeface="Arial"/>
                <a:cs typeface="Arial"/>
              </a:rPr>
              <a:t>So</a:t>
            </a:r>
            <a:r>
              <a:rPr sz="1885" spc="-9" dirty="0">
                <a:latin typeface="Arial"/>
                <a:cs typeface="Arial"/>
              </a:rPr>
              <a:t>f</a:t>
            </a:r>
            <a:r>
              <a:rPr sz="1885" dirty="0">
                <a:latin typeface="Arial"/>
                <a:cs typeface="Arial"/>
              </a:rPr>
              <a:t>tware</a:t>
            </a:r>
          </a:p>
          <a:p>
            <a:pPr marL="686870" indent="-251294">
              <a:spcBef>
                <a:spcPts val="905"/>
              </a:spcBef>
              <a:buFont typeface="Wingdings"/>
              <a:buChar char=""/>
              <a:tabLst>
                <a:tab pos="686870" algn="l"/>
              </a:tabLst>
            </a:pPr>
            <a:r>
              <a:rPr sz="1885" dirty="0">
                <a:latin typeface="Arial"/>
                <a:cs typeface="Arial"/>
              </a:rPr>
              <a:t>3</a:t>
            </a:r>
            <a:r>
              <a:rPr sz="1885" spc="52" dirty="0">
                <a:latin typeface="Times New Roman"/>
                <a:cs typeface="Times New Roman"/>
              </a:rPr>
              <a:t> </a:t>
            </a:r>
            <a:r>
              <a:rPr sz="1885" dirty="0">
                <a:latin typeface="Arial"/>
                <a:cs typeface="Arial"/>
              </a:rPr>
              <a:t>Me</a:t>
            </a:r>
            <a:r>
              <a:rPr sz="1885" spc="-9" dirty="0">
                <a:latin typeface="Arial"/>
                <a:cs typeface="Arial"/>
              </a:rPr>
              <a:t>t</a:t>
            </a:r>
            <a:r>
              <a:rPr sz="1885" spc="-5" dirty="0">
                <a:latin typeface="Arial"/>
                <a:cs typeface="Arial"/>
              </a:rPr>
              <a:t>e</a:t>
            </a:r>
            <a:r>
              <a:rPr sz="1885" dirty="0">
                <a:latin typeface="Arial"/>
                <a:cs typeface="Arial"/>
              </a:rPr>
              <a:t>r</a:t>
            </a:r>
            <a:r>
              <a:rPr sz="1885" spc="15" dirty="0">
                <a:latin typeface="Times New Roman"/>
                <a:cs typeface="Times New Roman"/>
              </a:rPr>
              <a:t> </a:t>
            </a:r>
            <a:r>
              <a:rPr sz="1885" dirty="0">
                <a:latin typeface="Arial"/>
                <a:cs typeface="Arial"/>
              </a:rPr>
              <a:t>Ba</a:t>
            </a:r>
            <a:r>
              <a:rPr sz="1885" spc="-9" dirty="0">
                <a:latin typeface="Arial"/>
                <a:cs typeface="Arial"/>
              </a:rPr>
              <a:t>t</a:t>
            </a:r>
            <a:r>
              <a:rPr sz="1885" dirty="0">
                <a:latin typeface="Arial"/>
                <a:cs typeface="Arial"/>
              </a:rPr>
              <a:t>terielad</a:t>
            </a:r>
            <a:r>
              <a:rPr sz="1885" spc="-5" dirty="0">
                <a:latin typeface="Arial"/>
                <a:cs typeface="Arial"/>
              </a:rPr>
              <a:t>e</a:t>
            </a:r>
            <a:r>
              <a:rPr sz="1885" dirty="0">
                <a:latin typeface="Arial"/>
                <a:cs typeface="Arial"/>
              </a:rPr>
              <a:t>k</a:t>
            </a:r>
            <a:r>
              <a:rPr sz="1885" spc="5" dirty="0">
                <a:latin typeface="Arial"/>
                <a:cs typeface="Arial"/>
              </a:rPr>
              <a:t>a</a:t>
            </a:r>
            <a:r>
              <a:rPr sz="1885" spc="-5" dirty="0">
                <a:latin typeface="Arial"/>
                <a:cs typeface="Arial"/>
              </a:rPr>
              <a:t>bel</a:t>
            </a:r>
            <a:endParaRPr sz="1885" dirty="0">
              <a:latin typeface="Arial"/>
              <a:cs typeface="Arial"/>
            </a:endParaRPr>
          </a:p>
          <a:p>
            <a:pPr marL="686870" indent="-251294">
              <a:spcBef>
                <a:spcPts val="905"/>
              </a:spcBef>
              <a:buFont typeface="Wingdings"/>
              <a:buChar char=""/>
              <a:tabLst>
                <a:tab pos="686870" algn="l"/>
              </a:tabLst>
            </a:pPr>
            <a:r>
              <a:rPr sz="1885" spc="-5" dirty="0">
                <a:latin typeface="Arial"/>
                <a:cs typeface="Arial"/>
              </a:rPr>
              <a:t>Handmik</a:t>
            </a:r>
            <a:r>
              <a:rPr sz="1885" spc="5" dirty="0">
                <a:latin typeface="Arial"/>
                <a:cs typeface="Arial"/>
              </a:rPr>
              <a:t>r</a:t>
            </a:r>
            <a:r>
              <a:rPr sz="1885" spc="-5" dirty="0">
                <a:latin typeface="Arial"/>
                <a:cs typeface="Arial"/>
              </a:rPr>
              <a:t>ofon</a:t>
            </a:r>
            <a:endParaRPr sz="1885" dirty="0">
              <a:latin typeface="Arial"/>
              <a:cs typeface="Arial"/>
            </a:endParaRPr>
          </a:p>
          <a:p>
            <a:pPr marL="686870" indent="-251294">
              <a:spcBef>
                <a:spcPts val="905"/>
              </a:spcBef>
              <a:buFont typeface="Wingdings"/>
              <a:buChar char=""/>
              <a:tabLst>
                <a:tab pos="686870" algn="l"/>
              </a:tabLst>
            </a:pPr>
            <a:r>
              <a:rPr sz="1885" spc="-5" dirty="0">
                <a:latin typeface="Arial"/>
                <a:cs typeface="Arial"/>
              </a:rPr>
              <a:t>DI</a:t>
            </a:r>
            <a:r>
              <a:rPr sz="1885" dirty="0">
                <a:latin typeface="Arial"/>
                <a:cs typeface="Arial"/>
              </a:rPr>
              <a:t>N</a:t>
            </a:r>
            <a:r>
              <a:rPr sz="1885" spc="43" dirty="0">
                <a:latin typeface="Times New Roman"/>
                <a:cs typeface="Times New Roman"/>
              </a:rPr>
              <a:t> </a:t>
            </a:r>
            <a:r>
              <a:rPr sz="1885" spc="-5" dirty="0">
                <a:latin typeface="Arial"/>
                <a:cs typeface="Arial"/>
              </a:rPr>
              <a:t>H</a:t>
            </a:r>
            <a:r>
              <a:rPr sz="1885" dirty="0">
                <a:latin typeface="Arial"/>
                <a:cs typeface="Arial"/>
              </a:rPr>
              <a:t>a</a:t>
            </a:r>
            <a:r>
              <a:rPr sz="1885" spc="-5" dirty="0">
                <a:latin typeface="Arial"/>
                <a:cs typeface="Arial"/>
              </a:rPr>
              <a:t>lterung</a:t>
            </a:r>
            <a:endParaRPr sz="1885" dirty="0">
              <a:latin typeface="Arial"/>
              <a:cs typeface="Arial"/>
            </a:endParaRPr>
          </a:p>
          <a:p>
            <a:pPr marL="686870" indent="-251294">
              <a:spcBef>
                <a:spcPts val="905"/>
              </a:spcBef>
              <a:buFont typeface="Wingdings"/>
              <a:buChar char=""/>
              <a:tabLst>
                <a:tab pos="686870" algn="l"/>
              </a:tabLst>
            </a:pPr>
            <a:r>
              <a:rPr sz="1885" dirty="0">
                <a:latin typeface="Arial"/>
                <a:cs typeface="Arial"/>
              </a:rPr>
              <a:t>GP</a:t>
            </a:r>
            <a:r>
              <a:rPr sz="1885" spc="-9" dirty="0">
                <a:latin typeface="Arial"/>
                <a:cs typeface="Arial"/>
              </a:rPr>
              <a:t>S</a:t>
            </a:r>
            <a:r>
              <a:rPr sz="1885" dirty="0">
                <a:latin typeface="Arial"/>
                <a:cs typeface="Arial"/>
              </a:rPr>
              <a:t>-</a:t>
            </a:r>
            <a:r>
              <a:rPr sz="1885" dirty="0" err="1">
                <a:latin typeface="Arial"/>
                <a:cs typeface="Arial"/>
              </a:rPr>
              <a:t>Fun</a:t>
            </a:r>
            <a:r>
              <a:rPr sz="1885" spc="5" dirty="0" err="1">
                <a:latin typeface="Arial"/>
                <a:cs typeface="Arial"/>
              </a:rPr>
              <a:t>k</a:t>
            </a:r>
            <a:r>
              <a:rPr sz="1885" dirty="0" err="1">
                <a:latin typeface="Arial"/>
                <a:cs typeface="Arial"/>
              </a:rPr>
              <a:t>tio</a:t>
            </a:r>
            <a:r>
              <a:rPr lang="de-AT" sz="1885" dirty="0">
                <a:latin typeface="Arial"/>
                <a:cs typeface="Arial"/>
              </a:rPr>
              <a:t>n</a:t>
            </a:r>
            <a:endParaRPr lang="de-DE" sz="1885" dirty="0">
              <a:latin typeface="Arial"/>
              <a:cs typeface="Arial"/>
            </a:endParaRPr>
          </a:p>
          <a:p>
            <a:pPr marL="686880" indent="-251133">
              <a:spcBef>
                <a:spcPts val="905"/>
              </a:spcBef>
              <a:buFont typeface="Wingdings"/>
              <a:buChar char=""/>
              <a:tabLst>
                <a:tab pos="263260" algn="l"/>
              </a:tabLst>
            </a:pPr>
            <a:r>
              <a:rPr lang="de-DE" sz="1885" dirty="0">
                <a:solidFill>
                  <a:srgbClr val="FF0000"/>
                </a:solidFill>
                <a:highlight>
                  <a:srgbClr val="FFFF00"/>
                </a:highlight>
                <a:latin typeface="Arial"/>
                <a:cs typeface="Arial"/>
              </a:rPr>
              <a:t>Obligat</a:t>
            </a:r>
            <a:r>
              <a:rPr lang="de-DE" sz="1885" dirty="0">
                <a:solidFill>
                  <a:srgbClr val="FF0000"/>
                </a:solidFill>
                <a:latin typeface="Arial"/>
                <a:cs typeface="Arial"/>
              </a:rPr>
              <a:t>: Zubehörstecker (muss extra angekauft werden)</a:t>
            </a:r>
          </a:p>
          <a:p>
            <a:pPr marL="686880" indent="-251133">
              <a:spcBef>
                <a:spcPts val="905"/>
              </a:spcBef>
              <a:buFont typeface="Wingdings"/>
              <a:buChar char=""/>
              <a:tabLst>
                <a:tab pos="263260" algn="l"/>
              </a:tabLst>
            </a:pPr>
            <a:r>
              <a:rPr lang="de-DE" sz="1885" dirty="0">
                <a:solidFill>
                  <a:srgbClr val="C40404"/>
                </a:solidFill>
                <a:highlight>
                  <a:srgbClr val="FFFF00"/>
                </a:highlight>
                <a:latin typeface="Arial"/>
                <a:cs typeface="Arial"/>
              </a:rPr>
              <a:t>EXTRA</a:t>
            </a:r>
            <a:r>
              <a:rPr lang="de-DE" sz="1885" dirty="0">
                <a:solidFill>
                  <a:srgbClr val="C40404"/>
                </a:solidFill>
                <a:latin typeface="Arial"/>
                <a:cs typeface="Arial"/>
              </a:rPr>
              <a:t>: Lautsprecher</a:t>
            </a:r>
          </a:p>
          <a:p>
            <a:pPr marL="686880" indent="-251133">
              <a:spcBef>
                <a:spcPts val="905"/>
              </a:spcBef>
              <a:buFont typeface="Wingdings"/>
              <a:buChar char=""/>
              <a:tabLst>
                <a:tab pos="263260" algn="l"/>
              </a:tabLst>
            </a:pPr>
            <a:r>
              <a:rPr lang="de-DE" sz="1885" dirty="0">
                <a:solidFill>
                  <a:srgbClr val="C40404"/>
                </a:solidFill>
                <a:latin typeface="Arial"/>
                <a:cs typeface="Arial"/>
              </a:rPr>
              <a:t>Optional</a:t>
            </a:r>
            <a:r>
              <a:rPr lang="de-DE" sz="1885" spc="33" dirty="0">
                <a:solidFill>
                  <a:srgbClr val="C40404"/>
                </a:solidFill>
                <a:latin typeface="Times New Roman"/>
                <a:cs typeface="Times New Roman"/>
              </a:rPr>
              <a:t> </a:t>
            </a:r>
            <a:r>
              <a:rPr lang="de-DE" sz="1885" dirty="0">
                <a:solidFill>
                  <a:srgbClr val="C40404"/>
                </a:solidFill>
                <a:latin typeface="Arial"/>
                <a:cs typeface="Arial"/>
              </a:rPr>
              <a:t>statt</a:t>
            </a:r>
            <a:r>
              <a:rPr lang="de-DE" sz="1885" spc="15" dirty="0">
                <a:solidFill>
                  <a:srgbClr val="C40404"/>
                </a:solidFill>
                <a:latin typeface="Times New Roman"/>
                <a:cs typeface="Times New Roman"/>
              </a:rPr>
              <a:t> </a:t>
            </a:r>
            <a:r>
              <a:rPr lang="de-DE" sz="1885" spc="-5" dirty="0">
                <a:solidFill>
                  <a:srgbClr val="C40404"/>
                </a:solidFill>
                <a:latin typeface="Arial"/>
                <a:cs typeface="Arial"/>
              </a:rPr>
              <a:t>ex</a:t>
            </a:r>
            <a:r>
              <a:rPr lang="de-DE" sz="1885" spc="-9" dirty="0">
                <a:solidFill>
                  <a:srgbClr val="C40404"/>
                </a:solidFill>
                <a:latin typeface="Arial"/>
                <a:cs typeface="Arial"/>
              </a:rPr>
              <a:t>t</a:t>
            </a:r>
            <a:r>
              <a:rPr lang="de-DE" sz="1885" spc="-5" dirty="0">
                <a:solidFill>
                  <a:srgbClr val="C40404"/>
                </a:solidFill>
                <a:latin typeface="Arial"/>
                <a:cs typeface="Arial"/>
              </a:rPr>
              <a:t>e</a:t>
            </a:r>
            <a:r>
              <a:rPr lang="de-DE" sz="1885" dirty="0">
                <a:solidFill>
                  <a:srgbClr val="C40404"/>
                </a:solidFill>
                <a:latin typeface="Arial"/>
                <a:cs typeface="Arial"/>
              </a:rPr>
              <a:t>r</a:t>
            </a:r>
            <a:r>
              <a:rPr lang="de-DE" sz="1885" spc="-5" dirty="0">
                <a:solidFill>
                  <a:srgbClr val="C40404"/>
                </a:solidFill>
                <a:latin typeface="Arial"/>
                <a:cs typeface="Arial"/>
              </a:rPr>
              <a:t>ne</a:t>
            </a:r>
            <a:r>
              <a:rPr lang="de-DE" sz="1885" dirty="0">
                <a:solidFill>
                  <a:srgbClr val="C40404"/>
                </a:solidFill>
                <a:latin typeface="Arial"/>
                <a:cs typeface="Arial"/>
              </a:rPr>
              <a:t>m</a:t>
            </a:r>
            <a:r>
              <a:rPr lang="de-DE" sz="1885" spc="28" dirty="0">
                <a:solidFill>
                  <a:srgbClr val="C40404"/>
                </a:solidFill>
                <a:latin typeface="Times New Roman"/>
                <a:cs typeface="Times New Roman"/>
              </a:rPr>
              <a:t> </a:t>
            </a:r>
            <a:r>
              <a:rPr lang="de-DE" sz="1885" spc="-5" dirty="0">
                <a:solidFill>
                  <a:srgbClr val="C40404"/>
                </a:solidFill>
                <a:latin typeface="Arial"/>
                <a:cs typeface="Arial"/>
              </a:rPr>
              <a:t>LS:</a:t>
            </a:r>
            <a:endParaRPr lang="de-DE" sz="1885" dirty="0">
              <a:latin typeface="Arial"/>
              <a:cs typeface="Arial"/>
            </a:endParaRPr>
          </a:p>
          <a:p>
            <a:pPr marL="686880" indent="-251133"/>
            <a:r>
              <a:rPr lang="de-DE" sz="1885" dirty="0">
                <a:solidFill>
                  <a:srgbClr val="C40404"/>
                </a:solidFill>
                <a:latin typeface="Arial"/>
                <a:cs typeface="Arial"/>
              </a:rPr>
              <a:t>Lautspreche</a:t>
            </a:r>
            <a:r>
              <a:rPr lang="de-DE" sz="1885" spc="-9" dirty="0">
                <a:solidFill>
                  <a:srgbClr val="C40404"/>
                </a:solidFill>
                <a:latin typeface="Arial"/>
                <a:cs typeface="Arial"/>
              </a:rPr>
              <a:t>r</a:t>
            </a:r>
            <a:r>
              <a:rPr lang="de-DE" sz="1885" spc="-15" dirty="0">
                <a:solidFill>
                  <a:srgbClr val="C40404"/>
                </a:solidFill>
                <a:latin typeface="Arial"/>
                <a:cs typeface="Arial"/>
              </a:rPr>
              <a:t>m</a:t>
            </a:r>
            <a:r>
              <a:rPr lang="de-DE" sz="1885" dirty="0">
                <a:solidFill>
                  <a:srgbClr val="C40404"/>
                </a:solidFill>
                <a:latin typeface="Arial"/>
                <a:cs typeface="Arial"/>
              </a:rPr>
              <a:t>ikrofon</a:t>
            </a:r>
            <a:endParaRPr sz="1885" dirty="0">
              <a:latin typeface="Arial"/>
              <a:cs typeface="Arial"/>
            </a:endParaRPr>
          </a:p>
        </p:txBody>
      </p:sp>
      <p:sp>
        <p:nvSpPr>
          <p:cNvPr id="7" name="object 7"/>
          <p:cNvSpPr/>
          <p:nvPr/>
        </p:nvSpPr>
        <p:spPr>
          <a:xfrm>
            <a:off x="7234272" y="2275961"/>
            <a:ext cx="3292551" cy="2413773"/>
          </a:xfrm>
          <a:prstGeom prst="rect">
            <a:avLst/>
          </a:prstGeom>
          <a:blipFill>
            <a:blip r:embed="rId3" cstate="print"/>
            <a:stretch>
              <a:fillRect/>
            </a:stretch>
          </a:blipFill>
        </p:spPr>
        <p:txBody>
          <a:bodyPr wrap="square" lIns="0" tIns="0" rIns="0" bIns="0" rtlCol="0"/>
          <a:lstStyle/>
          <a:p>
            <a:endParaRPr sz="1696"/>
          </a:p>
        </p:txBody>
      </p:sp>
    </p:spTree>
    <p:extLst>
      <p:ext uri="{BB962C8B-B14F-4D97-AF65-F5344CB8AC3E}">
        <p14:creationId xmlns:p14="http://schemas.microsoft.com/office/powerpoint/2010/main" val="7006271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39616" y="830178"/>
            <a:ext cx="8262982" cy="492892"/>
          </a:xfrm>
          <a:prstGeom prst="rect">
            <a:avLst/>
          </a:prstGeom>
        </p:spPr>
        <p:txBody>
          <a:bodyPr vert="horz" wrap="square" lIns="0" tIns="0" rIns="0" bIns="0" rtlCol="0" anchor="ctr">
            <a:spAutoFit/>
          </a:bodyPr>
          <a:lstStyle/>
          <a:p>
            <a:pPr marL="11966"/>
            <a:r>
              <a:rPr sz="3203" spc="-28" dirty="0"/>
              <a:t>Komponente</a:t>
            </a:r>
            <a:r>
              <a:rPr sz="3203" spc="-24" dirty="0"/>
              <a:t>n</a:t>
            </a:r>
            <a:r>
              <a:rPr sz="3203" spc="108" dirty="0">
                <a:latin typeface="Times New Roman"/>
                <a:cs typeface="Times New Roman"/>
              </a:rPr>
              <a:t> </a:t>
            </a:r>
            <a:r>
              <a:rPr sz="3203" spc="-28" dirty="0"/>
              <a:t>BBG-Auss</a:t>
            </a:r>
            <a:r>
              <a:rPr sz="3203" spc="-24" dirty="0"/>
              <a:t>chreibung</a:t>
            </a:r>
            <a:endParaRPr sz="3203" dirty="0">
              <a:latin typeface="Times New Roman"/>
              <a:cs typeface="Times New Roman"/>
            </a:endParaRPr>
          </a:p>
        </p:txBody>
      </p:sp>
      <p:sp>
        <p:nvSpPr>
          <p:cNvPr id="4" name="object 4"/>
          <p:cNvSpPr txBox="1"/>
          <p:nvPr/>
        </p:nvSpPr>
        <p:spPr>
          <a:xfrm>
            <a:off x="2413458" y="1604351"/>
            <a:ext cx="5116044" cy="3116174"/>
          </a:xfrm>
          <a:prstGeom prst="rect">
            <a:avLst/>
          </a:prstGeom>
        </p:spPr>
        <p:txBody>
          <a:bodyPr vert="horz" wrap="square" lIns="0" tIns="0" rIns="0" bIns="0" rtlCol="0">
            <a:spAutoFit/>
          </a:bodyPr>
          <a:lstStyle/>
          <a:p>
            <a:pPr marL="11966"/>
            <a:r>
              <a:rPr sz="2638" spc="118" dirty="0">
                <a:latin typeface="Wingdings"/>
                <a:cs typeface="Wingdings"/>
              </a:rPr>
              <a:t></a:t>
            </a:r>
            <a:r>
              <a:rPr sz="2638" spc="-19" dirty="0">
                <a:latin typeface="Arial"/>
                <a:cs typeface="Arial"/>
              </a:rPr>
              <a:t>Pak</a:t>
            </a:r>
            <a:r>
              <a:rPr sz="2638" spc="-15" dirty="0">
                <a:latin typeface="Arial"/>
                <a:cs typeface="Arial"/>
              </a:rPr>
              <a:t>e</a:t>
            </a:r>
            <a:r>
              <a:rPr sz="2638" spc="-9" dirty="0">
                <a:latin typeface="Arial"/>
                <a:cs typeface="Arial"/>
              </a:rPr>
              <a:t>t</a:t>
            </a:r>
            <a:r>
              <a:rPr sz="2638" spc="71" dirty="0">
                <a:latin typeface="Times New Roman"/>
                <a:cs typeface="Times New Roman"/>
              </a:rPr>
              <a:t> </a:t>
            </a:r>
            <a:r>
              <a:rPr sz="2638" spc="-15" dirty="0">
                <a:latin typeface="Arial"/>
                <a:cs typeface="Arial"/>
              </a:rPr>
              <a:t>Mobilfunkg</a:t>
            </a:r>
            <a:r>
              <a:rPr sz="2638" spc="-24" dirty="0">
                <a:latin typeface="Arial"/>
                <a:cs typeface="Arial"/>
              </a:rPr>
              <a:t>e</a:t>
            </a:r>
            <a:r>
              <a:rPr sz="2638" spc="-5" dirty="0">
                <a:latin typeface="Arial"/>
                <a:cs typeface="Arial"/>
              </a:rPr>
              <a:t>r</a:t>
            </a:r>
            <a:r>
              <a:rPr sz="2638" spc="-24" dirty="0">
                <a:latin typeface="Arial"/>
                <a:cs typeface="Arial"/>
              </a:rPr>
              <a:t>ä</a:t>
            </a:r>
            <a:r>
              <a:rPr sz="2638" spc="-9" dirty="0">
                <a:latin typeface="Arial"/>
                <a:cs typeface="Arial"/>
              </a:rPr>
              <a:t>t</a:t>
            </a:r>
            <a:r>
              <a:rPr sz="2638" spc="90" dirty="0">
                <a:latin typeface="Times New Roman"/>
                <a:cs typeface="Times New Roman"/>
              </a:rPr>
              <a:t> </a:t>
            </a:r>
            <a:r>
              <a:rPr sz="2638" spc="-9" dirty="0">
                <a:latin typeface="Arial"/>
                <a:cs typeface="Arial"/>
              </a:rPr>
              <a:t>(</a:t>
            </a:r>
            <a:r>
              <a:rPr sz="2638" spc="-15" dirty="0">
                <a:latin typeface="Arial"/>
                <a:cs typeface="Arial"/>
              </a:rPr>
              <a:t>a</a:t>
            </a:r>
            <a:r>
              <a:rPr sz="2638" spc="-24" dirty="0">
                <a:latin typeface="Arial"/>
                <a:cs typeface="Arial"/>
              </a:rPr>
              <a:t>b</a:t>
            </a:r>
            <a:r>
              <a:rPr sz="2638" spc="-15" dirty="0">
                <a:latin typeface="Arial"/>
                <a:cs typeface="Arial"/>
              </a:rPr>
              <a:t>g</a:t>
            </a:r>
            <a:r>
              <a:rPr sz="2638" spc="-24" dirty="0">
                <a:latin typeface="Arial"/>
                <a:cs typeface="Arial"/>
              </a:rPr>
              <a:t>e</a:t>
            </a:r>
            <a:r>
              <a:rPr sz="2638" spc="-9" dirty="0">
                <a:latin typeface="Arial"/>
                <a:cs typeface="Arial"/>
              </a:rPr>
              <a:t>s</a:t>
            </a:r>
            <a:r>
              <a:rPr sz="2638" spc="-19" dirty="0">
                <a:latin typeface="Arial"/>
                <a:cs typeface="Arial"/>
              </a:rPr>
              <a:t>et</a:t>
            </a:r>
            <a:r>
              <a:rPr sz="2638" spc="-5" dirty="0">
                <a:latin typeface="Arial"/>
                <a:cs typeface="Arial"/>
              </a:rPr>
              <a:t>z</a:t>
            </a:r>
            <a:r>
              <a:rPr sz="2638" spc="-9" dirty="0">
                <a:latin typeface="Arial"/>
                <a:cs typeface="Arial"/>
              </a:rPr>
              <a:t>t)</a:t>
            </a:r>
            <a:endParaRPr sz="2638" dirty="0">
              <a:latin typeface="Arial"/>
              <a:cs typeface="Arial"/>
            </a:endParaRPr>
          </a:p>
          <a:p>
            <a:pPr marL="686870" indent="-251294">
              <a:spcBef>
                <a:spcPts val="1060"/>
              </a:spcBef>
              <a:buFont typeface="Wingdings"/>
              <a:buChar char=""/>
              <a:tabLst>
                <a:tab pos="686870" algn="l"/>
              </a:tabLst>
            </a:pPr>
            <a:r>
              <a:rPr sz="1885" dirty="0">
                <a:latin typeface="Arial"/>
                <a:cs typeface="Arial"/>
              </a:rPr>
              <a:t>MTM5400</a:t>
            </a:r>
            <a:r>
              <a:rPr sz="1885" spc="28" dirty="0">
                <a:latin typeface="Times New Roman"/>
                <a:cs typeface="Times New Roman"/>
              </a:rPr>
              <a:t> </a:t>
            </a:r>
            <a:r>
              <a:rPr sz="1885" dirty="0">
                <a:latin typeface="Arial"/>
                <a:cs typeface="Arial"/>
              </a:rPr>
              <a:t>mit</a:t>
            </a:r>
            <a:r>
              <a:rPr sz="1885" spc="43" dirty="0">
                <a:latin typeface="Times New Roman"/>
                <a:cs typeface="Times New Roman"/>
              </a:rPr>
              <a:t> </a:t>
            </a:r>
            <a:r>
              <a:rPr sz="1885" spc="-5" dirty="0">
                <a:latin typeface="Arial"/>
                <a:cs typeface="Arial"/>
              </a:rPr>
              <a:t>abge</a:t>
            </a:r>
            <a:r>
              <a:rPr sz="1885" spc="5" dirty="0">
                <a:latin typeface="Arial"/>
                <a:cs typeface="Arial"/>
              </a:rPr>
              <a:t>s</a:t>
            </a:r>
            <a:r>
              <a:rPr sz="1885" spc="-5" dirty="0">
                <a:latin typeface="Arial"/>
                <a:cs typeface="Arial"/>
              </a:rPr>
              <a:t>etz</a:t>
            </a:r>
            <a:r>
              <a:rPr sz="1885" spc="-15" dirty="0">
                <a:latin typeface="Arial"/>
                <a:cs typeface="Arial"/>
              </a:rPr>
              <a:t>t</a:t>
            </a:r>
            <a:r>
              <a:rPr sz="1885" spc="-5" dirty="0">
                <a:latin typeface="Arial"/>
                <a:cs typeface="Arial"/>
              </a:rPr>
              <a:t>e</a:t>
            </a:r>
            <a:r>
              <a:rPr sz="1885" dirty="0">
                <a:latin typeface="Arial"/>
                <a:cs typeface="Arial"/>
              </a:rPr>
              <a:t>m</a:t>
            </a:r>
            <a:r>
              <a:rPr sz="1885" spc="15" dirty="0">
                <a:latin typeface="Times New Roman"/>
                <a:cs typeface="Times New Roman"/>
              </a:rPr>
              <a:t> </a:t>
            </a:r>
            <a:r>
              <a:rPr sz="1885" dirty="0">
                <a:latin typeface="Arial"/>
                <a:cs typeface="Arial"/>
              </a:rPr>
              <a:t>Bedienk</a:t>
            </a:r>
            <a:r>
              <a:rPr sz="1885" spc="-5" dirty="0">
                <a:latin typeface="Arial"/>
                <a:cs typeface="Arial"/>
              </a:rPr>
              <a:t>opf</a:t>
            </a:r>
            <a:endParaRPr sz="1885" dirty="0">
              <a:latin typeface="Arial"/>
              <a:cs typeface="Arial"/>
            </a:endParaRPr>
          </a:p>
          <a:p>
            <a:pPr marL="686870" indent="-251294">
              <a:spcBef>
                <a:spcPts val="678"/>
              </a:spcBef>
              <a:buFont typeface="Wingdings"/>
              <a:buChar char=""/>
              <a:tabLst>
                <a:tab pos="686870" algn="l"/>
              </a:tabLst>
            </a:pPr>
            <a:r>
              <a:rPr sz="1885" dirty="0">
                <a:latin typeface="Arial"/>
                <a:cs typeface="Arial"/>
              </a:rPr>
              <a:t>TE</a:t>
            </a:r>
            <a:r>
              <a:rPr sz="1885" spc="-15" dirty="0">
                <a:latin typeface="Arial"/>
                <a:cs typeface="Arial"/>
              </a:rPr>
              <a:t>A</a:t>
            </a:r>
            <a:r>
              <a:rPr sz="1885" dirty="0">
                <a:latin typeface="Arial"/>
                <a:cs typeface="Arial"/>
              </a:rPr>
              <a:t>2</a:t>
            </a:r>
            <a:r>
              <a:rPr sz="1885" spc="56" dirty="0">
                <a:latin typeface="Times New Roman"/>
                <a:cs typeface="Times New Roman"/>
              </a:rPr>
              <a:t> </a:t>
            </a:r>
            <a:r>
              <a:rPr sz="1885" dirty="0">
                <a:latin typeface="Arial"/>
                <a:cs typeface="Arial"/>
              </a:rPr>
              <a:t>So</a:t>
            </a:r>
            <a:r>
              <a:rPr sz="1885" spc="-9" dirty="0">
                <a:latin typeface="Arial"/>
                <a:cs typeface="Arial"/>
              </a:rPr>
              <a:t>f</a:t>
            </a:r>
            <a:r>
              <a:rPr sz="1885" dirty="0">
                <a:latin typeface="Arial"/>
                <a:cs typeface="Arial"/>
              </a:rPr>
              <a:t>tware</a:t>
            </a:r>
          </a:p>
          <a:p>
            <a:pPr marL="686870" indent="-251294">
              <a:spcBef>
                <a:spcPts val="678"/>
              </a:spcBef>
              <a:buFont typeface="Wingdings"/>
              <a:buChar char=""/>
              <a:tabLst>
                <a:tab pos="686870" algn="l"/>
              </a:tabLst>
            </a:pPr>
            <a:r>
              <a:rPr sz="1885" dirty="0">
                <a:latin typeface="Arial"/>
                <a:cs typeface="Arial"/>
              </a:rPr>
              <a:t>3</a:t>
            </a:r>
            <a:r>
              <a:rPr sz="1885" spc="52" dirty="0">
                <a:latin typeface="Times New Roman"/>
                <a:cs typeface="Times New Roman"/>
              </a:rPr>
              <a:t> </a:t>
            </a:r>
            <a:r>
              <a:rPr sz="1885" dirty="0">
                <a:latin typeface="Arial"/>
                <a:cs typeface="Arial"/>
              </a:rPr>
              <a:t>Me</a:t>
            </a:r>
            <a:r>
              <a:rPr sz="1885" spc="-9" dirty="0">
                <a:latin typeface="Arial"/>
                <a:cs typeface="Arial"/>
              </a:rPr>
              <a:t>t</a:t>
            </a:r>
            <a:r>
              <a:rPr sz="1885" spc="-5" dirty="0">
                <a:latin typeface="Arial"/>
                <a:cs typeface="Arial"/>
              </a:rPr>
              <a:t>e</a:t>
            </a:r>
            <a:r>
              <a:rPr sz="1885" dirty="0">
                <a:latin typeface="Arial"/>
                <a:cs typeface="Arial"/>
              </a:rPr>
              <a:t>r</a:t>
            </a:r>
            <a:r>
              <a:rPr sz="1885" spc="15" dirty="0">
                <a:latin typeface="Times New Roman"/>
                <a:cs typeface="Times New Roman"/>
              </a:rPr>
              <a:t> </a:t>
            </a:r>
            <a:r>
              <a:rPr sz="1885" dirty="0">
                <a:latin typeface="Arial"/>
                <a:cs typeface="Arial"/>
              </a:rPr>
              <a:t>Ba</a:t>
            </a:r>
            <a:r>
              <a:rPr sz="1885" spc="-9" dirty="0">
                <a:latin typeface="Arial"/>
                <a:cs typeface="Arial"/>
              </a:rPr>
              <a:t>t</a:t>
            </a:r>
            <a:r>
              <a:rPr sz="1885" dirty="0">
                <a:latin typeface="Arial"/>
                <a:cs typeface="Arial"/>
              </a:rPr>
              <a:t>terielad</a:t>
            </a:r>
            <a:r>
              <a:rPr sz="1885" spc="-5" dirty="0">
                <a:latin typeface="Arial"/>
                <a:cs typeface="Arial"/>
              </a:rPr>
              <a:t>e</a:t>
            </a:r>
            <a:r>
              <a:rPr sz="1885" dirty="0">
                <a:latin typeface="Arial"/>
                <a:cs typeface="Arial"/>
              </a:rPr>
              <a:t>k</a:t>
            </a:r>
            <a:r>
              <a:rPr sz="1885" spc="5" dirty="0">
                <a:latin typeface="Arial"/>
                <a:cs typeface="Arial"/>
              </a:rPr>
              <a:t>a</a:t>
            </a:r>
            <a:r>
              <a:rPr sz="1885" spc="-5" dirty="0">
                <a:latin typeface="Arial"/>
                <a:cs typeface="Arial"/>
              </a:rPr>
              <a:t>bel</a:t>
            </a:r>
            <a:endParaRPr sz="1885" dirty="0">
              <a:latin typeface="Arial"/>
              <a:cs typeface="Arial"/>
            </a:endParaRPr>
          </a:p>
          <a:p>
            <a:pPr marL="686870" indent="-251294">
              <a:spcBef>
                <a:spcPts val="678"/>
              </a:spcBef>
              <a:buFont typeface="Wingdings"/>
              <a:buChar char=""/>
              <a:tabLst>
                <a:tab pos="686870" algn="l"/>
              </a:tabLst>
            </a:pPr>
            <a:r>
              <a:rPr sz="1885" spc="-5" dirty="0">
                <a:latin typeface="Arial"/>
                <a:cs typeface="Arial"/>
              </a:rPr>
              <a:t>H</a:t>
            </a:r>
            <a:r>
              <a:rPr sz="1885" dirty="0">
                <a:latin typeface="Arial"/>
                <a:cs typeface="Arial"/>
              </a:rPr>
              <a:t>a</a:t>
            </a:r>
            <a:r>
              <a:rPr sz="1885" spc="-5" dirty="0">
                <a:latin typeface="Arial"/>
                <a:cs typeface="Arial"/>
              </a:rPr>
              <a:t>ndmi</a:t>
            </a:r>
            <a:r>
              <a:rPr sz="1885" spc="5" dirty="0">
                <a:latin typeface="Arial"/>
                <a:cs typeface="Arial"/>
              </a:rPr>
              <a:t>k</a:t>
            </a:r>
            <a:r>
              <a:rPr sz="1885" dirty="0">
                <a:latin typeface="Arial"/>
                <a:cs typeface="Arial"/>
              </a:rPr>
              <a:t>rofon</a:t>
            </a:r>
          </a:p>
          <a:p>
            <a:pPr marL="686870" indent="-251294">
              <a:spcBef>
                <a:spcPts val="678"/>
              </a:spcBef>
              <a:buFont typeface="Wingdings"/>
              <a:buChar char=""/>
              <a:tabLst>
                <a:tab pos="686870" algn="l"/>
              </a:tabLst>
            </a:pPr>
            <a:r>
              <a:rPr sz="1885" dirty="0">
                <a:latin typeface="Arial"/>
                <a:cs typeface="Arial"/>
              </a:rPr>
              <a:t>Montagebüg</a:t>
            </a:r>
            <a:r>
              <a:rPr sz="1885" spc="-5" dirty="0">
                <a:latin typeface="Arial"/>
                <a:cs typeface="Arial"/>
              </a:rPr>
              <a:t>el</a:t>
            </a:r>
            <a:endParaRPr sz="1885" dirty="0">
              <a:latin typeface="Arial"/>
              <a:cs typeface="Arial"/>
            </a:endParaRPr>
          </a:p>
          <a:p>
            <a:pPr marL="686870" indent="-251294">
              <a:spcBef>
                <a:spcPts val="678"/>
              </a:spcBef>
              <a:buFont typeface="Wingdings"/>
              <a:buChar char=""/>
              <a:tabLst>
                <a:tab pos="686870" algn="l"/>
              </a:tabLst>
            </a:pPr>
            <a:r>
              <a:rPr sz="1885" spc="-5" dirty="0">
                <a:latin typeface="Arial"/>
                <a:cs typeface="Arial"/>
              </a:rPr>
              <a:t>H</a:t>
            </a:r>
            <a:r>
              <a:rPr sz="1885" dirty="0">
                <a:latin typeface="Arial"/>
                <a:cs typeface="Arial"/>
              </a:rPr>
              <a:t>a</a:t>
            </a:r>
            <a:r>
              <a:rPr sz="1885" spc="-5" dirty="0">
                <a:latin typeface="Arial"/>
                <a:cs typeface="Arial"/>
              </a:rPr>
              <a:t>lterun</a:t>
            </a:r>
            <a:r>
              <a:rPr sz="1885" dirty="0">
                <a:latin typeface="Arial"/>
                <a:cs typeface="Arial"/>
              </a:rPr>
              <a:t>g</a:t>
            </a:r>
            <a:r>
              <a:rPr sz="1885" spc="33" dirty="0">
                <a:latin typeface="Times New Roman"/>
                <a:cs typeface="Times New Roman"/>
              </a:rPr>
              <a:t> </a:t>
            </a:r>
            <a:r>
              <a:rPr sz="1885" dirty="0">
                <a:latin typeface="Arial"/>
                <a:cs typeface="Arial"/>
              </a:rPr>
              <a:t>für</a:t>
            </a:r>
            <a:r>
              <a:rPr sz="1885" spc="24" dirty="0">
                <a:latin typeface="Times New Roman"/>
                <a:cs typeface="Times New Roman"/>
              </a:rPr>
              <a:t> </a:t>
            </a:r>
            <a:r>
              <a:rPr sz="1885" spc="-5" dirty="0">
                <a:latin typeface="Arial"/>
                <a:cs typeface="Arial"/>
              </a:rPr>
              <a:t>abg</a:t>
            </a:r>
            <a:r>
              <a:rPr sz="1885" spc="5" dirty="0">
                <a:latin typeface="Arial"/>
                <a:cs typeface="Arial"/>
              </a:rPr>
              <a:t>e</a:t>
            </a:r>
            <a:r>
              <a:rPr sz="1885" dirty="0">
                <a:latin typeface="Arial"/>
                <a:cs typeface="Arial"/>
              </a:rPr>
              <a:t>s</a:t>
            </a:r>
            <a:r>
              <a:rPr sz="1885" spc="5" dirty="0">
                <a:latin typeface="Arial"/>
                <a:cs typeface="Arial"/>
              </a:rPr>
              <a:t>e</a:t>
            </a:r>
            <a:r>
              <a:rPr sz="1885" dirty="0">
                <a:latin typeface="Arial"/>
                <a:cs typeface="Arial"/>
              </a:rPr>
              <a:t>tzten</a:t>
            </a:r>
            <a:r>
              <a:rPr sz="1885" dirty="0">
                <a:latin typeface="Times New Roman"/>
                <a:cs typeface="Times New Roman"/>
              </a:rPr>
              <a:t> </a:t>
            </a:r>
            <a:r>
              <a:rPr sz="1885" dirty="0">
                <a:latin typeface="Arial"/>
                <a:cs typeface="Arial"/>
              </a:rPr>
              <a:t>Bedienk</a:t>
            </a:r>
            <a:r>
              <a:rPr sz="1885" spc="-5" dirty="0">
                <a:latin typeface="Arial"/>
                <a:cs typeface="Arial"/>
              </a:rPr>
              <a:t>opf</a:t>
            </a:r>
            <a:endParaRPr sz="1885" dirty="0">
              <a:latin typeface="Arial"/>
              <a:cs typeface="Arial"/>
            </a:endParaRPr>
          </a:p>
          <a:p>
            <a:pPr marL="686870" indent="-251294">
              <a:spcBef>
                <a:spcPts val="678"/>
              </a:spcBef>
              <a:buFont typeface="Wingdings"/>
              <a:buChar char=""/>
              <a:tabLst>
                <a:tab pos="686870" algn="l"/>
              </a:tabLst>
            </a:pPr>
            <a:r>
              <a:rPr sz="1885" dirty="0">
                <a:latin typeface="Arial"/>
                <a:cs typeface="Arial"/>
              </a:rPr>
              <a:t>7</a:t>
            </a:r>
            <a:r>
              <a:rPr sz="1885" spc="52" dirty="0">
                <a:latin typeface="Times New Roman"/>
                <a:cs typeface="Times New Roman"/>
              </a:rPr>
              <a:t> </a:t>
            </a:r>
            <a:r>
              <a:rPr sz="1885" dirty="0">
                <a:latin typeface="Arial"/>
                <a:cs typeface="Arial"/>
              </a:rPr>
              <a:t>Me</a:t>
            </a:r>
            <a:r>
              <a:rPr sz="1885" spc="-9" dirty="0">
                <a:latin typeface="Arial"/>
                <a:cs typeface="Arial"/>
              </a:rPr>
              <a:t>t</a:t>
            </a:r>
            <a:r>
              <a:rPr sz="1885" spc="-5" dirty="0">
                <a:latin typeface="Arial"/>
                <a:cs typeface="Arial"/>
              </a:rPr>
              <a:t>e</a:t>
            </a:r>
            <a:r>
              <a:rPr sz="1885" dirty="0">
                <a:latin typeface="Arial"/>
                <a:cs typeface="Arial"/>
              </a:rPr>
              <a:t>r</a:t>
            </a:r>
            <a:r>
              <a:rPr sz="1885" spc="15" dirty="0">
                <a:latin typeface="Times New Roman"/>
                <a:cs typeface="Times New Roman"/>
              </a:rPr>
              <a:t> </a:t>
            </a:r>
            <a:r>
              <a:rPr sz="1885" dirty="0">
                <a:latin typeface="Arial"/>
                <a:cs typeface="Arial"/>
              </a:rPr>
              <a:t>Kabel</a:t>
            </a:r>
            <a:r>
              <a:rPr sz="1885" spc="52" dirty="0">
                <a:latin typeface="Times New Roman"/>
                <a:cs typeface="Times New Roman"/>
              </a:rPr>
              <a:t> </a:t>
            </a:r>
            <a:r>
              <a:rPr sz="1885" spc="-9" dirty="0">
                <a:latin typeface="Arial"/>
                <a:cs typeface="Arial"/>
              </a:rPr>
              <a:t>f</a:t>
            </a:r>
            <a:r>
              <a:rPr sz="1885" spc="-5" dirty="0">
                <a:latin typeface="Arial"/>
                <a:cs typeface="Arial"/>
              </a:rPr>
              <a:t>ü</a:t>
            </a:r>
            <a:r>
              <a:rPr sz="1885" dirty="0">
                <a:latin typeface="Arial"/>
                <a:cs typeface="Arial"/>
              </a:rPr>
              <a:t>r</a:t>
            </a:r>
            <a:r>
              <a:rPr sz="1885" spc="38" dirty="0">
                <a:latin typeface="Times New Roman"/>
                <a:cs typeface="Times New Roman"/>
              </a:rPr>
              <a:t> </a:t>
            </a:r>
            <a:r>
              <a:rPr sz="1885" dirty="0">
                <a:latin typeface="Arial"/>
                <a:cs typeface="Arial"/>
              </a:rPr>
              <a:t>Verbind</a:t>
            </a:r>
            <a:r>
              <a:rPr sz="1885" spc="-5" dirty="0">
                <a:latin typeface="Arial"/>
                <a:cs typeface="Arial"/>
              </a:rPr>
              <a:t>un</a:t>
            </a:r>
            <a:r>
              <a:rPr sz="1885" dirty="0">
                <a:latin typeface="Arial"/>
                <a:cs typeface="Arial"/>
              </a:rPr>
              <a:t>g</a:t>
            </a:r>
            <a:r>
              <a:rPr sz="1885" spc="28" dirty="0">
                <a:latin typeface="Times New Roman"/>
                <a:cs typeface="Times New Roman"/>
              </a:rPr>
              <a:t> </a:t>
            </a:r>
            <a:r>
              <a:rPr sz="1885" dirty="0">
                <a:latin typeface="Arial"/>
                <a:cs typeface="Arial"/>
              </a:rPr>
              <a:t>Bedienk</a:t>
            </a:r>
            <a:r>
              <a:rPr sz="1885" spc="-5" dirty="0">
                <a:latin typeface="Arial"/>
                <a:cs typeface="Arial"/>
              </a:rPr>
              <a:t>opf</a:t>
            </a:r>
            <a:endParaRPr sz="1885" dirty="0">
              <a:latin typeface="Arial"/>
              <a:cs typeface="Arial"/>
            </a:endParaRPr>
          </a:p>
        </p:txBody>
      </p:sp>
      <p:sp>
        <p:nvSpPr>
          <p:cNvPr id="5" name="object 5"/>
          <p:cNvSpPr txBox="1"/>
          <p:nvPr/>
        </p:nvSpPr>
        <p:spPr>
          <a:xfrm>
            <a:off x="2823846" y="4736178"/>
            <a:ext cx="6368498" cy="1565813"/>
          </a:xfrm>
          <a:prstGeom prst="rect">
            <a:avLst/>
          </a:prstGeom>
        </p:spPr>
        <p:txBody>
          <a:bodyPr vert="horz" wrap="square" lIns="0" tIns="0" rIns="0" bIns="0" rtlCol="0">
            <a:spAutoFit/>
          </a:bodyPr>
          <a:lstStyle/>
          <a:p>
            <a:pPr marL="263260" indent="-251294">
              <a:buFont typeface="Wingdings"/>
              <a:buChar char=""/>
              <a:tabLst>
                <a:tab pos="263260" algn="l"/>
              </a:tabLst>
            </a:pPr>
            <a:r>
              <a:rPr sz="1885" dirty="0">
                <a:latin typeface="Arial"/>
                <a:cs typeface="Arial"/>
              </a:rPr>
              <a:t>GP</a:t>
            </a:r>
            <a:r>
              <a:rPr sz="1885" spc="-9" dirty="0">
                <a:latin typeface="Arial"/>
                <a:cs typeface="Arial"/>
              </a:rPr>
              <a:t>S</a:t>
            </a:r>
            <a:r>
              <a:rPr sz="1885" dirty="0">
                <a:latin typeface="Arial"/>
                <a:cs typeface="Arial"/>
              </a:rPr>
              <a:t>-</a:t>
            </a:r>
            <a:r>
              <a:rPr sz="1885" dirty="0" err="1">
                <a:latin typeface="Arial"/>
                <a:cs typeface="Arial"/>
              </a:rPr>
              <a:t>Fun</a:t>
            </a:r>
            <a:r>
              <a:rPr sz="1885" spc="5" dirty="0" err="1">
                <a:latin typeface="Arial"/>
                <a:cs typeface="Arial"/>
              </a:rPr>
              <a:t>k</a:t>
            </a:r>
            <a:r>
              <a:rPr sz="1885" dirty="0" err="1">
                <a:latin typeface="Arial"/>
                <a:cs typeface="Arial"/>
              </a:rPr>
              <a:t>tion</a:t>
            </a:r>
            <a:endParaRPr lang="de-AT" sz="1885" dirty="0">
              <a:latin typeface="Arial"/>
              <a:cs typeface="Arial"/>
            </a:endParaRPr>
          </a:p>
          <a:p>
            <a:pPr marL="263260" indent="-251294">
              <a:buFont typeface="Wingdings"/>
              <a:buChar char=""/>
              <a:tabLst>
                <a:tab pos="263260" algn="l"/>
              </a:tabLst>
            </a:pPr>
            <a:r>
              <a:rPr lang="de-DE" sz="1885" dirty="0">
                <a:solidFill>
                  <a:srgbClr val="C40404"/>
                </a:solidFill>
                <a:highlight>
                  <a:srgbClr val="FFFF00"/>
                </a:highlight>
                <a:latin typeface="Arial"/>
                <a:cs typeface="Arial"/>
              </a:rPr>
              <a:t>EXTRA</a:t>
            </a:r>
            <a:r>
              <a:rPr lang="de-DE" sz="1885" dirty="0">
                <a:solidFill>
                  <a:srgbClr val="C40404"/>
                </a:solidFill>
                <a:latin typeface="Arial"/>
                <a:cs typeface="Arial"/>
              </a:rPr>
              <a:t>: Lautsprecher, GPS Maus</a:t>
            </a:r>
          </a:p>
          <a:p>
            <a:pPr marL="263260" indent="-251294">
              <a:buFont typeface="Wingdings"/>
              <a:buChar char=""/>
              <a:tabLst>
                <a:tab pos="263260" algn="l"/>
              </a:tabLst>
            </a:pPr>
            <a:r>
              <a:rPr lang="de-AT" sz="1885" dirty="0">
                <a:highlight>
                  <a:srgbClr val="FFFF00"/>
                </a:highlight>
                <a:latin typeface="Arial"/>
                <a:cs typeface="Arial"/>
              </a:rPr>
              <a:t>Obligat</a:t>
            </a:r>
            <a:r>
              <a:rPr lang="de-AT" sz="1885" dirty="0">
                <a:latin typeface="Arial"/>
                <a:cs typeface="Arial"/>
              </a:rPr>
              <a:t>: Zubehörstecker (muss extra angekauft werden)</a:t>
            </a:r>
            <a:endParaRPr sz="1885" dirty="0">
              <a:latin typeface="Arial"/>
              <a:cs typeface="Arial"/>
            </a:endParaRPr>
          </a:p>
          <a:p>
            <a:pPr marL="263260" indent="-251294">
              <a:spcBef>
                <a:spcPts val="905"/>
              </a:spcBef>
              <a:buFont typeface="Wingdings"/>
              <a:buChar char=""/>
              <a:tabLst>
                <a:tab pos="263260" algn="l"/>
              </a:tabLst>
            </a:pPr>
            <a:r>
              <a:rPr sz="1885" dirty="0">
                <a:solidFill>
                  <a:srgbClr val="C40404"/>
                </a:solidFill>
                <a:latin typeface="Arial"/>
                <a:cs typeface="Arial"/>
              </a:rPr>
              <a:t>Optional</a:t>
            </a:r>
            <a:r>
              <a:rPr sz="1885" spc="33" dirty="0">
                <a:solidFill>
                  <a:srgbClr val="C40404"/>
                </a:solidFill>
                <a:latin typeface="Times New Roman"/>
                <a:cs typeface="Times New Roman"/>
              </a:rPr>
              <a:t> </a:t>
            </a:r>
            <a:r>
              <a:rPr sz="1885" dirty="0">
                <a:solidFill>
                  <a:srgbClr val="C40404"/>
                </a:solidFill>
                <a:latin typeface="Arial"/>
                <a:cs typeface="Arial"/>
              </a:rPr>
              <a:t>statt</a:t>
            </a:r>
            <a:r>
              <a:rPr sz="1885" spc="15" dirty="0">
                <a:solidFill>
                  <a:srgbClr val="C40404"/>
                </a:solidFill>
                <a:latin typeface="Times New Roman"/>
                <a:cs typeface="Times New Roman"/>
              </a:rPr>
              <a:t> </a:t>
            </a:r>
            <a:r>
              <a:rPr sz="1885" spc="-5" dirty="0">
                <a:solidFill>
                  <a:srgbClr val="C40404"/>
                </a:solidFill>
                <a:latin typeface="Arial"/>
                <a:cs typeface="Arial"/>
              </a:rPr>
              <a:t>ex</a:t>
            </a:r>
            <a:r>
              <a:rPr sz="1885" spc="-9" dirty="0">
                <a:solidFill>
                  <a:srgbClr val="C40404"/>
                </a:solidFill>
                <a:latin typeface="Arial"/>
                <a:cs typeface="Arial"/>
              </a:rPr>
              <a:t>t</a:t>
            </a:r>
            <a:r>
              <a:rPr sz="1885" spc="-5" dirty="0">
                <a:solidFill>
                  <a:srgbClr val="C40404"/>
                </a:solidFill>
                <a:latin typeface="Arial"/>
                <a:cs typeface="Arial"/>
              </a:rPr>
              <a:t>e</a:t>
            </a:r>
            <a:r>
              <a:rPr sz="1885" dirty="0">
                <a:solidFill>
                  <a:srgbClr val="C40404"/>
                </a:solidFill>
                <a:latin typeface="Arial"/>
                <a:cs typeface="Arial"/>
              </a:rPr>
              <a:t>r</a:t>
            </a:r>
            <a:r>
              <a:rPr sz="1885" spc="-5" dirty="0">
                <a:solidFill>
                  <a:srgbClr val="C40404"/>
                </a:solidFill>
                <a:latin typeface="Arial"/>
                <a:cs typeface="Arial"/>
              </a:rPr>
              <a:t>ne</a:t>
            </a:r>
            <a:r>
              <a:rPr sz="1885" dirty="0">
                <a:solidFill>
                  <a:srgbClr val="C40404"/>
                </a:solidFill>
                <a:latin typeface="Arial"/>
                <a:cs typeface="Arial"/>
              </a:rPr>
              <a:t>m</a:t>
            </a:r>
            <a:r>
              <a:rPr sz="1885" spc="28" dirty="0">
                <a:solidFill>
                  <a:srgbClr val="C40404"/>
                </a:solidFill>
                <a:latin typeface="Times New Roman"/>
                <a:cs typeface="Times New Roman"/>
              </a:rPr>
              <a:t> </a:t>
            </a:r>
            <a:r>
              <a:rPr sz="1885" spc="-5" dirty="0">
                <a:solidFill>
                  <a:srgbClr val="C40404"/>
                </a:solidFill>
                <a:latin typeface="Arial"/>
                <a:cs typeface="Arial"/>
              </a:rPr>
              <a:t>LS:</a:t>
            </a:r>
            <a:endParaRPr sz="1885" dirty="0">
              <a:latin typeface="Arial"/>
              <a:cs typeface="Arial"/>
            </a:endParaRPr>
          </a:p>
          <a:p>
            <a:pPr marL="263260"/>
            <a:r>
              <a:rPr sz="1885" dirty="0" err="1">
                <a:solidFill>
                  <a:srgbClr val="C40404"/>
                </a:solidFill>
                <a:latin typeface="Arial"/>
                <a:cs typeface="Arial"/>
              </a:rPr>
              <a:t>Lautspreche</a:t>
            </a:r>
            <a:r>
              <a:rPr sz="1885" spc="-9" dirty="0" err="1">
                <a:solidFill>
                  <a:srgbClr val="C40404"/>
                </a:solidFill>
                <a:latin typeface="Arial"/>
                <a:cs typeface="Arial"/>
              </a:rPr>
              <a:t>r</a:t>
            </a:r>
            <a:r>
              <a:rPr sz="1885" spc="-19" dirty="0" err="1">
                <a:solidFill>
                  <a:srgbClr val="C40404"/>
                </a:solidFill>
                <a:latin typeface="Arial"/>
                <a:cs typeface="Arial"/>
              </a:rPr>
              <a:t>m</a:t>
            </a:r>
            <a:r>
              <a:rPr sz="1885" dirty="0" err="1">
                <a:solidFill>
                  <a:srgbClr val="C40404"/>
                </a:solidFill>
                <a:latin typeface="Arial"/>
                <a:cs typeface="Arial"/>
              </a:rPr>
              <a:t>ikro</a:t>
            </a:r>
            <a:r>
              <a:rPr sz="1885" spc="-9" dirty="0" err="1">
                <a:solidFill>
                  <a:srgbClr val="C40404"/>
                </a:solidFill>
                <a:latin typeface="Arial"/>
                <a:cs typeface="Arial"/>
              </a:rPr>
              <a:t>f</a:t>
            </a:r>
            <a:r>
              <a:rPr sz="1885" dirty="0" err="1">
                <a:solidFill>
                  <a:srgbClr val="C40404"/>
                </a:solidFill>
                <a:latin typeface="Arial"/>
                <a:cs typeface="Arial"/>
              </a:rPr>
              <a:t>on</a:t>
            </a:r>
            <a:endParaRPr sz="1130" dirty="0">
              <a:latin typeface="Arial"/>
              <a:cs typeface="Arial"/>
            </a:endParaRPr>
          </a:p>
        </p:txBody>
      </p:sp>
      <p:sp>
        <p:nvSpPr>
          <p:cNvPr id="7" name="object 7"/>
          <p:cNvSpPr/>
          <p:nvPr/>
        </p:nvSpPr>
        <p:spPr>
          <a:xfrm>
            <a:off x="7548543" y="2713915"/>
            <a:ext cx="2782803" cy="1802073"/>
          </a:xfrm>
          <a:prstGeom prst="rect">
            <a:avLst/>
          </a:prstGeom>
          <a:blipFill>
            <a:blip r:embed="rId3" cstate="print"/>
            <a:stretch>
              <a:fillRect/>
            </a:stretch>
          </a:blipFill>
        </p:spPr>
        <p:txBody>
          <a:bodyPr wrap="square" lIns="0" tIns="0" rIns="0" bIns="0" rtlCol="0"/>
          <a:lstStyle/>
          <a:p>
            <a:endParaRPr sz="1696"/>
          </a:p>
        </p:txBody>
      </p:sp>
    </p:spTree>
    <p:extLst>
      <p:ext uri="{BB962C8B-B14F-4D97-AF65-F5344CB8AC3E}">
        <p14:creationId xmlns:p14="http://schemas.microsoft.com/office/powerpoint/2010/main" val="246994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A4534-1271-4A5B-BF95-E167321FD59B}"/>
              </a:ext>
            </a:extLst>
          </p:cNvPr>
          <p:cNvSpPr>
            <a:spLocks noGrp="1"/>
          </p:cNvSpPr>
          <p:nvPr>
            <p:ph type="title"/>
          </p:nvPr>
        </p:nvSpPr>
        <p:spPr/>
        <p:txBody>
          <a:bodyPr/>
          <a:lstStyle/>
          <a:p>
            <a:r>
              <a:rPr lang="de-AT" dirty="0"/>
              <a:t>Zubehörstecker obligat!</a:t>
            </a:r>
          </a:p>
        </p:txBody>
      </p:sp>
      <p:pic>
        <p:nvPicPr>
          <p:cNvPr id="5" name="Inhaltsplatzhalter 4">
            <a:extLst>
              <a:ext uri="{FF2B5EF4-FFF2-40B4-BE49-F238E27FC236}">
                <a16:creationId xmlns:a16="http://schemas.microsoft.com/office/drawing/2014/main" id="{94962476-B53C-4A11-9CAE-BB9C9A5115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13668" y="2130612"/>
            <a:ext cx="4590553" cy="3442914"/>
          </a:xfrm>
        </p:spPr>
      </p:pic>
      <p:sp>
        <p:nvSpPr>
          <p:cNvPr id="6" name="Textfeld 5">
            <a:extLst>
              <a:ext uri="{FF2B5EF4-FFF2-40B4-BE49-F238E27FC236}">
                <a16:creationId xmlns:a16="http://schemas.microsoft.com/office/drawing/2014/main" id="{2C972963-7BF8-4C60-9429-5E3BFC6C0836}"/>
              </a:ext>
            </a:extLst>
          </p:cNvPr>
          <p:cNvSpPr txBox="1"/>
          <p:nvPr/>
        </p:nvSpPr>
        <p:spPr>
          <a:xfrm>
            <a:off x="6456040" y="1772816"/>
            <a:ext cx="4543231" cy="2246769"/>
          </a:xfrm>
          <a:prstGeom prst="rect">
            <a:avLst/>
          </a:prstGeom>
          <a:noFill/>
        </p:spPr>
        <p:txBody>
          <a:bodyPr wrap="none" rtlCol="0">
            <a:spAutoFit/>
          </a:bodyPr>
          <a:lstStyle/>
          <a:p>
            <a:pPr marL="514350" indent="-514350">
              <a:buFont typeface="+mj-lt"/>
              <a:buAutoNum type="arabicPeriod"/>
            </a:pPr>
            <a:r>
              <a:rPr lang="de-AT" sz="2800" dirty="0">
                <a:latin typeface="Arial" panose="020B0604020202020204" pitchFamily="34" charset="0"/>
                <a:cs typeface="Arial" panose="020B0604020202020204" pitchFamily="34" charset="0"/>
              </a:rPr>
              <a:t>Anschluss Lautsprecher</a:t>
            </a:r>
          </a:p>
          <a:p>
            <a:pPr marL="514350" indent="-514350">
              <a:buFont typeface="+mj-lt"/>
              <a:buAutoNum type="arabicPeriod"/>
            </a:pPr>
            <a:r>
              <a:rPr lang="de-AT" sz="2800" dirty="0">
                <a:latin typeface="Arial" panose="020B0604020202020204" pitchFamily="34" charset="0"/>
                <a:cs typeface="Arial" panose="020B0604020202020204" pitchFamily="34" charset="0"/>
              </a:rPr>
              <a:t>Zündungsplus</a:t>
            </a:r>
          </a:p>
          <a:p>
            <a:pPr marL="514350" indent="-514350">
              <a:buFont typeface="+mj-lt"/>
              <a:buAutoNum type="arabicPeriod"/>
            </a:pPr>
            <a:r>
              <a:rPr lang="de-AT" sz="2800" dirty="0">
                <a:latin typeface="Arial" panose="020B0604020202020204" pitchFamily="34" charset="0"/>
                <a:cs typeface="Arial" panose="020B0604020202020204" pitchFamily="34" charset="0"/>
              </a:rPr>
              <a:t>Ext. Mikrofone</a:t>
            </a:r>
          </a:p>
          <a:p>
            <a:pPr marL="514350" indent="-514350">
              <a:buFont typeface="+mj-lt"/>
              <a:buAutoNum type="arabicPeriod"/>
            </a:pPr>
            <a:r>
              <a:rPr lang="de-AT" sz="2800" dirty="0">
                <a:latin typeface="Arial" panose="020B0604020202020204" pitchFamily="34" charset="0"/>
                <a:cs typeface="Arial" panose="020B0604020202020204" pitchFamily="34" charset="0"/>
              </a:rPr>
              <a:t>PTT</a:t>
            </a:r>
          </a:p>
          <a:p>
            <a:pPr marL="514350" indent="-514350">
              <a:buFont typeface="+mj-lt"/>
              <a:buAutoNum type="arabicPeriod"/>
            </a:pPr>
            <a:r>
              <a:rPr lang="de-AT" sz="2800" dirty="0">
                <a:latin typeface="Arial" panose="020B0604020202020204" pitchFamily="34" charset="0"/>
                <a:cs typeface="Arial" panose="020B0604020202020204" pitchFamily="34" charset="0"/>
              </a:rPr>
              <a:t>Usw.</a:t>
            </a:r>
          </a:p>
        </p:txBody>
      </p:sp>
      <p:sp>
        <p:nvSpPr>
          <p:cNvPr id="7" name="Textfeld 6">
            <a:extLst>
              <a:ext uri="{FF2B5EF4-FFF2-40B4-BE49-F238E27FC236}">
                <a16:creationId xmlns:a16="http://schemas.microsoft.com/office/drawing/2014/main" id="{3B840146-0771-4FB1-BB3F-8D31AE028353}"/>
              </a:ext>
            </a:extLst>
          </p:cNvPr>
          <p:cNvSpPr txBox="1"/>
          <p:nvPr/>
        </p:nvSpPr>
        <p:spPr>
          <a:xfrm>
            <a:off x="5447928" y="4797152"/>
            <a:ext cx="4984057" cy="523220"/>
          </a:xfrm>
          <a:prstGeom prst="rect">
            <a:avLst/>
          </a:prstGeom>
          <a:noFill/>
        </p:spPr>
        <p:txBody>
          <a:bodyPr wrap="none" rtlCol="0">
            <a:spAutoFit/>
          </a:bodyPr>
          <a:lstStyle/>
          <a:p>
            <a:r>
              <a:rPr lang="de-AT" sz="2800" dirty="0">
                <a:latin typeface="Arial" panose="020B0604020202020204" pitchFamily="34" charset="0"/>
                <a:cs typeface="Arial" panose="020B0604020202020204" pitchFamily="34" charset="0"/>
              </a:rPr>
              <a:t>In ganz Oberösterreich gleich!</a:t>
            </a:r>
          </a:p>
        </p:txBody>
      </p:sp>
    </p:spTree>
    <p:extLst>
      <p:ext uri="{BB962C8B-B14F-4D97-AF65-F5344CB8AC3E}">
        <p14:creationId xmlns:p14="http://schemas.microsoft.com/office/powerpoint/2010/main" val="750712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47C3F-6B56-4250-8F00-A2D9BDFE4776}"/>
              </a:ext>
            </a:extLst>
          </p:cNvPr>
          <p:cNvSpPr>
            <a:spLocks noGrp="1"/>
          </p:cNvSpPr>
          <p:nvPr>
            <p:ph type="title"/>
          </p:nvPr>
        </p:nvSpPr>
        <p:spPr/>
        <p:txBody>
          <a:bodyPr/>
          <a:lstStyle/>
          <a:p>
            <a:r>
              <a:rPr lang="de-AT" dirty="0"/>
              <a:t>Aktuelle News</a:t>
            </a:r>
          </a:p>
        </p:txBody>
      </p:sp>
      <p:sp>
        <p:nvSpPr>
          <p:cNvPr id="3" name="Inhaltsplatzhalter 2">
            <a:extLst>
              <a:ext uri="{FF2B5EF4-FFF2-40B4-BE49-F238E27FC236}">
                <a16:creationId xmlns:a16="http://schemas.microsoft.com/office/drawing/2014/main" id="{08F968A1-B0E4-42B1-A1AD-570AC7751473}"/>
              </a:ext>
            </a:extLst>
          </p:cNvPr>
          <p:cNvSpPr>
            <a:spLocks noGrp="1"/>
          </p:cNvSpPr>
          <p:nvPr>
            <p:ph idx="1"/>
          </p:nvPr>
        </p:nvSpPr>
        <p:spPr>
          <a:xfrm>
            <a:off x="1583498" y="1628800"/>
            <a:ext cx="9998901" cy="4525963"/>
          </a:xfrm>
        </p:spPr>
        <p:txBody>
          <a:bodyPr/>
          <a:lstStyle/>
          <a:p>
            <a:r>
              <a:rPr lang="de-AT" dirty="0"/>
              <a:t>Titan Handmikrofon wurde im Shop aufgenommen</a:t>
            </a:r>
          </a:p>
          <a:p>
            <a:pPr lvl="1"/>
            <a:r>
              <a:rPr lang="de-AT" dirty="0"/>
              <a:t>Nexus TP-120 Stecker</a:t>
            </a:r>
          </a:p>
        </p:txBody>
      </p:sp>
      <p:pic>
        <p:nvPicPr>
          <p:cNvPr id="4" name="Grafik 3">
            <a:extLst>
              <a:ext uri="{FF2B5EF4-FFF2-40B4-BE49-F238E27FC236}">
                <a16:creationId xmlns:a16="http://schemas.microsoft.com/office/drawing/2014/main" id="{8E1A04BD-FB46-4EA5-9B45-6B2E59566051}"/>
              </a:ext>
            </a:extLst>
          </p:cNvPr>
          <p:cNvPicPr>
            <a:picLocks noChangeAspect="1"/>
          </p:cNvPicPr>
          <p:nvPr/>
        </p:nvPicPr>
        <p:blipFill>
          <a:blip r:embed="rId2"/>
          <a:stretch>
            <a:fillRect/>
          </a:stretch>
        </p:blipFill>
        <p:spPr>
          <a:xfrm>
            <a:off x="8328248" y="2924944"/>
            <a:ext cx="2525266" cy="1439402"/>
          </a:xfrm>
          <a:prstGeom prst="rect">
            <a:avLst/>
          </a:prstGeom>
        </p:spPr>
      </p:pic>
      <p:sp>
        <p:nvSpPr>
          <p:cNvPr id="5" name="Rechteck 4">
            <a:extLst>
              <a:ext uri="{FF2B5EF4-FFF2-40B4-BE49-F238E27FC236}">
                <a16:creationId xmlns:a16="http://schemas.microsoft.com/office/drawing/2014/main" id="{D3B87C5A-789C-4F6C-A30D-8824B48E2303}"/>
              </a:ext>
            </a:extLst>
          </p:cNvPr>
          <p:cNvSpPr/>
          <p:nvPr/>
        </p:nvSpPr>
        <p:spPr>
          <a:xfrm>
            <a:off x="2423592" y="3068960"/>
            <a:ext cx="184731" cy="461665"/>
          </a:xfrm>
          <a:prstGeom prst="rect">
            <a:avLst/>
          </a:prstGeom>
        </p:spPr>
        <p:txBody>
          <a:bodyPr wrap="none">
            <a:spAutoFit/>
          </a:bodyPr>
          <a:lstStyle/>
          <a:p>
            <a:endParaRPr lang="de-AT" dirty="0"/>
          </a:p>
        </p:txBody>
      </p:sp>
      <p:pic>
        <p:nvPicPr>
          <p:cNvPr id="7" name="Grafik 6">
            <a:extLst>
              <a:ext uri="{FF2B5EF4-FFF2-40B4-BE49-F238E27FC236}">
                <a16:creationId xmlns:a16="http://schemas.microsoft.com/office/drawing/2014/main" id="{5C9FA3C2-8B36-46A4-B65F-C1BF83A09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176" y="4806124"/>
            <a:ext cx="4113571" cy="1074717"/>
          </a:xfrm>
          <a:prstGeom prst="rect">
            <a:avLst/>
          </a:prstGeom>
        </p:spPr>
      </p:pic>
      <p:pic>
        <p:nvPicPr>
          <p:cNvPr id="12" name="Grafik 11">
            <a:extLst>
              <a:ext uri="{FF2B5EF4-FFF2-40B4-BE49-F238E27FC236}">
                <a16:creationId xmlns:a16="http://schemas.microsoft.com/office/drawing/2014/main" id="{46925F29-77DB-4F3B-AAFC-7C8487CDD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5280">
            <a:off x="3622554" y="2809248"/>
            <a:ext cx="1971366" cy="3731890"/>
          </a:xfrm>
          <a:prstGeom prst="rect">
            <a:avLst/>
          </a:prstGeom>
        </p:spPr>
      </p:pic>
      <p:sp>
        <p:nvSpPr>
          <p:cNvPr id="6" name="Textfeld 5">
            <a:extLst>
              <a:ext uri="{FF2B5EF4-FFF2-40B4-BE49-F238E27FC236}">
                <a16:creationId xmlns:a16="http://schemas.microsoft.com/office/drawing/2014/main" id="{D2C18EF3-1D5B-46C3-8534-A1E0B41C7D7C}"/>
              </a:ext>
            </a:extLst>
          </p:cNvPr>
          <p:cNvSpPr txBox="1"/>
          <p:nvPr/>
        </p:nvSpPr>
        <p:spPr>
          <a:xfrm rot="20620145">
            <a:off x="3635770" y="5994998"/>
            <a:ext cx="1415772" cy="461665"/>
          </a:xfrm>
          <a:prstGeom prst="rect">
            <a:avLst/>
          </a:prstGeom>
          <a:noFill/>
        </p:spPr>
        <p:txBody>
          <a:bodyPr wrap="none" rtlCol="0">
            <a:spAutoFit/>
          </a:bodyPr>
          <a:lstStyle/>
          <a:p>
            <a:r>
              <a:rPr lang="de-AT" sz="1800" dirty="0">
                <a:latin typeface="Arial" panose="020B0604020202020204" pitchFamily="34" charset="0"/>
                <a:cs typeface="Arial" panose="020B0604020202020204" pitchFamily="34" charset="0"/>
              </a:rPr>
              <a:t>Symbolbild</a:t>
            </a:r>
            <a:r>
              <a:rPr lang="de-AT" dirty="0"/>
              <a:t>!</a:t>
            </a:r>
          </a:p>
        </p:txBody>
      </p:sp>
    </p:spTree>
    <p:extLst>
      <p:ext uri="{BB962C8B-B14F-4D97-AF65-F5344CB8AC3E}">
        <p14:creationId xmlns:p14="http://schemas.microsoft.com/office/powerpoint/2010/main" val="2687857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341784"/>
            <a:ext cx="7499176" cy="1143000"/>
          </a:xfrm>
        </p:spPr>
        <p:txBody>
          <a:bodyPr/>
          <a:lstStyle/>
          <a:p>
            <a:r>
              <a:rPr lang="de-AT" dirty="0"/>
              <a:t>Artikel in </a:t>
            </a:r>
            <a:r>
              <a:rPr lang="de-AT" dirty="0" err="1"/>
              <a:t>SyBOS</a:t>
            </a:r>
            <a:endParaRPr lang="de-AT" dirty="0"/>
          </a:p>
        </p:txBody>
      </p:sp>
      <p:sp>
        <p:nvSpPr>
          <p:cNvPr id="3" name="Inhaltsplatzhalter 2"/>
          <p:cNvSpPr>
            <a:spLocks noGrp="1"/>
          </p:cNvSpPr>
          <p:nvPr>
            <p:ph idx="1"/>
          </p:nvPr>
        </p:nvSpPr>
        <p:spPr>
          <a:xfrm>
            <a:off x="1343472" y="1628800"/>
            <a:ext cx="10513168" cy="4525963"/>
          </a:xfrm>
        </p:spPr>
        <p:txBody>
          <a:bodyPr>
            <a:normAutofit/>
          </a:bodyPr>
          <a:lstStyle/>
          <a:p>
            <a:r>
              <a:rPr lang="de-AT" sz="3000" dirty="0"/>
              <a:t>KFZ-Lader, Antennen, Stecker usw. werden vom LFK in </a:t>
            </a:r>
            <a:r>
              <a:rPr lang="de-AT" sz="3000" dirty="0" err="1"/>
              <a:t>syBOS</a:t>
            </a:r>
            <a:r>
              <a:rPr lang="de-AT" sz="3000" dirty="0"/>
              <a:t> angeboten</a:t>
            </a:r>
          </a:p>
          <a:p>
            <a:endParaRPr lang="de-AT" sz="2200" dirty="0"/>
          </a:p>
          <a:p>
            <a:r>
              <a:rPr lang="de-AT" sz="3000" dirty="0"/>
              <a:t>Durch Masseneinkauf können attraktive Preise für die Feuerwehren erzielt werden.</a:t>
            </a:r>
          </a:p>
          <a:p>
            <a:pPr lvl="1"/>
            <a:r>
              <a:rPr lang="de-AT" sz="2600" dirty="0"/>
              <a:t>Zentraleinkauf durch LFK</a:t>
            </a:r>
          </a:p>
          <a:p>
            <a:endParaRPr lang="de-AT" sz="2200" dirty="0"/>
          </a:p>
          <a:p>
            <a:r>
              <a:rPr lang="de-AT" sz="3000" dirty="0"/>
              <a:t>Ex-geschütze Geräte:</a:t>
            </a:r>
          </a:p>
          <a:p>
            <a:pPr lvl="1"/>
            <a:r>
              <a:rPr lang="de-AT" dirty="0"/>
              <a:t>Ankauf nur, wo wirklich notwendig!</a:t>
            </a:r>
          </a:p>
        </p:txBody>
      </p:sp>
    </p:spTree>
    <p:extLst>
      <p:ext uri="{BB962C8B-B14F-4D97-AF65-F5344CB8AC3E}">
        <p14:creationId xmlns:p14="http://schemas.microsoft.com/office/powerpoint/2010/main" val="786757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341784"/>
            <a:ext cx="7499176" cy="1143000"/>
          </a:xfrm>
        </p:spPr>
        <p:txBody>
          <a:bodyPr/>
          <a:lstStyle/>
          <a:p>
            <a:r>
              <a:rPr lang="de-AT" dirty="0"/>
              <a:t>Artikel in </a:t>
            </a:r>
            <a:r>
              <a:rPr lang="de-AT" dirty="0" err="1"/>
              <a:t>SyBOS</a:t>
            </a:r>
            <a:endParaRPr lang="de-AT" dirty="0"/>
          </a:p>
        </p:txBody>
      </p:sp>
      <p:sp>
        <p:nvSpPr>
          <p:cNvPr id="3" name="Inhaltsplatzhalter 2"/>
          <p:cNvSpPr>
            <a:spLocks noGrp="1"/>
          </p:cNvSpPr>
          <p:nvPr>
            <p:ph idx="1"/>
          </p:nvPr>
        </p:nvSpPr>
        <p:spPr>
          <a:xfrm>
            <a:off x="1343472" y="2420888"/>
            <a:ext cx="10513168" cy="4525963"/>
          </a:xfrm>
        </p:spPr>
        <p:txBody>
          <a:bodyPr>
            <a:normAutofit/>
          </a:bodyPr>
          <a:lstStyle/>
          <a:p>
            <a:r>
              <a:rPr lang="de-AT" dirty="0"/>
              <a:t>Aufgrund der neuen BBG Ausschreibung vom August 2020 können sich die Preise im </a:t>
            </a:r>
            <a:r>
              <a:rPr lang="de-AT" dirty="0" err="1"/>
              <a:t>syBOS</a:t>
            </a:r>
            <a:r>
              <a:rPr lang="de-AT" dirty="0"/>
              <a:t> noch geringfügig ändern (größtenteils werden die Artikel billiger)</a:t>
            </a:r>
          </a:p>
          <a:p>
            <a:endParaRPr lang="de-AT" dirty="0"/>
          </a:p>
        </p:txBody>
      </p:sp>
    </p:spTree>
    <p:extLst>
      <p:ext uri="{BB962C8B-B14F-4D97-AF65-F5344CB8AC3E}">
        <p14:creationId xmlns:p14="http://schemas.microsoft.com/office/powerpoint/2010/main" val="616943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88640"/>
            <a:ext cx="7499176" cy="1143000"/>
          </a:xfrm>
        </p:spPr>
        <p:txBody>
          <a:bodyPr/>
          <a:lstStyle/>
          <a:p>
            <a:r>
              <a:rPr lang="de-AT" dirty="0"/>
              <a:t>Artikel im </a:t>
            </a:r>
            <a:r>
              <a:rPr lang="de-AT" dirty="0" err="1"/>
              <a:t>syBOS</a:t>
            </a:r>
            <a:endParaRPr lang="de-AT" dirty="0"/>
          </a:p>
        </p:txBody>
      </p:sp>
      <p:pic>
        <p:nvPicPr>
          <p:cNvPr id="8" name="Grafik 7">
            <a:extLst>
              <a:ext uri="{FF2B5EF4-FFF2-40B4-BE49-F238E27FC236}">
                <a16:creationId xmlns:a16="http://schemas.microsoft.com/office/drawing/2014/main" id="{ADA1C7A4-52D1-4D4F-AA06-A5497E4B5E22}"/>
              </a:ext>
            </a:extLst>
          </p:cNvPr>
          <p:cNvPicPr>
            <a:picLocks noChangeAspect="1"/>
          </p:cNvPicPr>
          <p:nvPr/>
        </p:nvPicPr>
        <p:blipFill>
          <a:blip r:embed="rId2"/>
          <a:stretch>
            <a:fillRect/>
          </a:stretch>
        </p:blipFill>
        <p:spPr>
          <a:xfrm>
            <a:off x="1072952" y="1268760"/>
            <a:ext cx="10776520" cy="5112372"/>
          </a:xfrm>
          <a:prstGeom prst="rect">
            <a:avLst/>
          </a:prstGeom>
        </p:spPr>
      </p:pic>
    </p:spTree>
    <p:extLst>
      <p:ext uri="{BB962C8B-B14F-4D97-AF65-F5344CB8AC3E}">
        <p14:creationId xmlns:p14="http://schemas.microsoft.com/office/powerpoint/2010/main" val="2958833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88640"/>
            <a:ext cx="7499176" cy="1143000"/>
          </a:xfrm>
        </p:spPr>
        <p:txBody>
          <a:bodyPr/>
          <a:lstStyle/>
          <a:p>
            <a:r>
              <a:rPr lang="de-AT" dirty="0"/>
              <a:t>Artikel in </a:t>
            </a:r>
            <a:r>
              <a:rPr lang="de-AT" dirty="0" err="1"/>
              <a:t>SyBOS</a:t>
            </a:r>
            <a:endParaRPr lang="de-AT" dirty="0"/>
          </a:p>
        </p:txBody>
      </p:sp>
      <p:pic>
        <p:nvPicPr>
          <p:cNvPr id="7" name="Grafik 6">
            <a:extLst>
              <a:ext uri="{FF2B5EF4-FFF2-40B4-BE49-F238E27FC236}">
                <a16:creationId xmlns:a16="http://schemas.microsoft.com/office/drawing/2014/main" id="{8E6A2855-B900-473D-9FF2-A0D249B58156}"/>
              </a:ext>
            </a:extLst>
          </p:cNvPr>
          <p:cNvPicPr>
            <a:picLocks noChangeAspect="1"/>
          </p:cNvPicPr>
          <p:nvPr/>
        </p:nvPicPr>
        <p:blipFill>
          <a:blip r:embed="rId2"/>
          <a:stretch>
            <a:fillRect/>
          </a:stretch>
        </p:blipFill>
        <p:spPr>
          <a:xfrm>
            <a:off x="2207568" y="1052736"/>
            <a:ext cx="8568952" cy="5057658"/>
          </a:xfrm>
          <a:prstGeom prst="rect">
            <a:avLst/>
          </a:prstGeom>
        </p:spPr>
      </p:pic>
    </p:spTree>
    <p:extLst>
      <p:ext uri="{BB962C8B-B14F-4D97-AF65-F5344CB8AC3E}">
        <p14:creationId xmlns:p14="http://schemas.microsoft.com/office/powerpoint/2010/main" val="2538064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2BC82-F242-4743-BA2E-FEE6B82284E9}"/>
              </a:ext>
            </a:extLst>
          </p:cNvPr>
          <p:cNvSpPr>
            <a:spLocks noGrp="1"/>
          </p:cNvSpPr>
          <p:nvPr>
            <p:ph type="title"/>
          </p:nvPr>
        </p:nvSpPr>
        <p:spPr/>
        <p:txBody>
          <a:bodyPr/>
          <a:lstStyle/>
          <a:p>
            <a:r>
              <a:rPr lang="de-AT" dirty="0"/>
              <a:t>Florianstationen</a:t>
            </a:r>
          </a:p>
        </p:txBody>
      </p:sp>
      <p:sp>
        <p:nvSpPr>
          <p:cNvPr id="3" name="Inhaltsplatzhalter 2">
            <a:extLst>
              <a:ext uri="{FF2B5EF4-FFF2-40B4-BE49-F238E27FC236}">
                <a16:creationId xmlns:a16="http://schemas.microsoft.com/office/drawing/2014/main" id="{1BD598A6-2E34-4B6A-8243-9B45D37D6384}"/>
              </a:ext>
            </a:extLst>
          </p:cNvPr>
          <p:cNvSpPr>
            <a:spLocks noGrp="1"/>
          </p:cNvSpPr>
          <p:nvPr>
            <p:ph idx="1"/>
          </p:nvPr>
        </p:nvSpPr>
        <p:spPr>
          <a:xfrm>
            <a:off x="1415481" y="1600201"/>
            <a:ext cx="10166920" cy="4525963"/>
          </a:xfrm>
        </p:spPr>
        <p:txBody>
          <a:bodyPr>
            <a:normAutofit fontScale="92500"/>
          </a:bodyPr>
          <a:lstStyle/>
          <a:p>
            <a:r>
              <a:rPr lang="de-AT" dirty="0"/>
              <a:t>Land OÖ finanziert Gerät, Errichtung ist kein MUSS!</a:t>
            </a:r>
          </a:p>
          <a:p>
            <a:r>
              <a:rPr lang="de-AT" dirty="0"/>
              <a:t>Warum Florian:  Notfunkbetrieb! Später Anbindung WAS</a:t>
            </a:r>
          </a:p>
          <a:p>
            <a:r>
              <a:rPr lang="de-AT" dirty="0"/>
              <a:t>Was ist notwendig bei bestehendem Florian? </a:t>
            </a:r>
          </a:p>
          <a:p>
            <a:pPr lvl="1"/>
            <a:r>
              <a:rPr lang="de-AT" dirty="0"/>
              <a:t>neue Antenne</a:t>
            </a:r>
          </a:p>
          <a:p>
            <a:pPr lvl="1"/>
            <a:r>
              <a:rPr lang="de-AT" dirty="0"/>
              <a:t>Antennenkabel? </a:t>
            </a:r>
            <a:r>
              <a:rPr lang="de-AT" sz="2000" dirty="0"/>
              <a:t>(Austausch, wenn länger als 30m oder mangelhafte Qualität)</a:t>
            </a:r>
            <a:endParaRPr lang="de-AT" dirty="0"/>
          </a:p>
          <a:p>
            <a:pPr lvl="1"/>
            <a:r>
              <a:rPr lang="de-AT" dirty="0"/>
              <a:t>Mikrofon umbauen, </a:t>
            </a:r>
            <a:r>
              <a:rPr lang="de-AT" dirty="0" err="1"/>
              <a:t>usw</a:t>
            </a:r>
            <a:r>
              <a:rPr lang="de-AT" dirty="0"/>
              <a:t>…</a:t>
            </a:r>
          </a:p>
          <a:p>
            <a:pPr marL="457200" lvl="1" indent="0">
              <a:buNone/>
            </a:pPr>
            <a:r>
              <a:rPr lang="de-AT" dirty="0"/>
              <a:t>Umrüstungskosten nur mittels Besichtigung vor Ort bewertbar</a:t>
            </a:r>
          </a:p>
          <a:p>
            <a:pPr marL="457200" lvl="1" indent="0">
              <a:buNone/>
            </a:pPr>
            <a:r>
              <a:rPr lang="de-AT" dirty="0"/>
              <a:t>Angebote sollten unbedingt vergleichbar sein! z.B. Reisekosten?</a:t>
            </a:r>
          </a:p>
        </p:txBody>
      </p:sp>
    </p:spTree>
    <p:extLst>
      <p:ext uri="{BB962C8B-B14F-4D97-AF65-F5344CB8AC3E}">
        <p14:creationId xmlns:p14="http://schemas.microsoft.com/office/powerpoint/2010/main" val="4029219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3498" y="404664"/>
            <a:ext cx="9998901" cy="1143000"/>
          </a:xfrm>
        </p:spPr>
        <p:txBody>
          <a:bodyPr/>
          <a:lstStyle/>
          <a:p>
            <a:r>
              <a:rPr lang="de-AT" dirty="0"/>
              <a:t>Antennen Florianstationen</a:t>
            </a:r>
          </a:p>
        </p:txBody>
      </p:sp>
      <p:sp>
        <p:nvSpPr>
          <p:cNvPr id="3" name="Inhaltsplatzhalter 2"/>
          <p:cNvSpPr>
            <a:spLocks noGrp="1"/>
          </p:cNvSpPr>
          <p:nvPr>
            <p:ph idx="1"/>
          </p:nvPr>
        </p:nvSpPr>
        <p:spPr>
          <a:xfrm>
            <a:off x="1583499" y="1988840"/>
            <a:ext cx="9998901" cy="3484983"/>
          </a:xfrm>
        </p:spPr>
        <p:txBody>
          <a:bodyPr/>
          <a:lstStyle/>
          <a:p>
            <a:r>
              <a:rPr lang="de-AT" dirty="0"/>
              <a:t>Gute Außenantenne wegen Notfunk</a:t>
            </a:r>
          </a:p>
          <a:p>
            <a:r>
              <a:rPr lang="de-AT" dirty="0"/>
              <a:t>Auch bei Ausfall einzelner Basisstationen Empfang durch weiter entfernte Stationen möglich</a:t>
            </a:r>
          </a:p>
          <a:p>
            <a:r>
              <a:rPr lang="de-AT" dirty="0"/>
              <a:t>Z.B. </a:t>
            </a:r>
            <a:r>
              <a:rPr lang="de-AT" dirty="0" err="1"/>
              <a:t>Kathrein</a:t>
            </a:r>
            <a:r>
              <a:rPr lang="de-AT" dirty="0"/>
              <a:t> K737003</a:t>
            </a:r>
          </a:p>
          <a:p>
            <a:r>
              <a:rPr lang="de-AT" dirty="0"/>
              <a:t>Kosten Antenne ca. € 100.-</a:t>
            </a:r>
          </a:p>
        </p:txBody>
      </p:sp>
    </p:spTree>
    <p:extLst>
      <p:ext uri="{BB962C8B-B14F-4D97-AF65-F5344CB8AC3E}">
        <p14:creationId xmlns:p14="http://schemas.microsoft.com/office/powerpoint/2010/main" val="229239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1584" y="476672"/>
            <a:ext cx="8208911" cy="857250"/>
          </a:xfrm>
        </p:spPr>
        <p:txBody>
          <a:bodyPr/>
          <a:lstStyle/>
          <a:p>
            <a:r>
              <a:rPr lang="de-DE" dirty="0"/>
              <a:t>Umfang der Kostenübernahme vom Land OÖ im Detail</a:t>
            </a:r>
            <a:br>
              <a:rPr lang="de-DE" dirty="0">
                <a:solidFill>
                  <a:schemeClr val="tx1"/>
                </a:solidFill>
              </a:rPr>
            </a:br>
            <a:endParaRPr lang="de-AT" dirty="0">
              <a:solidFill>
                <a:schemeClr val="tx1"/>
              </a:solidFill>
            </a:endParaRPr>
          </a:p>
        </p:txBody>
      </p:sp>
      <p:sp>
        <p:nvSpPr>
          <p:cNvPr id="3" name="Inhaltsplatzhalter 2"/>
          <p:cNvSpPr>
            <a:spLocks noGrp="1"/>
          </p:cNvSpPr>
          <p:nvPr>
            <p:ph idx="1"/>
          </p:nvPr>
        </p:nvSpPr>
        <p:spPr>
          <a:xfrm>
            <a:off x="1271464" y="1600201"/>
            <a:ext cx="10585175" cy="4925143"/>
          </a:xfrm>
        </p:spPr>
        <p:txBody>
          <a:bodyPr>
            <a:normAutofit fontScale="70000" lnSpcReduction="20000"/>
          </a:bodyPr>
          <a:lstStyle/>
          <a:p>
            <a:pPr marL="0" lvl="0" indent="0">
              <a:buNone/>
            </a:pPr>
            <a:r>
              <a:rPr lang="de-AT" dirty="0">
                <a:solidFill>
                  <a:schemeClr val="tx1"/>
                </a:solidFill>
              </a:rPr>
              <a:t>Grundausstattung aufgrund der Empfehlung des LFK!</a:t>
            </a:r>
          </a:p>
          <a:p>
            <a:pPr marL="0" lvl="0" indent="0">
              <a:buNone/>
            </a:pPr>
            <a:endParaRPr lang="de-AT" dirty="0">
              <a:solidFill>
                <a:schemeClr val="tx1"/>
              </a:solidFill>
            </a:endParaRPr>
          </a:p>
          <a:p>
            <a:r>
              <a:rPr lang="de-AT" dirty="0"/>
              <a:t>Funkgeräte inkl. TAE2 Lizenz für die Verschlüsselung und der GPS Lizenz.</a:t>
            </a:r>
          </a:p>
          <a:p>
            <a:endParaRPr lang="de-AT" dirty="0"/>
          </a:p>
          <a:p>
            <a:pPr lvl="0"/>
            <a:r>
              <a:rPr lang="de-AT" dirty="0"/>
              <a:t>Bei Handfunkgeräten sind Akku, Antenne und ein </a:t>
            </a:r>
            <a:r>
              <a:rPr lang="de-AT" u="sng" dirty="0"/>
              <a:t>Reise</a:t>
            </a:r>
            <a:r>
              <a:rPr lang="de-AT" dirty="0"/>
              <a:t>ladegerät inkludiert.</a:t>
            </a:r>
          </a:p>
          <a:p>
            <a:pPr lvl="0"/>
            <a:endParaRPr lang="de-AT" dirty="0"/>
          </a:p>
          <a:p>
            <a:pPr lvl="0"/>
            <a:r>
              <a:rPr lang="de-AT" dirty="0"/>
              <a:t>Bei Fahrzeugfunkgeräten ist ein externer Lautsprecher sowie ein Zubehör-Anschlusskabel erforderlich</a:t>
            </a:r>
          </a:p>
          <a:p>
            <a:pPr lvl="0"/>
            <a:endParaRPr lang="de-AT" dirty="0"/>
          </a:p>
          <a:p>
            <a:r>
              <a:rPr lang="de-DE" dirty="0"/>
              <a:t>Auf Gemeindeebene verbleiben letztlich die Kosten für den Ein- oder Umbau der Funkgeräte und weiteres Zubehör (KFZ-Ladehalterungen für die Handfunkgeräte, Handsprechgarnituren, KFZ-Antennen, </a:t>
            </a:r>
            <a:r>
              <a:rPr lang="de-DE" dirty="0" err="1"/>
              <a:t>oä</a:t>
            </a:r>
            <a:r>
              <a:rPr lang="de-DE" dirty="0"/>
              <a:t>.).</a:t>
            </a:r>
          </a:p>
          <a:p>
            <a:endParaRPr lang="de-DE" dirty="0"/>
          </a:p>
          <a:p>
            <a:r>
              <a:rPr lang="de-DE" dirty="0"/>
              <a:t>Informationen unter https://wiki.ooelfv.at nachlesbar</a:t>
            </a:r>
            <a:endParaRPr lang="de-AT" dirty="0"/>
          </a:p>
          <a:p>
            <a:endParaRPr lang="de-AT" dirty="0"/>
          </a:p>
          <a:p>
            <a:endParaRPr lang="de-AT" dirty="0"/>
          </a:p>
        </p:txBody>
      </p:sp>
      <p:sp>
        <p:nvSpPr>
          <p:cNvPr id="4" name="Rechteck 3">
            <a:extLst>
              <a:ext uri="{FF2B5EF4-FFF2-40B4-BE49-F238E27FC236}">
                <a16:creationId xmlns:a16="http://schemas.microsoft.com/office/drawing/2014/main" id="{445B8A5A-55C3-4DF2-873D-2FCFBE0B2640}"/>
              </a:ext>
            </a:extLst>
          </p:cNvPr>
          <p:cNvSpPr/>
          <p:nvPr/>
        </p:nvSpPr>
        <p:spPr>
          <a:xfrm>
            <a:off x="5965195" y="3198168"/>
            <a:ext cx="261610" cy="461665"/>
          </a:xfrm>
          <a:prstGeom prst="rect">
            <a:avLst/>
          </a:prstGeom>
        </p:spPr>
        <p:txBody>
          <a:bodyPr wrap="none">
            <a:spAutoFit/>
          </a:bodyPr>
          <a:lstStyle/>
          <a:p>
            <a:r>
              <a:rPr lang="de-AT" dirty="0">
                <a:solidFill>
                  <a:srgbClr val="000000"/>
                </a:solidFill>
              </a:rPr>
              <a:t> </a:t>
            </a:r>
            <a:endParaRPr lang="de-AT" dirty="0"/>
          </a:p>
        </p:txBody>
      </p:sp>
      <p:sp>
        <p:nvSpPr>
          <p:cNvPr id="5" name="Rechteck 4">
            <a:extLst>
              <a:ext uri="{FF2B5EF4-FFF2-40B4-BE49-F238E27FC236}">
                <a16:creationId xmlns:a16="http://schemas.microsoft.com/office/drawing/2014/main" id="{06CDCD96-8864-4694-8DF6-3C43853ACD55}"/>
              </a:ext>
            </a:extLst>
          </p:cNvPr>
          <p:cNvSpPr/>
          <p:nvPr/>
        </p:nvSpPr>
        <p:spPr>
          <a:xfrm>
            <a:off x="5965195" y="3198168"/>
            <a:ext cx="261610" cy="461665"/>
          </a:xfrm>
          <a:prstGeom prst="rect">
            <a:avLst/>
          </a:prstGeom>
        </p:spPr>
        <p:txBody>
          <a:bodyPr wrap="none">
            <a:spAutoFit/>
          </a:bodyPr>
          <a:lstStyle/>
          <a:p>
            <a:r>
              <a:rPr lang="de-AT" dirty="0">
                <a:solidFill>
                  <a:srgbClr val="000000"/>
                </a:solidFill>
              </a:rPr>
              <a:t> </a:t>
            </a:r>
            <a:endParaRPr lang="de-AT" dirty="0"/>
          </a:p>
        </p:txBody>
      </p:sp>
      <p:sp>
        <p:nvSpPr>
          <p:cNvPr id="6" name="Rechteck 5">
            <a:extLst>
              <a:ext uri="{FF2B5EF4-FFF2-40B4-BE49-F238E27FC236}">
                <a16:creationId xmlns:a16="http://schemas.microsoft.com/office/drawing/2014/main" id="{CDE770BD-BD6F-4BA9-B1CD-D2F4DAA2D312}"/>
              </a:ext>
            </a:extLst>
          </p:cNvPr>
          <p:cNvSpPr/>
          <p:nvPr/>
        </p:nvSpPr>
        <p:spPr>
          <a:xfrm>
            <a:off x="5965195" y="3198168"/>
            <a:ext cx="261610" cy="461665"/>
          </a:xfrm>
          <a:prstGeom prst="rect">
            <a:avLst/>
          </a:prstGeom>
        </p:spPr>
        <p:txBody>
          <a:bodyPr wrap="none">
            <a:spAutoFit/>
          </a:bodyPr>
          <a:lstStyle/>
          <a:p>
            <a:r>
              <a:rPr lang="de-AT" dirty="0">
                <a:solidFill>
                  <a:srgbClr val="000000"/>
                </a:solidFill>
              </a:rPr>
              <a:t> </a:t>
            </a:r>
            <a:endParaRPr lang="de-AT" dirty="0"/>
          </a:p>
        </p:txBody>
      </p:sp>
    </p:spTree>
    <p:extLst>
      <p:ext uri="{BB962C8B-B14F-4D97-AF65-F5344CB8AC3E}">
        <p14:creationId xmlns:p14="http://schemas.microsoft.com/office/powerpoint/2010/main" val="36822030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4CFBE-677E-4696-A3A0-5D0368B998C6}"/>
              </a:ext>
            </a:extLst>
          </p:cNvPr>
          <p:cNvSpPr>
            <a:spLocks noGrp="1"/>
          </p:cNvSpPr>
          <p:nvPr>
            <p:ph type="title"/>
          </p:nvPr>
        </p:nvSpPr>
        <p:spPr/>
        <p:txBody>
          <a:bodyPr/>
          <a:lstStyle/>
          <a:p>
            <a:r>
              <a:rPr lang="de-AT" dirty="0"/>
              <a:t>Blitzschutz und Antennen</a:t>
            </a:r>
          </a:p>
        </p:txBody>
      </p:sp>
      <p:sp>
        <p:nvSpPr>
          <p:cNvPr id="3" name="Inhaltsplatzhalter 2">
            <a:extLst>
              <a:ext uri="{FF2B5EF4-FFF2-40B4-BE49-F238E27FC236}">
                <a16:creationId xmlns:a16="http://schemas.microsoft.com/office/drawing/2014/main" id="{2B2AA346-64D9-4C5A-B31E-2E16C5146473}"/>
              </a:ext>
            </a:extLst>
          </p:cNvPr>
          <p:cNvSpPr>
            <a:spLocks noGrp="1"/>
          </p:cNvSpPr>
          <p:nvPr>
            <p:ph idx="1"/>
          </p:nvPr>
        </p:nvSpPr>
        <p:spPr/>
        <p:txBody>
          <a:bodyPr>
            <a:normAutofit/>
          </a:bodyPr>
          <a:lstStyle/>
          <a:p>
            <a:r>
              <a:rPr lang="de-AT" dirty="0"/>
              <a:t>Grundsätzlich ist jeder Funkmast zu erden!</a:t>
            </a:r>
          </a:p>
          <a:p>
            <a:r>
              <a:rPr lang="de-AT" dirty="0"/>
              <a:t>Drei mögliche Arten zusätzlicher Blitzschutz:</a:t>
            </a:r>
          </a:p>
          <a:p>
            <a:pPr marL="971550" lvl="1" indent="-514350">
              <a:buFont typeface="+mj-lt"/>
              <a:buAutoNum type="arabicPeriod"/>
            </a:pPr>
            <a:r>
              <a:rPr lang="de-AT" dirty="0"/>
              <a:t>Blitzfeste Antenne, ist in </a:t>
            </a:r>
            <a:r>
              <a:rPr lang="de-AT" dirty="0" err="1"/>
              <a:t>syBOS</a:t>
            </a:r>
            <a:r>
              <a:rPr lang="de-AT" dirty="0"/>
              <a:t> erhältlich</a:t>
            </a:r>
          </a:p>
          <a:p>
            <a:pPr lvl="2"/>
            <a:r>
              <a:rPr lang="de-AT" dirty="0"/>
              <a:t>Vorteil: günstiger als Anlage mit Blitzfangstangen</a:t>
            </a:r>
          </a:p>
          <a:p>
            <a:pPr lvl="2"/>
            <a:r>
              <a:rPr lang="de-AT" dirty="0"/>
              <a:t>Gute Funkversorgung, da freie Abstrahlung</a:t>
            </a:r>
          </a:p>
          <a:p>
            <a:pPr marL="0" indent="0">
              <a:buNone/>
            </a:pPr>
            <a:br>
              <a:rPr lang="de-AT" dirty="0"/>
            </a:br>
            <a:r>
              <a:rPr lang="de-AT" sz="2400" dirty="0"/>
              <a:t>z.B. </a:t>
            </a:r>
            <a:r>
              <a:rPr lang="de-AT" sz="2400" dirty="0" err="1"/>
              <a:t>Procom</a:t>
            </a:r>
            <a:r>
              <a:rPr lang="de-AT" sz="2400" dirty="0"/>
              <a:t> CXL 70-1HD/...-PT</a:t>
            </a:r>
            <a:endParaRPr lang="de-AT" dirty="0"/>
          </a:p>
          <a:p>
            <a:pPr marL="0" indent="0">
              <a:buNone/>
            </a:pPr>
            <a:r>
              <a:rPr lang="de-AT" sz="2200" dirty="0"/>
              <a:t>Robuste, blitzstromgeprüfte 0 </a:t>
            </a:r>
            <a:r>
              <a:rPr lang="de-AT" sz="2200" dirty="0" err="1"/>
              <a:t>dBd</a:t>
            </a:r>
            <a:r>
              <a:rPr lang="de-AT" sz="2200" dirty="0"/>
              <a:t> Rundstrahlantenne TETRA </a:t>
            </a:r>
          </a:p>
          <a:p>
            <a:pPr marL="0" indent="0">
              <a:buNone/>
            </a:pPr>
            <a:r>
              <a:rPr lang="de-DE" sz="1100" dirty="0"/>
              <a:t>Die Antenne wurde durch das Prüflabor der FH-Kiel nach den Anforderungen eines Blitzeinschlag der Kurvenform </a:t>
            </a:r>
            <a:br>
              <a:rPr lang="de-DE" sz="1100" dirty="0"/>
            </a:br>
            <a:r>
              <a:rPr lang="de-DE" sz="1100" dirty="0"/>
              <a:t>(10/350 </a:t>
            </a:r>
            <a:r>
              <a:rPr lang="de-DE" sz="1100" dirty="0" err="1"/>
              <a:t>μs</a:t>
            </a:r>
            <a:r>
              <a:rPr lang="de-DE" sz="1100" dirty="0"/>
              <a:t> Impuls/200kA gem. EN 61643-11,VDE 0855-300 und VDE 0185-305-114) zertifiziert</a:t>
            </a:r>
            <a:r>
              <a:rPr lang="de-DE" sz="1000" dirty="0"/>
              <a:t>.</a:t>
            </a:r>
          </a:p>
          <a:p>
            <a:pPr marL="0" indent="0">
              <a:buNone/>
            </a:pPr>
            <a:endParaRPr lang="de-AT" dirty="0"/>
          </a:p>
        </p:txBody>
      </p:sp>
      <p:pic>
        <p:nvPicPr>
          <p:cNvPr id="6" name="Grafik 5">
            <a:extLst>
              <a:ext uri="{FF2B5EF4-FFF2-40B4-BE49-F238E27FC236}">
                <a16:creationId xmlns:a16="http://schemas.microsoft.com/office/drawing/2014/main" id="{DBDBD7E3-0652-4B94-BA65-F3A43E1A383C}"/>
              </a:ext>
            </a:extLst>
          </p:cNvPr>
          <p:cNvPicPr>
            <a:picLocks noChangeAspect="1"/>
          </p:cNvPicPr>
          <p:nvPr/>
        </p:nvPicPr>
        <p:blipFill>
          <a:blip r:embed="rId2"/>
          <a:stretch>
            <a:fillRect/>
          </a:stretch>
        </p:blipFill>
        <p:spPr>
          <a:xfrm>
            <a:off x="9984432" y="116632"/>
            <a:ext cx="1512168" cy="5896696"/>
          </a:xfrm>
          <a:prstGeom prst="rect">
            <a:avLst/>
          </a:prstGeom>
        </p:spPr>
      </p:pic>
    </p:spTree>
    <p:extLst>
      <p:ext uri="{BB962C8B-B14F-4D97-AF65-F5344CB8AC3E}">
        <p14:creationId xmlns:p14="http://schemas.microsoft.com/office/powerpoint/2010/main" val="330051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4CFBE-677E-4696-A3A0-5D0368B998C6}"/>
              </a:ext>
            </a:extLst>
          </p:cNvPr>
          <p:cNvSpPr>
            <a:spLocks noGrp="1"/>
          </p:cNvSpPr>
          <p:nvPr>
            <p:ph type="title"/>
          </p:nvPr>
        </p:nvSpPr>
        <p:spPr/>
        <p:txBody>
          <a:bodyPr/>
          <a:lstStyle/>
          <a:p>
            <a:r>
              <a:rPr lang="de-AT" dirty="0"/>
              <a:t>Blitzschutz und Antennen</a:t>
            </a:r>
          </a:p>
        </p:txBody>
      </p:sp>
      <p:sp>
        <p:nvSpPr>
          <p:cNvPr id="3" name="Inhaltsplatzhalter 2">
            <a:extLst>
              <a:ext uri="{FF2B5EF4-FFF2-40B4-BE49-F238E27FC236}">
                <a16:creationId xmlns:a16="http://schemas.microsoft.com/office/drawing/2014/main" id="{2B2AA346-64D9-4C5A-B31E-2E16C5146473}"/>
              </a:ext>
            </a:extLst>
          </p:cNvPr>
          <p:cNvSpPr>
            <a:spLocks noGrp="1"/>
          </p:cNvSpPr>
          <p:nvPr>
            <p:ph idx="1"/>
          </p:nvPr>
        </p:nvSpPr>
        <p:spPr>
          <a:xfrm>
            <a:off x="911424" y="1710977"/>
            <a:ext cx="9998901" cy="4525963"/>
          </a:xfrm>
        </p:spPr>
        <p:txBody>
          <a:bodyPr>
            <a:normAutofit/>
          </a:bodyPr>
          <a:lstStyle/>
          <a:p>
            <a:pPr marL="874712" lvl="1" indent="-514350">
              <a:buFont typeface="+mj-lt"/>
              <a:buAutoNum type="arabicPeriod" startAt="2"/>
            </a:pPr>
            <a:r>
              <a:rPr lang="de-AT" dirty="0" err="1"/>
              <a:t>Überspannungsbleiter</a:t>
            </a:r>
            <a:endParaRPr lang="de-AT" dirty="0"/>
          </a:p>
          <a:p>
            <a:pPr marL="898525" lvl="2" indent="-273050"/>
            <a:r>
              <a:rPr lang="de-AT" dirty="0"/>
              <a:t>Vorteil: sehr günstige Lösung (ca. € 100.-)</a:t>
            </a:r>
          </a:p>
          <a:p>
            <a:pPr marL="898525" lvl="2" indent="-273050"/>
            <a:r>
              <a:rPr lang="de-AT" dirty="0"/>
              <a:t>Das Kabel wir beim Übertritt in das Gebäude montiert und mit dem Potentialausgleich verbunden</a:t>
            </a:r>
          </a:p>
          <a:p>
            <a:pPr marL="625475" lvl="2" indent="0">
              <a:buNone/>
            </a:pPr>
            <a:br>
              <a:rPr lang="de-AT" dirty="0"/>
            </a:br>
            <a:endParaRPr lang="de-AT" dirty="0"/>
          </a:p>
          <a:p>
            <a:pPr marL="739775" lvl="1" indent="-514350">
              <a:buFont typeface="+mj-lt"/>
              <a:buAutoNum type="arabicPeriod" startAt="3"/>
            </a:pPr>
            <a:r>
              <a:rPr lang="de-AT" dirty="0"/>
              <a:t>Blitzfangstangen</a:t>
            </a:r>
          </a:p>
          <a:p>
            <a:pPr marL="809625" lvl="2" indent="-449263"/>
            <a:r>
              <a:rPr lang="de-AT" dirty="0"/>
              <a:t>statische Probleme mit Funkmast möglich, schlechtere Funkversorgung, beeinträchtigt die Abstrahlung</a:t>
            </a:r>
            <a:br>
              <a:rPr lang="de-AT" dirty="0"/>
            </a:br>
            <a:r>
              <a:rPr lang="de-AT" dirty="0"/>
              <a:t>aller Antennen! Siehe Abbildung</a:t>
            </a:r>
          </a:p>
          <a:p>
            <a:pPr lvl="1"/>
            <a:endParaRPr lang="de-AT" dirty="0"/>
          </a:p>
        </p:txBody>
      </p:sp>
      <p:pic>
        <p:nvPicPr>
          <p:cNvPr id="6" name="Grafik 5">
            <a:extLst>
              <a:ext uri="{FF2B5EF4-FFF2-40B4-BE49-F238E27FC236}">
                <a16:creationId xmlns:a16="http://schemas.microsoft.com/office/drawing/2014/main" id="{C1990A1C-95D4-43EA-9C75-A160D1010C68}"/>
              </a:ext>
            </a:extLst>
          </p:cNvPr>
          <p:cNvPicPr>
            <a:picLocks noChangeAspect="1"/>
          </p:cNvPicPr>
          <p:nvPr/>
        </p:nvPicPr>
        <p:blipFill>
          <a:blip r:embed="rId2"/>
          <a:stretch>
            <a:fillRect/>
          </a:stretch>
        </p:blipFill>
        <p:spPr>
          <a:xfrm>
            <a:off x="10560496" y="2780928"/>
            <a:ext cx="1152128" cy="3374089"/>
          </a:xfrm>
          <a:prstGeom prst="rect">
            <a:avLst/>
          </a:prstGeom>
        </p:spPr>
      </p:pic>
      <p:pic>
        <p:nvPicPr>
          <p:cNvPr id="7" name="Grafik 6">
            <a:extLst>
              <a:ext uri="{FF2B5EF4-FFF2-40B4-BE49-F238E27FC236}">
                <a16:creationId xmlns:a16="http://schemas.microsoft.com/office/drawing/2014/main" id="{CF8D7332-940D-419D-BD88-BB1236623B2E}"/>
              </a:ext>
            </a:extLst>
          </p:cNvPr>
          <p:cNvPicPr>
            <a:picLocks noChangeAspect="1"/>
          </p:cNvPicPr>
          <p:nvPr/>
        </p:nvPicPr>
        <p:blipFill>
          <a:blip r:embed="rId3"/>
          <a:stretch>
            <a:fillRect/>
          </a:stretch>
        </p:blipFill>
        <p:spPr>
          <a:xfrm>
            <a:off x="7536160" y="1287690"/>
            <a:ext cx="1914525" cy="1304925"/>
          </a:xfrm>
          <a:prstGeom prst="rect">
            <a:avLst/>
          </a:prstGeom>
        </p:spPr>
      </p:pic>
      <p:sp>
        <p:nvSpPr>
          <p:cNvPr id="8" name="Textfeld 7">
            <a:extLst>
              <a:ext uri="{FF2B5EF4-FFF2-40B4-BE49-F238E27FC236}">
                <a16:creationId xmlns:a16="http://schemas.microsoft.com/office/drawing/2014/main" id="{6BDC88D2-BD06-4FAE-8214-C08663D62236}"/>
              </a:ext>
            </a:extLst>
          </p:cNvPr>
          <p:cNvSpPr txBox="1"/>
          <p:nvPr/>
        </p:nvSpPr>
        <p:spPr>
          <a:xfrm>
            <a:off x="9552384" y="3577230"/>
            <a:ext cx="936104" cy="646331"/>
          </a:xfrm>
          <a:prstGeom prst="rect">
            <a:avLst/>
          </a:prstGeom>
          <a:noFill/>
        </p:spPr>
        <p:txBody>
          <a:bodyPr wrap="square" rtlCol="0">
            <a:spAutoFit/>
          </a:bodyPr>
          <a:lstStyle/>
          <a:p>
            <a:r>
              <a:rPr lang="de-AT" dirty="0"/>
              <a:t>Fang-stange</a:t>
            </a:r>
          </a:p>
        </p:txBody>
      </p:sp>
      <p:sp>
        <p:nvSpPr>
          <p:cNvPr id="9" name="Pfeil: nach rechts 8">
            <a:extLst>
              <a:ext uri="{FF2B5EF4-FFF2-40B4-BE49-F238E27FC236}">
                <a16:creationId xmlns:a16="http://schemas.microsoft.com/office/drawing/2014/main" id="{10AC3177-713F-4D8B-B72A-6A03DD67639B}"/>
              </a:ext>
            </a:extLst>
          </p:cNvPr>
          <p:cNvSpPr/>
          <p:nvPr/>
        </p:nvSpPr>
        <p:spPr>
          <a:xfrm rot="20113018" flipV="1">
            <a:off x="10403774" y="3672315"/>
            <a:ext cx="507740" cy="154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58254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FB1F6-E379-4E74-8777-D958E7720849}"/>
              </a:ext>
            </a:extLst>
          </p:cNvPr>
          <p:cNvSpPr>
            <a:spLocks noGrp="1"/>
          </p:cNvSpPr>
          <p:nvPr>
            <p:ph type="title"/>
          </p:nvPr>
        </p:nvSpPr>
        <p:spPr/>
        <p:txBody>
          <a:bodyPr/>
          <a:lstStyle/>
          <a:p>
            <a:r>
              <a:rPr lang="de-AT" dirty="0"/>
              <a:t>Einfache Florianstation</a:t>
            </a:r>
          </a:p>
        </p:txBody>
      </p:sp>
      <p:pic>
        <p:nvPicPr>
          <p:cNvPr id="5" name="Inhaltsplatzhalter 4">
            <a:extLst>
              <a:ext uri="{FF2B5EF4-FFF2-40B4-BE49-F238E27FC236}">
                <a16:creationId xmlns:a16="http://schemas.microsoft.com/office/drawing/2014/main" id="{D9130985-6039-4303-8CA7-4675C3EF931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1464" y="1264741"/>
            <a:ext cx="4107504" cy="4525963"/>
          </a:xfrm>
        </p:spPr>
      </p:pic>
      <p:sp>
        <p:nvSpPr>
          <p:cNvPr id="6" name="Textfeld 5">
            <a:extLst>
              <a:ext uri="{FF2B5EF4-FFF2-40B4-BE49-F238E27FC236}">
                <a16:creationId xmlns:a16="http://schemas.microsoft.com/office/drawing/2014/main" id="{3F51A107-DC2B-491E-A598-EF3BC2F8173B}"/>
              </a:ext>
            </a:extLst>
          </p:cNvPr>
          <p:cNvSpPr txBox="1"/>
          <p:nvPr/>
        </p:nvSpPr>
        <p:spPr>
          <a:xfrm>
            <a:off x="5447928" y="1264741"/>
            <a:ext cx="6468592" cy="5109091"/>
          </a:xfrm>
          <a:prstGeom prst="rect">
            <a:avLst/>
          </a:prstGeom>
          <a:noFill/>
        </p:spPr>
        <p:txBody>
          <a:bodyPr wrap="square" rtlCol="0">
            <a:spAutoFit/>
          </a:bodyPr>
          <a:lstStyle/>
          <a:p>
            <a:r>
              <a:rPr lang="de-AT" sz="2400" dirty="0">
                <a:latin typeface="Arial" panose="020B0604020202020204" pitchFamily="34" charset="0"/>
                <a:cs typeface="Arial" panose="020B0604020202020204" pitchFamily="34" charset="0"/>
              </a:rPr>
              <a:t>Günstige Lösungen sind möglich!</a:t>
            </a:r>
          </a:p>
          <a:p>
            <a:pPr marL="342900" indent="-342900">
              <a:spcBef>
                <a:spcPts val="1200"/>
              </a:spcBef>
              <a:buFont typeface="Arial" panose="020B0604020202020204" pitchFamily="34" charset="0"/>
              <a:buChar char="•"/>
            </a:pPr>
            <a:r>
              <a:rPr lang="de-AT" sz="2400" dirty="0">
                <a:latin typeface="Arial" panose="020B0604020202020204" pitchFamily="34" charset="0"/>
                <a:cs typeface="Arial" panose="020B0604020202020204" pitchFamily="34" charset="0"/>
              </a:rPr>
              <a:t>Ladegerät, Akkus, Lautsprecher, DIN-Halterung integriert (ca. € 240.-)</a:t>
            </a:r>
          </a:p>
          <a:p>
            <a:pPr marL="342900" indent="-342900">
              <a:spcBef>
                <a:spcPts val="1200"/>
              </a:spcBef>
              <a:buFont typeface="Arial" panose="020B0604020202020204" pitchFamily="34" charset="0"/>
              <a:buChar char="•"/>
            </a:pPr>
            <a:r>
              <a:rPr lang="de-AT" sz="2400" dirty="0">
                <a:latin typeface="Arial" panose="020B0604020202020204" pitchFamily="34" charset="0"/>
                <a:cs typeface="Arial" panose="020B0604020202020204" pitchFamily="34" charset="0"/>
              </a:rPr>
              <a:t>Außenantenne einfacher Art</a:t>
            </a:r>
          </a:p>
          <a:p>
            <a:pPr marL="800100" lvl="1" indent="-342900">
              <a:spcBef>
                <a:spcPts val="1200"/>
              </a:spcBef>
              <a:buFont typeface="Symbol" panose="05050102010706020507" pitchFamily="18" charset="2"/>
              <a:buChar char="-"/>
            </a:pPr>
            <a:r>
              <a:rPr lang="de-AT" sz="2400" dirty="0">
                <a:latin typeface="Arial" panose="020B0604020202020204" pitchFamily="34" charset="0"/>
                <a:cs typeface="Arial" panose="020B0604020202020204" pitchFamily="34" charset="0"/>
              </a:rPr>
              <a:t>Ausleger am </a:t>
            </a:r>
            <a:r>
              <a:rPr lang="de-AT" sz="2400" dirty="0" err="1">
                <a:latin typeface="Arial" panose="020B0604020202020204" pitchFamily="34" charset="0"/>
                <a:cs typeface="Arial" panose="020B0604020202020204" pitchFamily="34" charset="0"/>
              </a:rPr>
              <a:t>Mastfuß</a:t>
            </a:r>
            <a:r>
              <a:rPr lang="de-AT" sz="2400" dirty="0">
                <a:latin typeface="Arial" panose="020B0604020202020204" pitchFamily="34" charset="0"/>
                <a:cs typeface="Arial" panose="020B0604020202020204" pitchFamily="34" charset="0"/>
              </a:rPr>
              <a:t> der Sirene (=Kompromisslösung)</a:t>
            </a:r>
          </a:p>
          <a:p>
            <a:pPr marL="800100" lvl="1" indent="-342900">
              <a:spcBef>
                <a:spcPts val="1200"/>
              </a:spcBef>
              <a:buFont typeface="Symbol" panose="05050102010706020507" pitchFamily="18" charset="2"/>
              <a:buChar char="-"/>
            </a:pPr>
            <a:r>
              <a:rPr lang="de-AT" sz="2400" dirty="0">
                <a:latin typeface="Arial" panose="020B0604020202020204" pitchFamily="34" charset="0"/>
                <a:cs typeface="Arial" panose="020B0604020202020204" pitchFamily="34" charset="0"/>
              </a:rPr>
              <a:t>Kleiner Extramast (=Kompromisslösung)</a:t>
            </a:r>
          </a:p>
          <a:p>
            <a:pPr marL="800100" lvl="1" indent="-342900">
              <a:spcBef>
                <a:spcPts val="1200"/>
              </a:spcBef>
              <a:buFont typeface="Symbol" panose="05050102010706020507" pitchFamily="18" charset="2"/>
              <a:buChar char="-"/>
            </a:pPr>
            <a:r>
              <a:rPr lang="de-AT" sz="2400" dirty="0">
                <a:latin typeface="Arial" panose="020B0604020202020204" pitchFamily="34" charset="0"/>
                <a:cs typeface="Arial" panose="020B0604020202020204" pitchFamily="34" charset="0"/>
              </a:rPr>
              <a:t>Wandmontage Antenne (=Kompromisslösung)</a:t>
            </a:r>
          </a:p>
          <a:p>
            <a:pPr marL="342900" indent="-342900">
              <a:buFont typeface="Arial" panose="020B0604020202020204" pitchFamily="34" charset="0"/>
              <a:buChar char="•"/>
            </a:pPr>
            <a:endParaRPr lang="de-AT"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AT" sz="2000" dirty="0">
              <a:latin typeface="Arial" panose="020B0604020202020204" pitchFamily="34" charset="0"/>
              <a:cs typeface="Arial" panose="020B0604020202020204" pitchFamily="34" charset="0"/>
            </a:endParaRPr>
          </a:p>
          <a:p>
            <a:endParaRPr lang="de-A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227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26273" y="908720"/>
            <a:ext cx="8262982" cy="985783"/>
          </a:xfrm>
          <a:prstGeom prst="rect">
            <a:avLst/>
          </a:prstGeom>
        </p:spPr>
        <p:txBody>
          <a:bodyPr vert="horz" wrap="square" lIns="0" tIns="0" rIns="0" bIns="0" rtlCol="0" anchor="ctr">
            <a:spAutoFit/>
          </a:bodyPr>
          <a:lstStyle/>
          <a:p>
            <a:pPr marL="11966"/>
            <a:r>
              <a:rPr lang="de-AT" sz="3203" spc="-28" dirty="0"/>
              <a:t>Meldung von Netzproblemen und Reparaturen</a:t>
            </a:r>
            <a:endParaRPr sz="3203" spc="-28" dirty="0"/>
          </a:p>
        </p:txBody>
      </p:sp>
      <p:sp>
        <p:nvSpPr>
          <p:cNvPr id="8" name="object 4"/>
          <p:cNvSpPr txBox="1"/>
          <p:nvPr/>
        </p:nvSpPr>
        <p:spPr>
          <a:xfrm>
            <a:off x="2063552" y="2204864"/>
            <a:ext cx="8388424" cy="2673039"/>
          </a:xfrm>
          <a:prstGeom prst="rect">
            <a:avLst/>
          </a:prstGeom>
        </p:spPr>
        <p:txBody>
          <a:bodyPr vert="horz" wrap="square" lIns="0" tIns="0" rIns="0" bIns="0" rtlCol="0">
            <a:spAutoFit/>
          </a:bodyPr>
          <a:lstStyle/>
          <a:p>
            <a:pPr marL="11966" algn="ctr"/>
            <a:endParaRPr lang="de-AT" dirty="0">
              <a:latin typeface="Arial"/>
              <a:cs typeface="Arial"/>
              <a:hlinkClick r:id="rId3"/>
            </a:endParaRPr>
          </a:p>
          <a:p>
            <a:pPr marL="11966" algn="ctr"/>
            <a:endParaRPr lang="de-AT" dirty="0">
              <a:latin typeface="Arial"/>
              <a:cs typeface="Arial"/>
              <a:hlinkClick r:id="rId3"/>
            </a:endParaRPr>
          </a:p>
          <a:p>
            <a:pPr marL="11966" algn="ctr"/>
            <a:r>
              <a:rPr lang="de-AT" sz="4400" dirty="0">
                <a:latin typeface="Arial"/>
                <a:cs typeface="Arial"/>
                <a:hlinkClick r:id="rId3"/>
              </a:rPr>
              <a:t>digitalfunk@ooelfv.at</a:t>
            </a:r>
            <a:endParaRPr lang="de-AT" sz="4400" dirty="0">
              <a:latin typeface="Arial"/>
              <a:cs typeface="Arial"/>
            </a:endParaRPr>
          </a:p>
          <a:p>
            <a:pPr marL="354866" indent="-342900" algn="ctr">
              <a:buFont typeface="Arial" panose="020B0604020202020204" pitchFamily="34" charset="0"/>
              <a:buChar char="•"/>
            </a:pPr>
            <a:endParaRPr lang="de-AT" dirty="0">
              <a:latin typeface="Arial"/>
              <a:cs typeface="Arial"/>
            </a:endParaRPr>
          </a:p>
          <a:p>
            <a:pPr marL="354866" indent="-342900" algn="ctr">
              <a:buFont typeface="Arial" panose="020B0604020202020204" pitchFamily="34" charset="0"/>
              <a:buChar char="•"/>
            </a:pPr>
            <a:endParaRPr lang="de-AT" dirty="0">
              <a:latin typeface="Arial"/>
              <a:cs typeface="Arial"/>
            </a:endParaRPr>
          </a:p>
          <a:p>
            <a:pPr marL="926366" lvl="2"/>
            <a:endParaRPr lang="de-AT" sz="2000" dirty="0">
              <a:latin typeface="Arial"/>
              <a:cs typeface="Arial"/>
            </a:endParaRPr>
          </a:p>
          <a:p>
            <a:pPr marL="926366" lvl="2"/>
            <a:endParaRPr lang="de-AT" sz="1885" dirty="0">
              <a:latin typeface="Arial"/>
              <a:cs typeface="Arial"/>
            </a:endParaRPr>
          </a:p>
          <a:p>
            <a:pPr marL="354866" indent="-342900">
              <a:buFont typeface="Arial" panose="020B0604020202020204" pitchFamily="34" charset="0"/>
              <a:buChar char="•"/>
            </a:pPr>
            <a:endParaRPr sz="1885" dirty="0">
              <a:latin typeface="Arial"/>
              <a:cs typeface="Arial"/>
            </a:endParaRPr>
          </a:p>
        </p:txBody>
      </p:sp>
    </p:spTree>
    <p:extLst>
      <p:ext uri="{BB962C8B-B14F-4D97-AF65-F5344CB8AC3E}">
        <p14:creationId xmlns:p14="http://schemas.microsoft.com/office/powerpoint/2010/main" val="3894207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14574" y="188641"/>
            <a:ext cx="8262982" cy="985783"/>
          </a:xfrm>
          <a:prstGeom prst="rect">
            <a:avLst/>
          </a:prstGeom>
        </p:spPr>
        <p:txBody>
          <a:bodyPr vert="horz" wrap="square" lIns="0" tIns="0" rIns="0" bIns="0" rtlCol="0" anchor="ctr">
            <a:spAutoFit/>
          </a:bodyPr>
          <a:lstStyle/>
          <a:p>
            <a:pPr marL="11966"/>
            <a:r>
              <a:rPr lang="de-AT" sz="3203" spc="-28" dirty="0"/>
              <a:t>Wo finde ich die Servicestelle Digitalfunk im LFK Oberösterreich</a:t>
            </a:r>
            <a:endParaRPr sz="3203" dirty="0">
              <a:latin typeface="Times New Roman"/>
              <a:cs typeface="Times New Roman"/>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546" y="1700808"/>
            <a:ext cx="8073572" cy="3960440"/>
          </a:xfrm>
          <a:prstGeom prst="rect">
            <a:avLst/>
          </a:prstGeom>
        </p:spPr>
      </p:pic>
    </p:spTree>
    <p:extLst>
      <p:ext uri="{BB962C8B-B14F-4D97-AF65-F5344CB8AC3E}">
        <p14:creationId xmlns:p14="http://schemas.microsoft.com/office/powerpoint/2010/main" val="2337489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3" spc="-28" dirty="0"/>
              <a:t>Richtlinien Funk inkl. Funksprechordnung</a:t>
            </a:r>
          </a:p>
        </p:txBody>
      </p:sp>
      <p:sp>
        <p:nvSpPr>
          <p:cNvPr id="3" name="Inhaltsplatzhalter 2"/>
          <p:cNvSpPr>
            <a:spLocks noGrp="1"/>
          </p:cNvSpPr>
          <p:nvPr>
            <p:ph idx="1"/>
          </p:nvPr>
        </p:nvSpPr>
        <p:spPr>
          <a:xfrm>
            <a:off x="1127448" y="1772816"/>
            <a:ext cx="10657184" cy="4248472"/>
          </a:xfrm>
        </p:spPr>
        <p:txBody>
          <a:bodyPr>
            <a:noAutofit/>
          </a:bodyPr>
          <a:lstStyle/>
          <a:p>
            <a:r>
              <a:rPr lang="de-AT" sz="2800" dirty="0"/>
              <a:t>Richtlinien Funk – zu finden im wiki.ooelfv.at</a:t>
            </a:r>
          </a:p>
          <a:p>
            <a:pPr lvl="1"/>
            <a:r>
              <a:rPr lang="de-AT" dirty="0"/>
              <a:t>Betriebsregelungen Digitalfunk allgemein</a:t>
            </a:r>
          </a:p>
          <a:p>
            <a:pPr lvl="1"/>
            <a:r>
              <a:rPr lang="de-AT" dirty="0"/>
              <a:t>Errichtung Florianstation</a:t>
            </a:r>
          </a:p>
          <a:p>
            <a:pPr lvl="1"/>
            <a:r>
              <a:rPr lang="de-AT" dirty="0"/>
              <a:t>Betrieb Florianstation</a:t>
            </a:r>
          </a:p>
          <a:p>
            <a:pPr lvl="1"/>
            <a:r>
              <a:rPr lang="de-AT" dirty="0"/>
              <a:t>Funksprechordnung überarbeitet</a:t>
            </a:r>
          </a:p>
          <a:p>
            <a:pPr lvl="1"/>
            <a:r>
              <a:rPr lang="de-AT" dirty="0"/>
              <a:t>Funkrufnamen: vorzugsweise taktische Bezeichnungen verwenden </a:t>
            </a:r>
            <a:br>
              <a:rPr lang="de-AT" dirty="0"/>
            </a:br>
            <a:r>
              <a:rPr lang="de-AT" dirty="0"/>
              <a:t>(HFUG neu: Nummern)</a:t>
            </a:r>
            <a:endParaRPr lang="de-AT" sz="1200" dirty="0"/>
          </a:p>
          <a:p>
            <a:pPr lvl="2"/>
            <a:r>
              <a:rPr lang="de-AT" sz="1000" dirty="0"/>
              <a:t>z.B. Rohrbach 51</a:t>
            </a:r>
            <a:endParaRPr lang="de-AT" dirty="0"/>
          </a:p>
          <a:p>
            <a:pPr lvl="1"/>
            <a:endParaRPr lang="de-AT" dirty="0"/>
          </a:p>
          <a:p>
            <a:endParaRPr lang="de-AT" sz="2800" dirty="0"/>
          </a:p>
        </p:txBody>
      </p:sp>
    </p:spTree>
    <p:extLst>
      <p:ext uri="{BB962C8B-B14F-4D97-AF65-F5344CB8AC3E}">
        <p14:creationId xmlns:p14="http://schemas.microsoft.com/office/powerpoint/2010/main" val="1485044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3" spc="-28" dirty="0"/>
              <a:t>Weitere Informationen auf www.ooeflv.at</a:t>
            </a:r>
          </a:p>
        </p:txBody>
      </p:sp>
      <p:pic>
        <p:nvPicPr>
          <p:cNvPr id="4" name="Inhaltsplatzhalter 3"/>
          <p:cNvPicPr>
            <a:picLocks noGrp="1" noChangeAspect="1"/>
          </p:cNvPicPr>
          <p:nvPr>
            <p:ph idx="1"/>
          </p:nvPr>
        </p:nvPicPr>
        <p:blipFill>
          <a:blip r:embed="rId2"/>
          <a:stretch>
            <a:fillRect/>
          </a:stretch>
        </p:blipFill>
        <p:spPr>
          <a:xfrm>
            <a:off x="1415480" y="1419608"/>
            <a:ext cx="7651586" cy="4894451"/>
          </a:xfrm>
          <a:prstGeom prst="rect">
            <a:avLst/>
          </a:prstGeom>
        </p:spPr>
      </p:pic>
      <p:sp>
        <p:nvSpPr>
          <p:cNvPr id="5" name="Pfeil nach rechts 4"/>
          <p:cNvSpPr/>
          <p:nvPr/>
        </p:nvSpPr>
        <p:spPr>
          <a:xfrm rot="10800000">
            <a:off x="9081918" y="2348880"/>
            <a:ext cx="2846730" cy="720080"/>
          </a:xfrm>
          <a:prstGeom prst="rightArrow">
            <a:avLst/>
          </a:prstGeom>
          <a:solidFill>
            <a:srgbClr val="FFFF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6" name="Textfeld 5"/>
          <p:cNvSpPr txBox="1"/>
          <p:nvPr/>
        </p:nvSpPr>
        <p:spPr>
          <a:xfrm>
            <a:off x="9840416" y="2478086"/>
            <a:ext cx="1152128" cy="461665"/>
          </a:xfrm>
          <a:prstGeom prst="rect">
            <a:avLst/>
          </a:prstGeom>
          <a:noFill/>
        </p:spPr>
        <p:txBody>
          <a:bodyPr wrap="square" rtlCol="0">
            <a:spAutoFit/>
          </a:bodyPr>
          <a:lstStyle/>
          <a:p>
            <a:r>
              <a:rPr lang="de-AT" dirty="0">
                <a:latin typeface="Arial" panose="020B0604020202020204" pitchFamily="34" charset="0"/>
                <a:cs typeface="Arial" panose="020B0604020202020204" pitchFamily="34" charset="0"/>
              </a:rPr>
              <a:t>WIKI</a:t>
            </a:r>
          </a:p>
        </p:txBody>
      </p:sp>
    </p:spTree>
    <p:extLst>
      <p:ext uri="{BB962C8B-B14F-4D97-AF65-F5344CB8AC3E}">
        <p14:creationId xmlns:p14="http://schemas.microsoft.com/office/powerpoint/2010/main" val="18179301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30894" y="125760"/>
            <a:ext cx="8229600" cy="1143000"/>
          </a:xfrm>
        </p:spPr>
        <p:txBody>
          <a:bodyPr/>
          <a:lstStyle/>
          <a:p>
            <a:pPr eaLnBrk="1" hangingPunct="1"/>
            <a:r>
              <a:rPr lang="de-AT" altLang="de-DE" dirty="0"/>
              <a:t>Sprechgruppen im Einsatz</a:t>
            </a:r>
          </a:p>
        </p:txBody>
      </p:sp>
      <p:sp>
        <p:nvSpPr>
          <p:cNvPr id="49155" name="Rectangle 3"/>
          <p:cNvSpPr>
            <a:spLocks noGrp="1" noChangeArrowheads="1"/>
          </p:cNvSpPr>
          <p:nvPr>
            <p:ph idx="1"/>
          </p:nvPr>
        </p:nvSpPr>
        <p:spPr>
          <a:xfrm>
            <a:off x="1477142" y="1710713"/>
            <a:ext cx="9937103" cy="5112568"/>
          </a:xfrm>
        </p:spPr>
        <p:txBody>
          <a:bodyPr rtlCol="0">
            <a:noAutofit/>
          </a:bodyPr>
          <a:lstStyle/>
          <a:p>
            <a:pPr lvl="1">
              <a:spcBef>
                <a:spcPts val="0"/>
              </a:spcBef>
              <a:spcAft>
                <a:spcPts val="1200"/>
              </a:spcAft>
              <a:defRPr/>
            </a:pPr>
            <a:r>
              <a:rPr lang="de-AT" b="1" dirty="0"/>
              <a:t>Standardmäßige Verwendung der                     </a:t>
            </a:r>
            <a:r>
              <a:rPr lang="de-AT" b="1" dirty="0">
                <a:solidFill>
                  <a:srgbClr val="FF0000"/>
                </a:solidFill>
              </a:rPr>
              <a:t>Bezirks-Hauptgruppe 	FW-RO-HAUPT                       </a:t>
            </a:r>
            <a:r>
              <a:rPr lang="de-AT" b="1" dirty="0"/>
              <a:t>bei jedem Einsatz</a:t>
            </a:r>
          </a:p>
          <a:p>
            <a:pPr lvl="1">
              <a:spcBef>
                <a:spcPts val="0"/>
              </a:spcBef>
              <a:spcAft>
                <a:spcPts val="1200"/>
              </a:spcAft>
              <a:defRPr/>
            </a:pPr>
            <a:endParaRPr lang="de-AT" b="1" dirty="0"/>
          </a:p>
          <a:p>
            <a:pPr marL="914400" lvl="2" indent="0">
              <a:spcBef>
                <a:spcPts val="0"/>
              </a:spcBef>
              <a:spcAft>
                <a:spcPts val="1200"/>
              </a:spcAft>
              <a:buNone/>
              <a:defRPr/>
            </a:pPr>
            <a:r>
              <a:rPr lang="de-AT" dirty="0"/>
              <a:t>jeder Einsatz wird also auf der jeweiligen Haupt-Gruppe des Bezirkes abgewickelt </a:t>
            </a:r>
          </a:p>
          <a:p>
            <a:pPr marL="914400" lvl="2" indent="0">
              <a:spcBef>
                <a:spcPts val="0"/>
              </a:spcBef>
              <a:spcAft>
                <a:spcPts val="1200"/>
              </a:spcAft>
              <a:buNone/>
              <a:defRPr/>
            </a:pPr>
            <a:r>
              <a:rPr lang="de-AT" dirty="0"/>
              <a:t>Umschalten nur nach Aufforderung durch den EL</a:t>
            </a:r>
          </a:p>
          <a:p>
            <a:pPr marL="914400" lvl="2" indent="0">
              <a:spcBef>
                <a:spcPts val="0"/>
              </a:spcBef>
              <a:spcAft>
                <a:spcPts val="1200"/>
              </a:spcAft>
              <a:buNone/>
              <a:defRPr/>
            </a:pPr>
            <a:endParaRPr lang="de-AT" dirty="0"/>
          </a:p>
          <a:p>
            <a:pPr lvl="3">
              <a:spcBef>
                <a:spcPts val="0"/>
              </a:spcBef>
              <a:spcAft>
                <a:spcPts val="1200"/>
              </a:spcAft>
              <a:defRPr/>
            </a:pPr>
            <a:r>
              <a:rPr lang="de-AT" b="1" dirty="0"/>
              <a:t>Außer </a:t>
            </a:r>
            <a:r>
              <a:rPr lang="de-AT" b="1" dirty="0">
                <a:solidFill>
                  <a:srgbClr val="00B0F0"/>
                </a:solidFill>
              </a:rPr>
              <a:t>bei</a:t>
            </a:r>
            <a:r>
              <a:rPr lang="de-AT" b="1" dirty="0"/>
              <a:t>:  	</a:t>
            </a:r>
            <a:r>
              <a:rPr lang="de-AT" dirty="0"/>
              <a:t>Starklastfällen (Sturm, Hochwasser,…)</a:t>
            </a:r>
            <a:br>
              <a:rPr lang="de-AT" dirty="0"/>
            </a:br>
            <a:r>
              <a:rPr lang="de-AT" dirty="0"/>
              <a:t>			Großbränden, usw.</a:t>
            </a:r>
            <a:endParaRPr lang="de-AT" b="1" dirty="0"/>
          </a:p>
          <a:p>
            <a:pPr marL="0" indent="0">
              <a:lnSpc>
                <a:spcPct val="90000"/>
              </a:lnSpc>
              <a:buNone/>
              <a:defRPr/>
            </a:pPr>
            <a:endParaRPr lang="de-AT" sz="2800" dirty="0"/>
          </a:p>
          <a:p>
            <a:pPr>
              <a:lnSpc>
                <a:spcPct val="90000"/>
              </a:lnSpc>
              <a:defRPr/>
            </a:pPr>
            <a:endParaRPr lang="de-AT" sz="2800" dirty="0"/>
          </a:p>
          <a:p>
            <a:pPr marL="0" indent="0">
              <a:lnSpc>
                <a:spcPct val="90000"/>
              </a:lnSpc>
              <a:buNone/>
              <a:defRPr/>
            </a:pPr>
            <a:endParaRPr lang="de-AT" sz="2800" dirty="0"/>
          </a:p>
          <a:p>
            <a:pPr marL="0" indent="0">
              <a:lnSpc>
                <a:spcPct val="90000"/>
              </a:lnSpc>
              <a:buNone/>
              <a:defRPr/>
            </a:pPr>
            <a:endParaRPr lang="de-AT" sz="2800" dirty="0"/>
          </a:p>
        </p:txBody>
      </p:sp>
    </p:spTree>
    <p:extLst>
      <p:ext uri="{BB962C8B-B14F-4D97-AF65-F5344CB8AC3E}">
        <p14:creationId xmlns:p14="http://schemas.microsoft.com/office/powerpoint/2010/main" val="2606944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58888" y="188640"/>
            <a:ext cx="8229600" cy="1143000"/>
          </a:xfrm>
        </p:spPr>
        <p:txBody>
          <a:bodyPr/>
          <a:lstStyle/>
          <a:p>
            <a:pPr eaLnBrk="1" hangingPunct="1"/>
            <a:r>
              <a:rPr lang="de-AT" altLang="de-DE" dirty="0"/>
              <a:t>Vorteile bei Verwendung der          Bezirks-Hauptgruppen</a:t>
            </a:r>
          </a:p>
        </p:txBody>
      </p:sp>
      <p:sp>
        <p:nvSpPr>
          <p:cNvPr id="49155" name="Rectangle 3"/>
          <p:cNvSpPr>
            <a:spLocks noGrp="1" noChangeArrowheads="1"/>
          </p:cNvSpPr>
          <p:nvPr>
            <p:ph idx="1"/>
          </p:nvPr>
        </p:nvSpPr>
        <p:spPr>
          <a:xfrm>
            <a:off x="1333128" y="1484784"/>
            <a:ext cx="10081119" cy="4247852"/>
          </a:xfrm>
        </p:spPr>
        <p:txBody>
          <a:bodyPr rtlCol="0">
            <a:noAutofit/>
          </a:bodyPr>
          <a:lstStyle/>
          <a:p>
            <a:pPr lvl="1">
              <a:spcBef>
                <a:spcPts val="0"/>
              </a:spcBef>
              <a:spcAft>
                <a:spcPts val="1200"/>
              </a:spcAft>
              <a:defRPr/>
            </a:pPr>
            <a:r>
              <a:rPr lang="de-AT" sz="2400" b="1" dirty="0"/>
              <a:t>nach dem Einschalten steht das Funkgerät immer auf der jeweiligen Bezirks Hauptgruppe</a:t>
            </a:r>
          </a:p>
          <a:p>
            <a:pPr lvl="1">
              <a:spcBef>
                <a:spcPts val="0"/>
              </a:spcBef>
              <a:spcAft>
                <a:spcPts val="1200"/>
              </a:spcAft>
              <a:defRPr/>
            </a:pPr>
            <a:endParaRPr lang="de-AT" sz="2400" b="1" dirty="0"/>
          </a:p>
          <a:p>
            <a:pPr lvl="1">
              <a:spcBef>
                <a:spcPts val="0"/>
              </a:spcBef>
              <a:spcAft>
                <a:spcPts val="1200"/>
              </a:spcAft>
              <a:defRPr/>
            </a:pPr>
            <a:r>
              <a:rPr lang="de-AT" sz="2400" b="1" dirty="0"/>
              <a:t>keine neue Hürde durch (mehrfaches) Umschalten der Gruppe</a:t>
            </a:r>
          </a:p>
          <a:p>
            <a:pPr lvl="1">
              <a:spcBef>
                <a:spcPts val="0"/>
              </a:spcBef>
              <a:spcAft>
                <a:spcPts val="1200"/>
              </a:spcAft>
              <a:defRPr/>
            </a:pPr>
            <a:endParaRPr lang="de-AT" sz="2400" b="1" dirty="0"/>
          </a:p>
          <a:p>
            <a:pPr lvl="1">
              <a:spcBef>
                <a:spcPts val="0"/>
              </a:spcBef>
              <a:spcAft>
                <a:spcPts val="1200"/>
              </a:spcAft>
              <a:defRPr/>
            </a:pPr>
            <a:r>
              <a:rPr lang="de-AT" sz="2400" b="1" dirty="0"/>
              <a:t>einfache, schnelle (und gewohnte!) Handhabung für die Einsatzkräfte</a:t>
            </a:r>
          </a:p>
          <a:p>
            <a:pPr lvl="1">
              <a:spcBef>
                <a:spcPts val="0"/>
              </a:spcBef>
              <a:spcAft>
                <a:spcPts val="1200"/>
              </a:spcAft>
              <a:defRPr/>
            </a:pPr>
            <a:endParaRPr lang="de-AT" sz="2400" b="1" dirty="0"/>
          </a:p>
          <a:p>
            <a:pPr lvl="1">
              <a:spcBef>
                <a:spcPts val="0"/>
              </a:spcBef>
              <a:spcAft>
                <a:spcPts val="1200"/>
              </a:spcAft>
              <a:defRPr/>
            </a:pPr>
            <a:r>
              <a:rPr lang="de-AT" sz="2400" b="1" dirty="0"/>
              <a:t>vergleichbar mit Bezirkskanal im Analogfunk!</a:t>
            </a:r>
            <a:endParaRPr lang="de-AT" sz="2800" dirty="0"/>
          </a:p>
          <a:p>
            <a:pPr marL="0" indent="0">
              <a:lnSpc>
                <a:spcPct val="90000"/>
              </a:lnSpc>
              <a:buNone/>
              <a:defRPr/>
            </a:pPr>
            <a:endParaRPr lang="de-AT" sz="2800" dirty="0"/>
          </a:p>
          <a:p>
            <a:pPr marL="0" indent="0">
              <a:lnSpc>
                <a:spcPct val="90000"/>
              </a:lnSpc>
              <a:buNone/>
              <a:defRPr/>
            </a:pPr>
            <a:endParaRPr lang="de-AT" sz="2800" dirty="0"/>
          </a:p>
        </p:txBody>
      </p:sp>
    </p:spTree>
    <p:extLst>
      <p:ext uri="{BB962C8B-B14F-4D97-AF65-F5344CB8AC3E}">
        <p14:creationId xmlns:p14="http://schemas.microsoft.com/office/powerpoint/2010/main" val="20485472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02904" y="476672"/>
            <a:ext cx="8229600" cy="1143000"/>
          </a:xfrm>
        </p:spPr>
        <p:txBody>
          <a:bodyPr/>
          <a:lstStyle/>
          <a:p>
            <a:r>
              <a:rPr lang="de-AT" altLang="de-DE" dirty="0"/>
              <a:t>Zu beachten bei Verwendung der          Hauptgruppe</a:t>
            </a:r>
          </a:p>
        </p:txBody>
      </p:sp>
      <p:sp>
        <p:nvSpPr>
          <p:cNvPr id="12291" name="Rectangle 3"/>
          <p:cNvSpPr>
            <a:spLocks noGrp="1" noChangeArrowheads="1"/>
          </p:cNvSpPr>
          <p:nvPr>
            <p:ph idx="1"/>
          </p:nvPr>
        </p:nvSpPr>
        <p:spPr>
          <a:xfrm>
            <a:off x="1847528" y="2474168"/>
            <a:ext cx="9361040" cy="4267200"/>
          </a:xfrm>
        </p:spPr>
        <p:txBody>
          <a:bodyPr>
            <a:normAutofit/>
          </a:bodyPr>
          <a:lstStyle/>
          <a:p>
            <a:pPr marL="0" indent="0">
              <a:lnSpc>
                <a:spcPct val="90000"/>
              </a:lnSpc>
              <a:buNone/>
            </a:pPr>
            <a:r>
              <a:rPr lang="de-AT" altLang="de-DE" b="1" dirty="0"/>
              <a:t>Einsätze mit eher wenig Funkverkehr </a:t>
            </a:r>
          </a:p>
          <a:p>
            <a:pPr lvl="1">
              <a:lnSpc>
                <a:spcPct val="90000"/>
              </a:lnSpc>
            </a:pPr>
            <a:r>
              <a:rPr lang="de-AT" altLang="de-DE" sz="2400" dirty="0"/>
              <a:t>VU Eingeklemmt, Personenrettung, TE, Brand klein,…</a:t>
            </a:r>
          </a:p>
          <a:p>
            <a:pPr marL="457200" lvl="1" indent="0">
              <a:lnSpc>
                <a:spcPct val="90000"/>
              </a:lnSpc>
              <a:buNone/>
            </a:pPr>
            <a:br>
              <a:rPr lang="de-AT" altLang="de-DE" sz="2400" b="1" dirty="0"/>
            </a:br>
            <a:r>
              <a:rPr lang="de-AT" altLang="de-DE" sz="2400" dirty="0"/>
              <a:t>(Funkverkehr ist meist nur in der Anfangsphase intensiv)</a:t>
            </a:r>
            <a:endParaRPr lang="de-AT" altLang="de-DE" sz="2800" dirty="0"/>
          </a:p>
          <a:p>
            <a:pPr>
              <a:lnSpc>
                <a:spcPct val="90000"/>
              </a:lnSpc>
              <a:spcBef>
                <a:spcPts val="1200"/>
              </a:spcBef>
            </a:pPr>
            <a:r>
              <a:rPr lang="de-AT" altLang="de-DE" sz="2800" dirty="0"/>
              <a:t>somit sind mehrere Einsätze gleichzeitig möglich </a:t>
            </a:r>
          </a:p>
          <a:p>
            <a:pPr>
              <a:lnSpc>
                <a:spcPct val="90000"/>
              </a:lnSpc>
            </a:pPr>
            <a:r>
              <a:rPr lang="de-AT" altLang="de-DE" sz="2800" dirty="0"/>
              <a:t>bei mehreren Einsätzen Ortsnamen nicht vergessen! (Einsatzleiter A-Dorf)</a:t>
            </a:r>
          </a:p>
        </p:txBody>
      </p:sp>
    </p:spTree>
    <p:extLst>
      <p:ext uri="{BB962C8B-B14F-4D97-AF65-F5344CB8AC3E}">
        <p14:creationId xmlns:p14="http://schemas.microsoft.com/office/powerpoint/2010/main" val="401139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Wiki Digitalfunk</a:t>
            </a:r>
          </a:p>
        </p:txBody>
      </p:sp>
      <p:sp>
        <p:nvSpPr>
          <p:cNvPr id="3" name="Inhaltsplatzhalter 2"/>
          <p:cNvSpPr>
            <a:spLocks noGrp="1"/>
          </p:cNvSpPr>
          <p:nvPr>
            <p:ph idx="1"/>
          </p:nvPr>
        </p:nvSpPr>
        <p:spPr/>
        <p:txBody>
          <a:bodyPr/>
          <a:lstStyle/>
          <a:p>
            <a:r>
              <a:rPr lang="de-AT" dirty="0"/>
              <a:t>Aktuelle Informationen</a:t>
            </a:r>
          </a:p>
          <a:p>
            <a:r>
              <a:rPr lang="de-AT" dirty="0"/>
              <a:t>Downloads</a:t>
            </a:r>
          </a:p>
          <a:p>
            <a:r>
              <a:rPr lang="de-AT" dirty="0"/>
              <a:t>FAQ</a:t>
            </a:r>
          </a:p>
          <a:p>
            <a:endParaRPr lang="de-AT" dirty="0"/>
          </a:p>
          <a:p>
            <a:pPr marL="0" indent="0">
              <a:buNone/>
            </a:pPr>
            <a:endParaRPr lang="de-AT" dirty="0"/>
          </a:p>
          <a:p>
            <a:pPr marL="0" indent="0">
              <a:buNone/>
            </a:pPr>
            <a:endParaRPr lang="de-AT" dirty="0"/>
          </a:p>
          <a:p>
            <a:pPr marL="0" indent="0">
              <a:buNone/>
            </a:pPr>
            <a:r>
              <a:rPr lang="de-AT" dirty="0"/>
              <a:t> auf der Homepage des LFK unter „Wiki“</a:t>
            </a:r>
          </a:p>
        </p:txBody>
      </p:sp>
      <p:pic>
        <p:nvPicPr>
          <p:cNvPr id="5" name="Grafik 4"/>
          <p:cNvPicPr>
            <a:picLocks noChangeAspect="1"/>
          </p:cNvPicPr>
          <p:nvPr/>
        </p:nvPicPr>
        <p:blipFill>
          <a:blip r:embed="rId2"/>
          <a:stretch>
            <a:fillRect/>
          </a:stretch>
        </p:blipFill>
        <p:spPr>
          <a:xfrm>
            <a:off x="6438040" y="2102932"/>
            <a:ext cx="2250248" cy="2766228"/>
          </a:xfrm>
          <a:prstGeom prst="rect">
            <a:avLst/>
          </a:prstGeom>
        </p:spPr>
      </p:pic>
      <p:sp>
        <p:nvSpPr>
          <p:cNvPr id="6" name="Pfeil nach rechts 5"/>
          <p:cNvSpPr/>
          <p:nvPr/>
        </p:nvSpPr>
        <p:spPr>
          <a:xfrm>
            <a:off x="4943872" y="3825044"/>
            <a:ext cx="1368152" cy="396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AT" sz="1800"/>
          </a:p>
        </p:txBody>
      </p:sp>
    </p:spTree>
    <p:extLst>
      <p:ext uri="{BB962C8B-B14F-4D97-AF65-F5344CB8AC3E}">
        <p14:creationId xmlns:p14="http://schemas.microsoft.com/office/powerpoint/2010/main" val="37767378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30896" y="332656"/>
            <a:ext cx="8229600" cy="1143000"/>
          </a:xfrm>
        </p:spPr>
        <p:txBody>
          <a:bodyPr/>
          <a:lstStyle/>
          <a:p>
            <a:r>
              <a:rPr lang="de-AT" altLang="de-DE" dirty="0"/>
              <a:t>Zu beachten bei Verwendung der          Hauptgruppe</a:t>
            </a:r>
          </a:p>
        </p:txBody>
      </p:sp>
      <p:sp>
        <p:nvSpPr>
          <p:cNvPr id="49155" name="Rectangle 3"/>
          <p:cNvSpPr>
            <a:spLocks noGrp="1" noChangeArrowheads="1"/>
          </p:cNvSpPr>
          <p:nvPr>
            <p:ph idx="1"/>
          </p:nvPr>
        </p:nvSpPr>
        <p:spPr>
          <a:xfrm>
            <a:off x="1487488" y="2060848"/>
            <a:ext cx="9865095" cy="3744416"/>
          </a:xfrm>
        </p:spPr>
        <p:txBody>
          <a:bodyPr rtlCol="0">
            <a:noAutofit/>
          </a:bodyPr>
          <a:lstStyle/>
          <a:p>
            <a:pPr lvl="1">
              <a:lnSpc>
                <a:spcPct val="90000"/>
              </a:lnSpc>
              <a:defRPr/>
            </a:pPr>
            <a:r>
              <a:rPr lang="de-AT" sz="2400" b="1" dirty="0"/>
              <a:t>bei größeren Einsätzen muss ev. auf eine andere Gruppe umgeschaltet werden (wie z.B. bisher auf die Ausweichfrequenz)</a:t>
            </a:r>
          </a:p>
          <a:p>
            <a:pPr marL="457200" lvl="1" indent="0">
              <a:lnSpc>
                <a:spcPct val="90000"/>
              </a:lnSpc>
              <a:buNone/>
              <a:defRPr/>
            </a:pPr>
            <a:endParaRPr lang="de-AT" sz="2400" b="1" dirty="0"/>
          </a:p>
          <a:p>
            <a:pPr lvl="1">
              <a:lnSpc>
                <a:spcPct val="90000"/>
              </a:lnSpc>
              <a:defRPr/>
            </a:pPr>
            <a:r>
              <a:rPr lang="de-AT" sz="2400" b="1" dirty="0"/>
              <a:t>alle Einsatzkräfte auf dieser Gruppe können miteinander österreichweit kommunizieren!</a:t>
            </a:r>
          </a:p>
          <a:p>
            <a:pPr lvl="2">
              <a:lnSpc>
                <a:spcPct val="90000"/>
              </a:lnSpc>
              <a:defRPr/>
            </a:pPr>
            <a:r>
              <a:rPr lang="de-AT" b="1" dirty="0"/>
              <a:t>Vorteil: </a:t>
            </a:r>
            <a:r>
              <a:rPr lang="de-AT" dirty="0"/>
              <a:t>keine Reichweitenbegrenzung</a:t>
            </a:r>
          </a:p>
          <a:p>
            <a:pPr lvl="2">
              <a:lnSpc>
                <a:spcPct val="90000"/>
              </a:lnSpc>
              <a:defRPr/>
            </a:pPr>
            <a:r>
              <a:rPr lang="de-AT" b="1" dirty="0"/>
              <a:t>Nachteil: </a:t>
            </a:r>
            <a:r>
              <a:rPr lang="de-AT" dirty="0"/>
              <a:t>mehrere verschiedene Einsätze im 	Bezirk können sich gegenseitig stören</a:t>
            </a:r>
          </a:p>
          <a:p>
            <a:pPr marL="0" indent="0">
              <a:lnSpc>
                <a:spcPct val="90000"/>
              </a:lnSpc>
              <a:buNone/>
              <a:defRPr/>
            </a:pPr>
            <a:endParaRPr lang="de-AT" sz="2800" dirty="0"/>
          </a:p>
        </p:txBody>
      </p:sp>
    </p:spTree>
    <p:extLst>
      <p:ext uri="{BB962C8B-B14F-4D97-AF65-F5344CB8AC3E}">
        <p14:creationId xmlns:p14="http://schemas.microsoft.com/office/powerpoint/2010/main" val="2720695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30896" y="332656"/>
            <a:ext cx="8229600" cy="1143000"/>
          </a:xfrm>
        </p:spPr>
        <p:txBody>
          <a:bodyPr/>
          <a:lstStyle/>
          <a:p>
            <a:r>
              <a:rPr lang="de-AT" altLang="de-DE" dirty="0"/>
              <a:t>Welche Ausweichgruppe ist zu Verwenden?</a:t>
            </a:r>
          </a:p>
        </p:txBody>
      </p:sp>
      <p:sp>
        <p:nvSpPr>
          <p:cNvPr id="49155" name="Rectangle 3"/>
          <p:cNvSpPr>
            <a:spLocks noGrp="1" noChangeArrowheads="1"/>
          </p:cNvSpPr>
          <p:nvPr>
            <p:ph idx="1"/>
          </p:nvPr>
        </p:nvSpPr>
        <p:spPr>
          <a:xfrm>
            <a:off x="1487488" y="1844824"/>
            <a:ext cx="9793088" cy="4248472"/>
          </a:xfrm>
        </p:spPr>
        <p:txBody>
          <a:bodyPr rtlCol="0">
            <a:noAutofit/>
          </a:bodyPr>
          <a:lstStyle/>
          <a:p>
            <a:pPr marL="457200" lvl="1" indent="0">
              <a:lnSpc>
                <a:spcPct val="90000"/>
              </a:lnSpc>
              <a:buNone/>
              <a:defRPr/>
            </a:pPr>
            <a:r>
              <a:rPr lang="de-AT" b="1" dirty="0"/>
              <a:t>Jeder Abschnitt verwendet die dem Abschnitt entsprechende Ausweichgruppe</a:t>
            </a:r>
          </a:p>
          <a:p>
            <a:pPr marL="457200" lvl="1" indent="0">
              <a:lnSpc>
                <a:spcPct val="90000"/>
              </a:lnSpc>
              <a:buNone/>
              <a:defRPr/>
            </a:pPr>
            <a:endParaRPr lang="de-AT" sz="1050" b="1" dirty="0"/>
          </a:p>
          <a:p>
            <a:pPr marL="457200" lvl="1" indent="0">
              <a:lnSpc>
                <a:spcPct val="90000"/>
              </a:lnSpc>
              <a:buNone/>
              <a:defRPr/>
            </a:pPr>
            <a:r>
              <a:rPr lang="de-AT" sz="1800" b="1" dirty="0"/>
              <a:t>Jede Ausweichgruppe kann jedoch bei Bedarf von jedem Abschnitt verwendet werden </a:t>
            </a:r>
          </a:p>
          <a:p>
            <a:pPr marL="457200" lvl="1" indent="0">
              <a:lnSpc>
                <a:spcPct val="90000"/>
              </a:lnSpc>
              <a:buNone/>
              <a:defRPr/>
            </a:pPr>
            <a:endParaRPr lang="de-AT" sz="1100" b="1" dirty="0"/>
          </a:p>
          <a:p>
            <a:pPr lvl="1">
              <a:lnSpc>
                <a:spcPct val="90000"/>
              </a:lnSpc>
              <a:defRPr/>
            </a:pPr>
            <a:r>
              <a:rPr lang="de-AT" sz="1800" dirty="0"/>
              <a:t>größerer Einsatz, mehrere Einsätze gleichzeitig</a:t>
            </a:r>
          </a:p>
          <a:p>
            <a:pPr lvl="1">
              <a:lnSpc>
                <a:spcPct val="90000"/>
              </a:lnSpc>
              <a:defRPr/>
            </a:pPr>
            <a:r>
              <a:rPr lang="de-AT" sz="1800" dirty="0"/>
              <a:t>Einsätze Abschnitts Übergreifend</a:t>
            </a:r>
          </a:p>
          <a:p>
            <a:pPr marL="457200" lvl="1" indent="0">
              <a:lnSpc>
                <a:spcPct val="90000"/>
              </a:lnSpc>
              <a:buNone/>
              <a:defRPr/>
            </a:pPr>
            <a:endParaRPr lang="de-AT" sz="1050" b="1" dirty="0"/>
          </a:p>
          <a:p>
            <a:pPr marL="457200" lvl="1" indent="0">
              <a:lnSpc>
                <a:spcPct val="90000"/>
              </a:lnSpc>
              <a:buNone/>
              <a:defRPr/>
            </a:pPr>
            <a:r>
              <a:rPr lang="de-AT" sz="2000" b="1" dirty="0"/>
              <a:t>Verwendung der dem Abschnitt entsprechenden Ausweichgruppe auch bei:</a:t>
            </a:r>
          </a:p>
          <a:p>
            <a:pPr lvl="1">
              <a:lnSpc>
                <a:spcPct val="90000"/>
              </a:lnSpc>
              <a:defRPr/>
            </a:pPr>
            <a:r>
              <a:rPr lang="de-AT" sz="2000" dirty="0"/>
              <a:t>Übungen, Funkübungen </a:t>
            </a:r>
            <a:r>
              <a:rPr lang="de-AT" sz="1800" b="1" dirty="0"/>
              <a:t>(finden immer auf einer Ausweichgruppe statt)</a:t>
            </a:r>
          </a:p>
          <a:p>
            <a:pPr lvl="1">
              <a:lnSpc>
                <a:spcPct val="90000"/>
              </a:lnSpc>
              <a:defRPr/>
            </a:pPr>
            <a:r>
              <a:rPr lang="de-AT" sz="2000" dirty="0"/>
              <a:t>Im Starklastfall selbständige Auswahl der Gruppe (Sturm, Hochwasser,…)</a:t>
            </a:r>
            <a:endParaRPr lang="de-AT" sz="1800" dirty="0"/>
          </a:p>
          <a:p>
            <a:pPr lvl="1">
              <a:lnSpc>
                <a:spcPct val="90000"/>
              </a:lnSpc>
              <a:defRPr/>
            </a:pPr>
            <a:r>
              <a:rPr lang="de-AT" sz="1800" dirty="0"/>
              <a:t>…</a:t>
            </a:r>
          </a:p>
          <a:p>
            <a:pPr marL="0" indent="0">
              <a:lnSpc>
                <a:spcPct val="90000"/>
              </a:lnSpc>
              <a:buNone/>
              <a:defRPr/>
            </a:pPr>
            <a:r>
              <a:rPr lang="de-AT" sz="2800" dirty="0"/>
              <a:t>	</a:t>
            </a:r>
          </a:p>
        </p:txBody>
      </p:sp>
    </p:spTree>
    <p:extLst>
      <p:ext uri="{BB962C8B-B14F-4D97-AF65-F5344CB8AC3E}">
        <p14:creationId xmlns:p14="http://schemas.microsoft.com/office/powerpoint/2010/main" val="58843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30896" y="404664"/>
            <a:ext cx="8229600" cy="1143000"/>
          </a:xfrm>
        </p:spPr>
        <p:txBody>
          <a:bodyPr/>
          <a:lstStyle/>
          <a:p>
            <a:r>
              <a:rPr lang="de-AT" altLang="de-DE" dirty="0"/>
              <a:t>Welche Ausweichgruppe ist zu Verwenden?</a:t>
            </a:r>
          </a:p>
        </p:txBody>
      </p:sp>
      <p:sp>
        <p:nvSpPr>
          <p:cNvPr id="49155" name="Rectangle 3"/>
          <p:cNvSpPr>
            <a:spLocks noGrp="1" noChangeArrowheads="1"/>
          </p:cNvSpPr>
          <p:nvPr>
            <p:ph idx="1"/>
          </p:nvPr>
        </p:nvSpPr>
        <p:spPr>
          <a:xfrm>
            <a:off x="1775521" y="1844824"/>
            <a:ext cx="8782994" cy="4320480"/>
          </a:xfrm>
        </p:spPr>
        <p:txBody>
          <a:bodyPr rtlCol="0">
            <a:noAutofit/>
          </a:bodyPr>
          <a:lstStyle/>
          <a:p>
            <a:pPr marL="457200" lvl="1" indent="0">
              <a:lnSpc>
                <a:spcPct val="90000"/>
              </a:lnSpc>
              <a:buNone/>
              <a:defRPr/>
            </a:pPr>
            <a:r>
              <a:rPr lang="de-AT" sz="3200" dirty="0">
                <a:solidFill>
                  <a:srgbClr val="FF0000"/>
                </a:solidFill>
              </a:rPr>
              <a:t>Bezirk Rohrbach</a:t>
            </a:r>
          </a:p>
          <a:p>
            <a:pPr marL="457200" lvl="1" indent="0">
              <a:lnSpc>
                <a:spcPct val="90000"/>
              </a:lnSpc>
              <a:buNone/>
              <a:defRPr/>
            </a:pPr>
            <a:endParaRPr lang="de-AT" sz="2000" dirty="0"/>
          </a:p>
          <a:p>
            <a:pPr marL="0" indent="0">
              <a:lnSpc>
                <a:spcPct val="90000"/>
              </a:lnSpc>
              <a:buNone/>
              <a:defRPr/>
            </a:pPr>
            <a:r>
              <a:rPr lang="de-AT" sz="2800" dirty="0"/>
              <a:t>1. AB Aigen		FW-RO-AUSW 1</a:t>
            </a:r>
          </a:p>
          <a:p>
            <a:pPr marL="0" indent="0">
              <a:lnSpc>
                <a:spcPct val="90000"/>
              </a:lnSpc>
              <a:buNone/>
              <a:defRPr/>
            </a:pPr>
            <a:r>
              <a:rPr lang="de-AT" sz="2800" dirty="0"/>
              <a:t>2. AB Lembach         	FW-RO-AUSW 2</a:t>
            </a:r>
          </a:p>
          <a:p>
            <a:pPr marL="0" indent="0">
              <a:lnSpc>
                <a:spcPct val="90000"/>
              </a:lnSpc>
              <a:buNone/>
              <a:defRPr/>
            </a:pPr>
            <a:r>
              <a:rPr lang="de-AT" sz="2800" dirty="0"/>
              <a:t>3. AB Neufelden		FW-RO-AUSW 3</a:t>
            </a:r>
          </a:p>
          <a:p>
            <a:pPr marL="0" indent="0">
              <a:lnSpc>
                <a:spcPct val="90000"/>
              </a:lnSpc>
              <a:buNone/>
              <a:defRPr/>
            </a:pPr>
            <a:r>
              <a:rPr lang="de-AT" sz="2800" dirty="0"/>
              <a:t>4. AB Rohrbach 		FW-RO-AUSW 4</a:t>
            </a:r>
          </a:p>
          <a:p>
            <a:pPr marL="0" indent="0">
              <a:lnSpc>
                <a:spcPct val="90000"/>
              </a:lnSpc>
              <a:buNone/>
              <a:defRPr/>
            </a:pPr>
            <a:r>
              <a:rPr lang="de-AT" sz="2800" dirty="0"/>
              <a:t>5. Reserve	 		FW-RO-AUSW 5</a:t>
            </a:r>
          </a:p>
          <a:p>
            <a:pPr marL="0" indent="0">
              <a:lnSpc>
                <a:spcPct val="90000"/>
              </a:lnSpc>
              <a:buNone/>
              <a:defRPr/>
            </a:pPr>
            <a:endParaRPr lang="de-AT" sz="1400" dirty="0"/>
          </a:p>
          <a:p>
            <a:pPr marL="0" indent="0">
              <a:lnSpc>
                <a:spcPct val="90000"/>
              </a:lnSpc>
              <a:buNone/>
              <a:defRPr/>
            </a:pPr>
            <a:r>
              <a:rPr lang="de-AT" sz="2800" dirty="0"/>
              <a:t>Jede Ausweichgruppe kann bei Bedarf von jeder FW genutzt werden - kein Besitzanspruch!</a:t>
            </a:r>
          </a:p>
        </p:txBody>
      </p:sp>
    </p:spTree>
    <p:extLst>
      <p:ext uri="{BB962C8B-B14F-4D97-AF65-F5344CB8AC3E}">
        <p14:creationId xmlns:p14="http://schemas.microsoft.com/office/powerpoint/2010/main" val="23950840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E93E1CF-73DF-4D33-8038-022848AF2ED2}"/>
              </a:ext>
            </a:extLst>
          </p:cNvPr>
          <p:cNvPicPr>
            <a:picLocks noChangeAspect="1"/>
          </p:cNvPicPr>
          <p:nvPr/>
        </p:nvPicPr>
        <p:blipFill rotWithShape="1">
          <a:blip r:embed="rId2"/>
          <a:srcRect t="1584" r="5323"/>
          <a:stretch/>
        </p:blipFill>
        <p:spPr>
          <a:xfrm>
            <a:off x="911424" y="188640"/>
            <a:ext cx="7416824" cy="6377966"/>
          </a:xfrm>
          <a:prstGeom prst="rect">
            <a:avLst/>
          </a:prstGeom>
        </p:spPr>
      </p:pic>
      <p:sp>
        <p:nvSpPr>
          <p:cNvPr id="9" name="Titel 1">
            <a:extLst>
              <a:ext uri="{FF2B5EF4-FFF2-40B4-BE49-F238E27FC236}">
                <a16:creationId xmlns:a16="http://schemas.microsoft.com/office/drawing/2014/main" id="{CA9EE562-4042-4B6F-8D56-52994F0C02C3}"/>
              </a:ext>
            </a:extLst>
          </p:cNvPr>
          <p:cNvSpPr>
            <a:spLocks noGrp="1"/>
          </p:cNvSpPr>
          <p:nvPr>
            <p:ph type="title"/>
          </p:nvPr>
        </p:nvSpPr>
        <p:spPr>
          <a:xfrm>
            <a:off x="9120336" y="764704"/>
            <a:ext cx="2592288" cy="1143000"/>
          </a:xfrm>
        </p:spPr>
        <p:txBody>
          <a:bodyPr/>
          <a:lstStyle/>
          <a:p>
            <a:r>
              <a:rPr lang="de-AT" dirty="0"/>
              <a:t>Funkruf-namen</a:t>
            </a:r>
          </a:p>
        </p:txBody>
      </p:sp>
    </p:spTree>
    <p:extLst>
      <p:ext uri="{BB962C8B-B14F-4D97-AF65-F5344CB8AC3E}">
        <p14:creationId xmlns:p14="http://schemas.microsoft.com/office/powerpoint/2010/main" val="151227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96400" y="980728"/>
            <a:ext cx="2592288" cy="1143000"/>
          </a:xfrm>
        </p:spPr>
        <p:txBody>
          <a:bodyPr/>
          <a:lstStyle/>
          <a:p>
            <a:r>
              <a:rPr lang="de-AT" dirty="0"/>
              <a:t>Funkruf-namen</a:t>
            </a:r>
          </a:p>
        </p:txBody>
      </p:sp>
      <p:pic>
        <p:nvPicPr>
          <p:cNvPr id="3" name="Grafik 2">
            <a:extLst>
              <a:ext uri="{FF2B5EF4-FFF2-40B4-BE49-F238E27FC236}">
                <a16:creationId xmlns:a16="http://schemas.microsoft.com/office/drawing/2014/main" id="{B31611B4-838C-42E0-9469-EA89FA5FA0BD}"/>
              </a:ext>
            </a:extLst>
          </p:cNvPr>
          <p:cNvPicPr>
            <a:picLocks noChangeAspect="1"/>
          </p:cNvPicPr>
          <p:nvPr/>
        </p:nvPicPr>
        <p:blipFill>
          <a:blip r:embed="rId2"/>
          <a:stretch>
            <a:fillRect/>
          </a:stretch>
        </p:blipFill>
        <p:spPr>
          <a:xfrm>
            <a:off x="983432" y="299045"/>
            <a:ext cx="8791575" cy="6010275"/>
          </a:xfrm>
          <a:prstGeom prst="rect">
            <a:avLst/>
          </a:prstGeom>
        </p:spPr>
      </p:pic>
    </p:spTree>
    <p:extLst>
      <p:ext uri="{BB962C8B-B14F-4D97-AF65-F5344CB8AC3E}">
        <p14:creationId xmlns:p14="http://schemas.microsoft.com/office/powerpoint/2010/main" val="37820999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7568" y="1988840"/>
            <a:ext cx="8147248" cy="1143000"/>
          </a:xfrm>
        </p:spPr>
        <p:txBody>
          <a:bodyPr/>
          <a:lstStyle/>
          <a:p>
            <a:r>
              <a:rPr lang="de-AT" dirty="0"/>
              <a:t>Was es noch mit den neuen Digitalfunkgeräten einzuhalten gilt</a:t>
            </a:r>
          </a:p>
        </p:txBody>
      </p:sp>
    </p:spTree>
    <p:extLst>
      <p:ext uri="{BB962C8B-B14F-4D97-AF65-F5344CB8AC3E}">
        <p14:creationId xmlns:p14="http://schemas.microsoft.com/office/powerpoint/2010/main" val="22088531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Verschleppung von Sprechgruppen</a:t>
            </a:r>
          </a:p>
        </p:txBody>
      </p:sp>
      <p:sp>
        <p:nvSpPr>
          <p:cNvPr id="3" name="Inhaltsplatzhalter 2"/>
          <p:cNvSpPr>
            <a:spLocks noGrp="1"/>
          </p:cNvSpPr>
          <p:nvPr>
            <p:ph idx="1"/>
          </p:nvPr>
        </p:nvSpPr>
        <p:spPr>
          <a:xfrm>
            <a:off x="2279576" y="1600201"/>
            <a:ext cx="8352928" cy="4525963"/>
          </a:xfrm>
        </p:spPr>
        <p:txBody>
          <a:bodyPr>
            <a:normAutofit/>
          </a:bodyPr>
          <a:lstStyle/>
          <a:p>
            <a:r>
              <a:rPr lang="de-AT" dirty="0"/>
              <a:t>Gruppenverschleppung: die Verwendung vieler verschiedener (unnötiger) Sprechgruppen an einem Einsatzort </a:t>
            </a:r>
          </a:p>
          <a:p>
            <a:pPr lvl="1"/>
            <a:r>
              <a:rPr lang="de-AT" dirty="0"/>
              <a:t>belastet das System</a:t>
            </a:r>
          </a:p>
          <a:p>
            <a:pPr lvl="1"/>
            <a:r>
              <a:rPr lang="de-AT" dirty="0"/>
              <a:t>Kommunikation der eingesetzten Einsatzkräfte wird behindert!</a:t>
            </a:r>
          </a:p>
          <a:p>
            <a:pPr lvl="1"/>
            <a:r>
              <a:rPr lang="de-AT" dirty="0"/>
              <a:t>Die Verschleppung von Sprechgruppen ist im LFK jederzeit nachvollziehbar!</a:t>
            </a:r>
          </a:p>
          <a:p>
            <a:pPr lvl="1"/>
            <a:r>
              <a:rPr lang="de-AT" dirty="0"/>
              <a:t>Protokollierung im MSO</a:t>
            </a:r>
          </a:p>
          <a:p>
            <a:endParaRPr lang="de-AT" dirty="0"/>
          </a:p>
        </p:txBody>
      </p:sp>
    </p:spTree>
    <p:extLst>
      <p:ext uri="{BB962C8B-B14F-4D97-AF65-F5344CB8AC3E}">
        <p14:creationId xmlns:p14="http://schemas.microsoft.com/office/powerpoint/2010/main" val="46779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Lauschen verboten!</a:t>
            </a:r>
          </a:p>
        </p:txBody>
      </p:sp>
      <p:sp>
        <p:nvSpPr>
          <p:cNvPr id="3" name="Inhaltsplatzhalter 2"/>
          <p:cNvSpPr>
            <a:spLocks noGrp="1"/>
          </p:cNvSpPr>
          <p:nvPr>
            <p:ph idx="1"/>
          </p:nvPr>
        </p:nvSpPr>
        <p:spPr>
          <a:xfrm>
            <a:off x="1847528" y="1600201"/>
            <a:ext cx="9217024" cy="4525963"/>
          </a:xfrm>
        </p:spPr>
        <p:txBody>
          <a:bodyPr/>
          <a:lstStyle/>
          <a:p>
            <a:r>
              <a:rPr lang="de-AT" dirty="0"/>
              <a:t>Verboten: Mithören von Einsätzen, an denen man nicht beteiligt ist!</a:t>
            </a:r>
          </a:p>
          <a:p>
            <a:pPr lvl="1"/>
            <a:r>
              <a:rPr lang="de-AT" dirty="0"/>
              <a:t>z.B.: Großbrand in Niederösterreich </a:t>
            </a:r>
          </a:p>
          <a:p>
            <a:pPr lvl="1"/>
            <a:r>
              <a:rPr lang="de-AT" dirty="0"/>
              <a:t>Interessanter Einsatz im Bezirk XY</a:t>
            </a:r>
          </a:p>
          <a:p>
            <a:pPr lvl="1"/>
            <a:r>
              <a:rPr lang="de-AT" dirty="0"/>
              <a:t>Tunnelbrand in Salzburg, </a:t>
            </a:r>
            <a:r>
              <a:rPr lang="de-AT" dirty="0" err="1"/>
              <a:t>usw</a:t>
            </a:r>
            <a:r>
              <a:rPr lang="de-AT" dirty="0"/>
              <a:t>……</a:t>
            </a:r>
          </a:p>
          <a:p>
            <a:pPr marL="0" indent="0">
              <a:buNone/>
            </a:pPr>
            <a:endParaRPr lang="de-AT" dirty="0"/>
          </a:p>
          <a:p>
            <a:pPr marL="0" indent="0" algn="ctr">
              <a:buNone/>
            </a:pPr>
            <a:r>
              <a:rPr lang="de-AT" dirty="0"/>
              <a:t>Sehr einfach nachvollziehbar im LFK!</a:t>
            </a:r>
          </a:p>
          <a:p>
            <a:endParaRPr lang="de-AT" dirty="0"/>
          </a:p>
        </p:txBody>
      </p:sp>
    </p:spTree>
    <p:extLst>
      <p:ext uri="{BB962C8B-B14F-4D97-AF65-F5344CB8AC3E}">
        <p14:creationId xmlns:p14="http://schemas.microsoft.com/office/powerpoint/2010/main" val="33682020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Antennen</a:t>
            </a:r>
          </a:p>
        </p:txBody>
      </p:sp>
      <p:sp>
        <p:nvSpPr>
          <p:cNvPr id="3" name="Inhaltsplatzhalter 2"/>
          <p:cNvSpPr>
            <a:spLocks noGrp="1"/>
          </p:cNvSpPr>
          <p:nvPr>
            <p:ph idx="1"/>
          </p:nvPr>
        </p:nvSpPr>
        <p:spPr>
          <a:xfrm>
            <a:off x="2722775" y="1639342"/>
            <a:ext cx="7499176" cy="4525963"/>
          </a:xfrm>
        </p:spPr>
        <p:txBody>
          <a:bodyPr>
            <a:normAutofit fontScale="85000" lnSpcReduction="20000"/>
          </a:bodyPr>
          <a:lstStyle/>
          <a:p>
            <a:pPr>
              <a:buNone/>
            </a:pPr>
            <a:r>
              <a:rPr lang="de-AT" u="sng" dirty="0"/>
              <a:t>Wendelantenne </a:t>
            </a:r>
            <a:r>
              <a:rPr lang="el-GR" u="sng" dirty="0"/>
              <a:t>λ</a:t>
            </a:r>
            <a:r>
              <a:rPr lang="de-AT" u="sng" dirty="0"/>
              <a:t>/4</a:t>
            </a:r>
          </a:p>
          <a:p>
            <a:r>
              <a:rPr lang="de-AT" dirty="0"/>
              <a:t>Antennenstab mit 11 cm</a:t>
            </a:r>
          </a:p>
          <a:p>
            <a:r>
              <a:rPr lang="de-AT" dirty="0"/>
              <a:t>Sehr geringe Dämpfung beim Tragen </a:t>
            </a:r>
            <a:br>
              <a:rPr lang="de-AT" dirty="0"/>
            </a:br>
            <a:r>
              <a:rPr lang="de-AT" dirty="0"/>
              <a:t>am Körper (z.B.: Brusttasche)</a:t>
            </a:r>
          </a:p>
          <a:p>
            <a:pPr marL="0" indent="0">
              <a:buNone/>
            </a:pPr>
            <a:br>
              <a:rPr lang="de-AT" dirty="0"/>
            </a:br>
            <a:endParaRPr lang="de-AT" dirty="0"/>
          </a:p>
          <a:p>
            <a:pPr>
              <a:buNone/>
            </a:pPr>
            <a:r>
              <a:rPr lang="de-AT" u="sng" dirty="0"/>
              <a:t>Kurzantennen sind nicht zugelassen!</a:t>
            </a:r>
          </a:p>
          <a:p>
            <a:r>
              <a:rPr lang="de-AT" dirty="0"/>
              <a:t>Starke Dämpfungswerte</a:t>
            </a:r>
          </a:p>
          <a:p>
            <a:r>
              <a:rPr lang="de-AT" dirty="0"/>
              <a:t>Keine ausreichende Versorgung mit </a:t>
            </a:r>
            <a:br>
              <a:rPr lang="de-AT" dirty="0"/>
            </a:br>
            <a:r>
              <a:rPr lang="de-AT" dirty="0"/>
              <a:t>geringerer Funkabdeckung </a:t>
            </a:r>
            <a:br>
              <a:rPr lang="de-AT" dirty="0"/>
            </a:br>
            <a:r>
              <a:rPr lang="de-AT" dirty="0"/>
              <a:t>(z.B.: Gebäude, Garagen)</a:t>
            </a:r>
          </a:p>
        </p:txBody>
      </p:sp>
      <p:pic>
        <p:nvPicPr>
          <p:cNvPr id="1028" name="Picture 4" descr="http://www.funkhandel.com/bilder/produkte/gross/Motorola-Antenne-Tetra-GPS-8586381J10.jpg"/>
          <p:cNvPicPr>
            <a:picLocks noChangeAspect="1" noChangeArrowheads="1"/>
          </p:cNvPicPr>
          <p:nvPr/>
        </p:nvPicPr>
        <p:blipFill>
          <a:blip r:embed="rId2" cstate="screen"/>
          <a:srcRect/>
          <a:stretch>
            <a:fillRect/>
          </a:stretch>
        </p:blipFill>
        <p:spPr bwMode="auto">
          <a:xfrm>
            <a:off x="8773995" y="4293096"/>
            <a:ext cx="1464747" cy="1830934"/>
          </a:xfrm>
          <a:prstGeom prst="rect">
            <a:avLst/>
          </a:prstGeom>
          <a:noFill/>
        </p:spPr>
      </p:pic>
      <p:pic>
        <p:nvPicPr>
          <p:cNvPr id="4098" name="Picture 2"/>
          <p:cNvPicPr>
            <a:picLocks noChangeAspect="1" noChangeArrowheads="1"/>
          </p:cNvPicPr>
          <p:nvPr/>
        </p:nvPicPr>
        <p:blipFill>
          <a:blip r:embed="rId3" cstate="screen">
            <a:lum bright="27000"/>
          </a:blip>
          <a:srcRect/>
          <a:stretch>
            <a:fillRect/>
          </a:stretch>
        </p:blipFill>
        <p:spPr bwMode="auto">
          <a:xfrm rot="5400000">
            <a:off x="7865368" y="1786970"/>
            <a:ext cx="3744416" cy="486288"/>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7236795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Antennen KFZ</a:t>
            </a:r>
          </a:p>
        </p:txBody>
      </p:sp>
      <p:sp>
        <p:nvSpPr>
          <p:cNvPr id="3" name="Inhaltsplatzhalter 2"/>
          <p:cNvSpPr>
            <a:spLocks noGrp="1"/>
          </p:cNvSpPr>
          <p:nvPr>
            <p:ph idx="1"/>
          </p:nvPr>
        </p:nvSpPr>
        <p:spPr/>
        <p:txBody>
          <a:bodyPr/>
          <a:lstStyle/>
          <a:p>
            <a:r>
              <a:rPr lang="de-AT" dirty="0"/>
              <a:t>Neufahrzeuge: Kombiantennen mit GPS-Sockel und Tetra-Strahler verwenden! </a:t>
            </a:r>
          </a:p>
          <a:p>
            <a:pPr marL="0" indent="0">
              <a:buNone/>
            </a:pPr>
            <a:endParaRPr lang="de-AT" dirty="0"/>
          </a:p>
          <a:p>
            <a:r>
              <a:rPr lang="de-AT" dirty="0"/>
              <a:t>Nachrüstungen</a:t>
            </a:r>
          </a:p>
          <a:p>
            <a:pPr lvl="1"/>
            <a:r>
              <a:rPr lang="de-AT" dirty="0"/>
              <a:t>oft durch Tausch Antennenstab möglich</a:t>
            </a:r>
          </a:p>
          <a:p>
            <a:pPr lvl="1"/>
            <a:r>
              <a:rPr lang="de-AT" dirty="0"/>
              <a:t>GPS Empfänger auf Armaturenbrett oder Windschutzscheibe</a:t>
            </a:r>
          </a:p>
        </p:txBody>
      </p:sp>
    </p:spTree>
    <p:extLst>
      <p:ext uri="{BB962C8B-B14F-4D97-AF65-F5344CB8AC3E}">
        <p14:creationId xmlns:p14="http://schemas.microsoft.com/office/powerpoint/2010/main" val="1727414803"/>
      </p:ext>
    </p:extLst>
  </p:cSld>
  <p:clrMapOvr>
    <a:masterClrMapping/>
  </p:clrMapOvr>
</p:sld>
</file>

<file path=ppt/theme/theme1.xml><?xml version="1.0" encoding="utf-8"?>
<a:theme xmlns:a="http://schemas.openxmlformats.org/drawingml/2006/main" name="Masterfolie_LFV">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folie_LFV.pptx" id="{FC305946-9927-4027-9384-D8C97C78679D}" vid="{9AF721B5-53A6-423F-AD27-12F075CEEDB7}"/>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DC895BA59E8BF4A9E043A3D72CDE0E8" ma:contentTypeVersion="2" ma:contentTypeDescription="Ein neues Dokument erstellen." ma:contentTypeScope="" ma:versionID="df207661686fa6e60d196c8e96163187">
  <xsd:schema xmlns:xsd="http://www.w3.org/2001/XMLSchema" xmlns:xs="http://www.w3.org/2001/XMLSchema" xmlns:p="http://schemas.microsoft.com/office/2006/metadata/properties" xmlns:ns2="eeacf9de-b60e-4bfe-956e-432fd0389af9" targetNamespace="http://schemas.microsoft.com/office/2006/metadata/properties" ma:root="true" ma:fieldsID="035258151923c33434b7d123cd23a133" ns2:_="">
    <xsd:import namespace="eeacf9de-b60e-4bfe-956e-432fd0389af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cf9de-b60e-4bfe-956e-432fd0389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CB8A8B-2487-44BA-BB9E-AA8979E2E719}">
  <ds:schemaRefs>
    <ds:schemaRef ds:uri="http://purl.org/dc/elements/1.1/"/>
    <ds:schemaRef ds:uri="http://www.w3.org/XML/1998/namespace"/>
    <ds:schemaRef ds:uri="eeacf9de-b60e-4bfe-956e-432fd0389af9"/>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B3497C1-A108-47AD-A475-3CDA77CBB11B}">
  <ds:schemaRefs>
    <ds:schemaRef ds:uri="http://schemas.microsoft.com/sharepoint/v3/contenttype/forms"/>
  </ds:schemaRefs>
</ds:datastoreItem>
</file>

<file path=customXml/itemProps3.xml><?xml version="1.0" encoding="utf-8"?>
<ds:datastoreItem xmlns:ds="http://schemas.openxmlformats.org/officeDocument/2006/customXml" ds:itemID="{236DA59B-C9FE-4BCF-8D65-394A1B5EF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cf9de-b60e-4bfe-956e-432fd0389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5148</Words>
  <Application>Microsoft Office PowerPoint</Application>
  <PresentationFormat>Breitbild</PresentationFormat>
  <Paragraphs>1056</Paragraphs>
  <Slides>130</Slides>
  <Notes>13</Notes>
  <HiddenSlides>5</HiddenSlides>
  <MMClips>0</MMClips>
  <ScaleCrop>false</ScaleCrop>
  <HeadingPairs>
    <vt:vector size="6" baseType="variant">
      <vt:variant>
        <vt:lpstr>Verwendete Schriftarten</vt:lpstr>
      </vt:variant>
      <vt:variant>
        <vt:i4>10</vt:i4>
      </vt:variant>
      <vt:variant>
        <vt:lpstr>Design</vt:lpstr>
      </vt:variant>
      <vt:variant>
        <vt:i4>3</vt:i4>
      </vt:variant>
      <vt:variant>
        <vt:lpstr>Folientitel</vt:lpstr>
      </vt:variant>
      <vt:variant>
        <vt:i4>130</vt:i4>
      </vt:variant>
    </vt:vector>
  </HeadingPairs>
  <TitlesOfParts>
    <vt:vector size="143" baseType="lpstr">
      <vt:lpstr>Arial</vt:lpstr>
      <vt:lpstr>Calibri</vt:lpstr>
      <vt:lpstr>Calibri Light</vt:lpstr>
      <vt:lpstr>Courier New</vt:lpstr>
      <vt:lpstr>Helvetica</vt:lpstr>
      <vt:lpstr>Marlett</vt:lpstr>
      <vt:lpstr>Monotype Sorts</vt:lpstr>
      <vt:lpstr>Symbol</vt:lpstr>
      <vt:lpstr>Times New Roman</vt:lpstr>
      <vt:lpstr>Wingdings</vt:lpstr>
      <vt:lpstr>Masterfolie_LFV</vt:lpstr>
      <vt:lpstr>1_Benutzerdefiniertes Design</vt:lpstr>
      <vt:lpstr>Benutzerdefiniertes Design</vt:lpstr>
      <vt:lpstr>Digitaler Bündelfunk  BOS Austria Grundschulung Bezirk ROHRBACH </vt:lpstr>
      <vt:lpstr>Willkommen!</vt:lpstr>
      <vt:lpstr>Einführung in Technik und Betrieb</vt:lpstr>
      <vt:lpstr>Themenbereiche</vt:lpstr>
      <vt:lpstr>Ein Funksystem für Alle!</vt:lpstr>
      <vt:lpstr>BOS Austria in OÖ Ein Funknetz für alle BOS!</vt:lpstr>
      <vt:lpstr>Digitalfunk bei Feuerwehren – Kostenübernahme durch das Land ist geklärt!  Das Warten hat sich gelohnt! </vt:lpstr>
      <vt:lpstr>Umfang der Kostenübernahme vom Land OÖ im Detail </vt:lpstr>
      <vt:lpstr>Wiki Digitalfunk</vt:lpstr>
      <vt:lpstr>Regelungen für die Zuteilung der vom Land OÖ zur Verfügung gestellten Geräte  auf Basis der „Empfehlung Ausstattung Digitalfunk“ des LFK OÖ  und weitere Regelungen</vt:lpstr>
      <vt:lpstr>Digitalfunk bei Feuerwehren – Kostenübernahme durch das Land OÖ </vt:lpstr>
      <vt:lpstr>Umstellung auf Digitalfunk  in den ausgebauten Bezirken</vt:lpstr>
      <vt:lpstr>Firmen, Kosten Einbau</vt:lpstr>
      <vt:lpstr>Ablauf Umstellung startet frühestens, wenn das Funknetz im Bezirk verfügbar</vt:lpstr>
      <vt:lpstr>Ablauf Umstellung </vt:lpstr>
      <vt:lpstr>Ablauf Umstellung </vt:lpstr>
      <vt:lpstr>Zeitplan </vt:lpstr>
      <vt:lpstr>PowerPoint-Präsentation</vt:lpstr>
      <vt:lpstr>Informell: Zeitplan intern LFK (ohne andere BOS)</vt:lpstr>
      <vt:lpstr>Stützpunkte</vt:lpstr>
      <vt:lpstr>Unterschiede analog/digital?</vt:lpstr>
      <vt:lpstr>Was kann ich damit machen?</vt:lpstr>
      <vt:lpstr> Zwei Betriebsarten</vt:lpstr>
      <vt:lpstr>BOS Austria Netz  Netzmodus  (TMO: Trunked Mode Operation)</vt:lpstr>
      <vt:lpstr>Noch nicht verfügbare Sendeanlagen:</vt:lpstr>
      <vt:lpstr>Netzabdeckung</vt:lpstr>
      <vt:lpstr>Netzmodus (TMO)</vt:lpstr>
      <vt:lpstr>Notbetrieb bei Ausfall Leitstellenanbindung</vt:lpstr>
      <vt:lpstr>Möglichkeiten der Kommunikation im TMO</vt:lpstr>
      <vt:lpstr>Einzelruf: was ist zu beachten?</vt:lpstr>
      <vt:lpstr>Regeln zu Einzelruf</vt:lpstr>
      <vt:lpstr>ISSI (Individual Short Subscriber Identity)  jedem Funkgerät ist eine eindeutige Nummer zugewiesen  (vergleichbar mit Telefonnummer beim Handy)</vt:lpstr>
      <vt:lpstr>ISSI Struktur Feuerwehr Oberösterreich</vt:lpstr>
      <vt:lpstr>PowerPoint-Präsentation</vt:lpstr>
      <vt:lpstr>PowerPoint-Präsentation</vt:lpstr>
      <vt:lpstr>SPRECHGRUPPEN</vt:lpstr>
      <vt:lpstr>Sprechgruppen im Hauptordner des Bezirkes</vt:lpstr>
      <vt:lpstr>Bundesweite Sprechgruppen</vt:lpstr>
      <vt:lpstr>Sprechgruppen HS</vt:lpstr>
      <vt:lpstr>BOS Bundesland (20 Gruppen)</vt:lpstr>
      <vt:lpstr>GPS</vt:lpstr>
      <vt:lpstr>Datenübertragung</vt:lpstr>
      <vt:lpstr>Status</vt:lpstr>
      <vt:lpstr>Status</vt:lpstr>
      <vt:lpstr>Sprechwunsch/Alarmierungsauftrag absenden</vt:lpstr>
      <vt:lpstr>Sprechwunsch und Alarmierungsauftrag</vt:lpstr>
      <vt:lpstr>Notruftaste im Netzmodus</vt:lpstr>
      <vt:lpstr>Notruftaste im DMO</vt:lpstr>
      <vt:lpstr>Sprachkommunikationsanlage  der LWZ SKA</vt:lpstr>
      <vt:lpstr>Leitstellentechnik SKA</vt:lpstr>
      <vt:lpstr>DMO    (Direktmodus - direct Mode)  </vt:lpstr>
      <vt:lpstr>DMO Modus</vt:lpstr>
      <vt:lpstr>DMO </vt:lpstr>
      <vt:lpstr>DMO Modus</vt:lpstr>
      <vt:lpstr>Umschalten auf Direktmodus DMO</vt:lpstr>
      <vt:lpstr>Ordner inkl. Gruppen im DMO</vt:lpstr>
      <vt:lpstr>Sonderformen                                    (einmalige Kosten für Lizenz erforderlich)   DMO-Repeater  Mobilfunkgerät und Handfunkgerät </vt:lpstr>
      <vt:lpstr>Direktmodus-Repeater</vt:lpstr>
      <vt:lpstr>Achtung Repeater!</vt:lpstr>
      <vt:lpstr> Notfunk  DMO ersetzt   Analog-Funk </vt:lpstr>
      <vt:lpstr>NOTFUNK im DMO</vt:lpstr>
      <vt:lpstr>NOTFUNK im DMO</vt:lpstr>
      <vt:lpstr>Vorgehensweise bei Ausfall des Funknetzes  für die Kommunikation mit Florian LFK</vt:lpstr>
      <vt:lpstr>Vorgehensweise bei Ausfall des Funknetzes für die lokale Versorgung</vt:lpstr>
      <vt:lpstr>DMO-NOTFUNK FW</vt:lpstr>
      <vt:lpstr>10 min.  PAUSE</vt:lpstr>
      <vt:lpstr>Wie und Wo kann ich Funkgeräte und das benötigte Zubehör kaufen?</vt:lpstr>
      <vt:lpstr>Servicestelle Digitalfunk im LFK „Programmierstraße“</vt:lpstr>
      <vt:lpstr>Komponenten BBG-Ausschreibung</vt:lpstr>
      <vt:lpstr>Komponenten BBG-Ausschreibung</vt:lpstr>
      <vt:lpstr>Komponenten BBG-Ausschreibung</vt:lpstr>
      <vt:lpstr>Zubehörstecker obligat!</vt:lpstr>
      <vt:lpstr>Aktuelle News</vt:lpstr>
      <vt:lpstr>Artikel in SyBOS</vt:lpstr>
      <vt:lpstr>Artikel in SyBOS</vt:lpstr>
      <vt:lpstr>Artikel im syBOS</vt:lpstr>
      <vt:lpstr>Artikel in SyBOS</vt:lpstr>
      <vt:lpstr>Florianstationen</vt:lpstr>
      <vt:lpstr>Antennen Florianstationen</vt:lpstr>
      <vt:lpstr>Blitzschutz und Antennen</vt:lpstr>
      <vt:lpstr>Blitzschutz und Antennen</vt:lpstr>
      <vt:lpstr>Einfache Florianstation</vt:lpstr>
      <vt:lpstr>Meldung von Netzproblemen und Reparaturen</vt:lpstr>
      <vt:lpstr>Wo finde ich die Servicestelle Digitalfunk im LFK Oberösterreich</vt:lpstr>
      <vt:lpstr>Richtlinien Funk inkl. Funksprechordnung</vt:lpstr>
      <vt:lpstr>Weitere Informationen auf www.ooeflv.at</vt:lpstr>
      <vt:lpstr>Sprechgruppen im Einsatz</vt:lpstr>
      <vt:lpstr>Vorteile bei Verwendung der          Bezirks-Hauptgruppen</vt:lpstr>
      <vt:lpstr>Zu beachten bei Verwendung der          Hauptgruppe</vt:lpstr>
      <vt:lpstr>Zu beachten bei Verwendung der          Hauptgruppe</vt:lpstr>
      <vt:lpstr>Welche Ausweichgruppe ist zu Verwenden?</vt:lpstr>
      <vt:lpstr>Welche Ausweichgruppe ist zu Verwenden?</vt:lpstr>
      <vt:lpstr>Funkruf-namen</vt:lpstr>
      <vt:lpstr>Funkruf-namen</vt:lpstr>
      <vt:lpstr>Was es noch mit den neuen Digitalfunkgeräten einzuhalten gilt</vt:lpstr>
      <vt:lpstr>Verschleppung von Sprechgruppen</vt:lpstr>
      <vt:lpstr>Lauschen verboten!</vt:lpstr>
      <vt:lpstr>Antennen</vt:lpstr>
      <vt:lpstr>Antennen KFZ</vt:lpstr>
      <vt:lpstr>Geräteverlust</vt:lpstr>
      <vt:lpstr>Einsatztaktik Digitalfunk   Beispiel Brandeinsatz</vt:lpstr>
      <vt:lpstr>Einsatzablauf am WAS    unverändert!</vt:lpstr>
      <vt:lpstr>Einsatzablauf  Digitalfunk</vt:lpstr>
      <vt:lpstr>Beispiel Brandeinsatz</vt:lpstr>
      <vt:lpstr>Beispiel Brandeinsatz</vt:lpstr>
      <vt:lpstr>Beispiel Brandeinsatz mit Einsatzabschnittsleiter (EAL)</vt:lpstr>
      <vt:lpstr>PowerPoint-Präsentation</vt:lpstr>
      <vt:lpstr>PowerPoint-Präsentation</vt:lpstr>
      <vt:lpstr>PowerPoint-Präsentation</vt:lpstr>
      <vt:lpstr>PowerPoint-Präsentation</vt:lpstr>
      <vt:lpstr>PowerPoint-Präsentation</vt:lpstr>
      <vt:lpstr>Tastensperre</vt:lpstr>
      <vt:lpstr>Beschreibung Display Handfunkgerät MTP 3550</vt:lpstr>
      <vt:lpstr>PowerPoint-Präsentation</vt:lpstr>
      <vt:lpstr>PowerPoint-Präsentation</vt:lpstr>
      <vt:lpstr>PowerPoint-Präsentation</vt:lpstr>
      <vt:lpstr>Ordner Wechsel im TMO</vt:lpstr>
      <vt:lpstr>Ordner Wechsel im DMO</vt:lpstr>
      <vt:lpstr>Sprechwunsch/Alarmierungsauftrag absenden – NUR IM TMO!!!</vt:lpstr>
      <vt:lpstr>Einzelruf im TMO</vt:lpstr>
      <vt:lpstr>GPS Position am Funkgerät ablesen</vt:lpstr>
      <vt:lpstr>SDS versenden </vt:lpstr>
      <vt:lpstr>SDS versenden </vt:lpstr>
      <vt:lpstr>Repeater am Handfunkgerät Einschalten  (nur mit der notwendigen DMO-Repeater Lizenz möglich!)</vt:lpstr>
      <vt:lpstr>PowerPoint-Präsentation</vt:lpstr>
      <vt:lpstr>PowerPoint-Präsentation</vt:lpstr>
      <vt:lpstr>PowerPoint-Präsentation</vt:lpstr>
      <vt:lpstr>Repeater am Mobilfunkgerät aktivieren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Digitaler Bündelfunk  BOS Austria Grundschulung Bezirk Gmunden</dc:title>
  <dc:creator>Gutjahr Bernhard</dc:creator>
  <cp:lastModifiedBy>Pree Philipp</cp:lastModifiedBy>
  <cp:revision>83</cp:revision>
  <dcterms:created xsi:type="dcterms:W3CDTF">2020-07-13T22:43:22Z</dcterms:created>
  <dcterms:modified xsi:type="dcterms:W3CDTF">2020-10-12T13:47:09Z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4133793</vt:lpwstr>
  </property>
  <property fmtid="{D5CDD505-2E9C-101B-9397-08002B2CF9AE}" pid="3" name="NXPowerLiteSettings">
    <vt:lpwstr>C7000400038000</vt:lpwstr>
  </property>
  <property fmtid="{D5CDD505-2E9C-101B-9397-08002B2CF9AE}" pid="4" name="NXPowerLiteVersion">
    <vt:lpwstr>S9.0.1</vt:lpwstr>
  </property>
</Properties>
</file>