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4"/>
    <p:sldMasterId id="2147484012" r:id="rId5"/>
    <p:sldMasterId id="2147484000" r:id="rId6"/>
  </p:sldMasterIdLst>
  <p:notesMasterIdLst>
    <p:notesMasterId r:id="rId69"/>
  </p:notesMasterIdLst>
  <p:handoutMasterIdLst>
    <p:handoutMasterId r:id="rId70"/>
  </p:handoutMasterIdLst>
  <p:sldIdLst>
    <p:sldId id="421" r:id="rId7"/>
    <p:sldId id="288" r:id="rId8"/>
    <p:sldId id="491" r:id="rId9"/>
    <p:sldId id="277" r:id="rId10"/>
    <p:sldId id="274" r:id="rId11"/>
    <p:sldId id="495" r:id="rId12"/>
    <p:sldId id="496" r:id="rId13"/>
    <p:sldId id="497" r:id="rId14"/>
    <p:sldId id="297" r:id="rId15"/>
    <p:sldId id="302" r:id="rId16"/>
    <p:sldId id="396" r:id="rId17"/>
    <p:sldId id="383" r:id="rId18"/>
    <p:sldId id="490" r:id="rId19"/>
    <p:sldId id="412" r:id="rId20"/>
    <p:sldId id="457" r:id="rId21"/>
    <p:sldId id="458" r:id="rId22"/>
    <p:sldId id="314" r:id="rId23"/>
    <p:sldId id="350" r:id="rId24"/>
    <p:sldId id="475" r:id="rId25"/>
    <p:sldId id="352" r:id="rId26"/>
    <p:sldId id="373" r:id="rId27"/>
    <p:sldId id="351" r:id="rId28"/>
    <p:sldId id="456" r:id="rId29"/>
    <p:sldId id="402" r:id="rId30"/>
    <p:sldId id="299" r:id="rId31"/>
    <p:sldId id="292" r:id="rId32"/>
    <p:sldId id="298" r:id="rId33"/>
    <p:sldId id="492" r:id="rId34"/>
    <p:sldId id="494" r:id="rId35"/>
    <p:sldId id="340" r:id="rId36"/>
    <p:sldId id="336" r:id="rId37"/>
    <p:sldId id="339" r:id="rId38"/>
    <p:sldId id="338" r:id="rId39"/>
    <p:sldId id="419" r:id="rId40"/>
    <p:sldId id="324" r:id="rId41"/>
    <p:sldId id="360" r:id="rId42"/>
    <p:sldId id="361" r:id="rId43"/>
    <p:sldId id="484" r:id="rId44"/>
    <p:sldId id="483" r:id="rId45"/>
    <p:sldId id="405" r:id="rId46"/>
    <p:sldId id="390" r:id="rId47"/>
    <p:sldId id="391" r:id="rId48"/>
    <p:sldId id="395" r:id="rId49"/>
    <p:sldId id="343" r:id="rId50"/>
    <p:sldId id="476" r:id="rId51"/>
    <p:sldId id="477" r:id="rId52"/>
    <p:sldId id="344" r:id="rId53"/>
    <p:sldId id="345" r:id="rId54"/>
    <p:sldId id="346" r:id="rId55"/>
    <p:sldId id="347" r:id="rId56"/>
    <p:sldId id="348" r:id="rId57"/>
    <p:sldId id="478" r:id="rId58"/>
    <p:sldId id="485" r:id="rId59"/>
    <p:sldId id="384" r:id="rId60"/>
    <p:sldId id="479" r:id="rId61"/>
    <p:sldId id="418" r:id="rId62"/>
    <p:sldId id="480" r:id="rId63"/>
    <p:sldId id="481" r:id="rId64"/>
    <p:sldId id="426" r:id="rId65"/>
    <p:sldId id="386" r:id="rId66"/>
    <p:sldId id="498" r:id="rId67"/>
    <p:sldId id="320" r:id="rId68"/>
  </p:sldIdLst>
  <p:sldSz cx="12192000" cy="6858000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jahr Bernhard" initials="GB" lastIdx="7" clrIdx="0">
    <p:extLst>
      <p:ext uri="{19B8F6BF-5375-455C-9EA6-DF929625EA0E}">
        <p15:presenceInfo xmlns:p15="http://schemas.microsoft.com/office/powerpoint/2012/main" userId="S-1-5-21-428616677-1996569088-1537874043-1072" providerId="AD"/>
      </p:ext>
    </p:extLst>
  </p:cmAuthor>
  <p:cmAuthor id="2" name="Gutjahr Bernhard" initials="GB [2]" lastIdx="1" clrIdx="1">
    <p:extLst>
      <p:ext uri="{19B8F6BF-5375-455C-9EA6-DF929625EA0E}">
        <p15:presenceInfo xmlns:p15="http://schemas.microsoft.com/office/powerpoint/2012/main" userId="S::Bernhard.Gutjahr@ooelfv.at::4b86e3c8-387e-46a3-86ce-e29d4ffd90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CBCB"/>
    <a:srgbClr val="B2B2B2"/>
    <a:srgbClr val="77777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7" autoAdjust="0"/>
    <p:restoredTop sz="99650" autoAdjust="0"/>
  </p:normalViewPr>
  <p:slideViewPr>
    <p:cSldViewPr>
      <p:cViewPr varScale="1">
        <p:scale>
          <a:sx n="119" d="100"/>
          <a:sy n="119" d="100"/>
        </p:scale>
        <p:origin x="120" y="2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2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35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" y="869950"/>
            <a:ext cx="616902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20675"/>
            <a:ext cx="4984962" cy="39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Klicken Sie,  um die Formate des Vorlagentextes zu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84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49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74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1916833"/>
            <a:ext cx="1007516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364502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-145370" y="6197260"/>
            <a:ext cx="9985786" cy="688124"/>
          </a:xfrm>
          <a:prstGeom prst="rect">
            <a:avLst/>
          </a:prstGeom>
          <a:solidFill>
            <a:srgbClr val="CF4128"/>
          </a:solidFill>
        </p:spPr>
        <p:txBody>
          <a:bodyPr wrap="square" lIns="252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www.ooelfv.at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58228" y="6165304"/>
            <a:ext cx="2433772" cy="7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  <p:pic>
        <p:nvPicPr>
          <p:cNvPr id="10" name="Grafik 28">
            <a:extLst>
              <a:ext uri="{FF2B5EF4-FFF2-40B4-BE49-F238E27FC236}">
                <a16:creationId xmlns:a16="http://schemas.microsoft.com/office/drawing/2014/main" id="{354C1A5A-DD6D-4FDA-9E6A-E3413629D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65199"/>
            <a:ext cx="7777294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9">
            <a:extLst>
              <a:ext uri="{FF2B5EF4-FFF2-40B4-BE49-F238E27FC236}">
                <a16:creationId xmlns:a16="http://schemas.microsoft.com/office/drawing/2014/main" id="{660FBAE3-B928-4DA1-BB07-36BD4A13E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28" y="6237288"/>
            <a:ext cx="9313335" cy="647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de-DE" sz="2400" b="1">
                <a:solidFill>
                  <a:schemeClr val="bg1"/>
                </a:solidFill>
                <a:latin typeface="Arial" charset="0"/>
                <a:cs typeface="Arial" charset="0"/>
              </a:rPr>
              <a:t>www.ooelfv.at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80176D-E240-4C42-840A-A815204ACF61}"/>
              </a:ext>
            </a:extLst>
          </p:cNvPr>
          <p:cNvSpPr txBox="1"/>
          <p:nvPr userDrawn="1"/>
        </p:nvSpPr>
        <p:spPr>
          <a:xfrm>
            <a:off x="-116732" y="5661249"/>
            <a:ext cx="884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© Abteilung Warnung, Alarmierung</a:t>
            </a:r>
            <a:r>
              <a:rPr lang="de-AT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und Kommunikationstechnik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7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1A0FA-0AA7-4959-B2A0-B1820468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044B54-DF25-4979-911F-83B2FC56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12D0A9-A834-4B47-8FD9-46B14CB3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D3F1BA-5DFA-440D-972F-31DF3FC8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9F65E-00FD-49B5-8AAE-D0EEB607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519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E5E32-A847-4D11-895E-E78D6605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AA5-39B9-4E3F-A512-93B712E7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2E528-B511-4148-AC78-58086018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09C483-C8C4-4FAC-9F87-2C69EF3A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992875-D5EE-476C-BBDC-CD542F3C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B6FEA7-37D7-4E27-AA9C-5C353BCE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3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EC2AE-F121-4147-A8D1-EB8E6ABF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834087-767F-4810-9024-5EF3F7044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F6EB44-BF4B-4BF0-9EE3-D2647182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E3E980-C5DC-40B4-96C0-699C6257C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8256E-F865-4A38-859F-6760384F2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A0C6F4-D415-4C92-AA5D-97A219BB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AEF709-D771-4B1D-BF13-52D611E9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00E0DC-789B-43BF-9A07-A5013B66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28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68BEF-2DB1-4681-9F38-45EA38F9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4FA7F7-7873-4BE4-AC12-FB400E4B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C79F26-100F-4427-9521-4A23F1A3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B6B650-8ED6-4BAD-8635-C9D6D651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656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FA7274-6830-402D-BAD3-7FEF095A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F32C28-22DF-4101-A8AB-6DF3BEFF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E9B416-9391-44FD-B5AF-7F0A1196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973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2C2F8-596C-49FE-8C1D-060EE780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97D914-74D0-4735-A770-C4E011BF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9864F0-FFAD-41F3-A0CD-0AE031C2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7F840C-F303-4C48-941F-38197116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2E9E8E-7495-40A9-9481-5B3D035D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421601-A94A-4C0F-89FB-CB4F103A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560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C8A16-D7CA-4D92-8816-CA80951C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CC63C9-3B32-4C49-8D1C-5F4541E15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4192B6-5AA9-404A-9E54-7EAD91AE0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DEB913-F3BE-4812-AEE4-329A1CA0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C1B99F-C568-4D7E-826F-97BCEE13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2383D1-7651-4F5A-82A8-40278F85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918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8747E-5274-4C71-8BE5-6746F80F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A3368C-D529-4776-A472-25787468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419CB-7109-4C2B-B83A-4DC28ECD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3D9EDB-A31C-4AE3-9525-5F50AB3E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A821E3-07A0-447D-9434-3F8B453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726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8B1D52-A43E-4018-B83A-79EEF3514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D32ADA-89F9-4F84-A998-34AD0A150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9B8F98-C980-4DEB-A6F4-C7DDB360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F81C63-92E6-4596-A3AE-24363FBF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D3FB17-6FDF-470F-A250-C3D780D1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868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BDF60-42DB-4F5B-A93D-2275E64C4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C6964C-87CF-4C1A-8D0A-8A8A0970F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749FFF-DB05-4071-887B-DC31785F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DE94D-ED67-4CD8-95D0-277C584F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F79BED-1161-4341-8577-00FBA9BA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007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24680" y="0"/>
            <a:ext cx="11521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25"/>
            <a:ext cx="6994363" cy="62122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1916833"/>
            <a:ext cx="1007516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364502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24680" y="6197260"/>
            <a:ext cx="9985786" cy="688124"/>
          </a:xfrm>
          <a:prstGeom prst="rect">
            <a:avLst/>
          </a:prstGeom>
          <a:solidFill>
            <a:srgbClr val="CF4128"/>
          </a:solidFill>
        </p:spPr>
        <p:txBody>
          <a:bodyPr wrap="square" lIns="252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www.ooelfv.at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9758228" y="6165304"/>
            <a:ext cx="2433772" cy="7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2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FDB3E-0EE9-47FF-A253-A85303CF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803BB7-645A-49CB-9E6A-DFCB35AC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A1E0D-6206-4F4B-A820-38689B3F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5EED11-18B0-4F63-9CC1-029D7EB7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6D62E-8B9A-421D-8CE3-68B3E784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383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F6A86-8838-4C9B-B457-A3CA4752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5B11B-5822-43A6-938D-577570268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809BDD-F8FF-4C44-86D4-35231672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EAB386-C1C5-45BB-BF12-D9CFDC83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BF6BD-4D69-4F97-A84F-5EBBEE2C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7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46DF1-1EC2-46A2-B45F-35BBA957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73F1A-FDAC-4D0D-9F01-460943CBC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CD1994-D2D0-4C8F-9D8C-B3F2D6C5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7F8F45-DEA3-42B9-87D1-CF52E9B7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7899A2-3110-4F7D-BBF8-995D0680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2A7744-6446-4158-BA85-6F20A6DB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29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4D6EA-B783-462A-BA63-3EBD28E3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BA69F-464D-4B6E-99FD-F852C8E5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2C6A97-CB4A-4CE9-A8CE-9683643D3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52929C-938D-49B7-900C-74FDD0FC8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F205A7-51C8-4E26-8580-F7E0BD79C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A9C9D0-C526-46C9-AADF-58173041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41339F-A8B8-472B-94B8-32749BDB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FB92D8-8F4D-4BB5-BF46-87A49B75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6223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A7D2E-5114-47CA-80F6-FEA4A1DD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C64E7F-4A0E-497F-8CE6-D5511348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BE9203-7F41-45FC-8075-F5D940FE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510998-B249-48BD-A47B-CD2955A5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7817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2B9912-CEE0-4292-B1B9-7467BC3B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A9B6BA-041F-4383-A97C-D9D9A801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E572F-2BD6-42F3-B65E-32F34A8A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042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B4220-71AE-4318-AA5C-394A2D8A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782CAB-9175-4CE8-A135-2F6DADF6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0AC977-0936-425E-94A7-58B95F4A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AD7D66-A42D-49FC-81CA-DE1DFB97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0FC9B6-0FB7-44DC-B88E-0D45089C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D77D1B-C56B-4569-8BC7-03F10CA9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4592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FAD88-505B-47FC-97A1-0B0C9F2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99E08A-4810-465F-912D-BECEAE6FD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88A2ED-A844-4AC4-8189-DD7C45AC5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BF21F8-6414-4383-B225-ED2B4D7D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5463C-6B25-4E91-9652-CAE7E09E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2D6162-6B18-403A-826F-AE2376C6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867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AB941-E74F-40AB-BAB7-7C5421F8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9BA4C4-A540-4B44-9259-507FA68C9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8C1457-D0D8-4BC0-A743-4CEA9C5C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6FF614-B69E-4753-8F41-9FAC9FA7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B1FEF-4C76-486F-9FEB-CE4578F6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45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1E2B84-B4D6-4474-88AF-2AD05FF06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6D974A-54E8-4624-B803-DA0C7624D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59A654-DD42-45BD-B02C-7A4287A5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D18FCB-81AC-4FF1-83A7-58FDDA54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03DBBD-C337-4BCE-A728-E59299CA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063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138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67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66" y="274638"/>
            <a:ext cx="10753195" cy="1143000"/>
          </a:xfrm>
          <a:prstGeom prst="rect">
            <a:avLst/>
          </a:prstGeom>
        </p:spPr>
        <p:txBody>
          <a:bodyPr/>
          <a:lstStyle>
            <a:lvl1pPr algn="l" defTabSz="936000" rtl="0" eaLnBrk="0" fontAlgn="base" hangingPunct="0">
              <a:spcBef>
                <a:spcPct val="20000"/>
              </a:spcBef>
              <a:spcAft>
                <a:spcPct val="0"/>
              </a:spcAft>
              <a:defRPr lang="de-A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67" y="1600200"/>
            <a:ext cx="5212160" cy="4637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A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6836501" y="1600200"/>
            <a:ext cx="5212160" cy="4637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A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794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61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114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0B972-39F5-408F-9397-88EA61AF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7F7C13-A1B4-4F64-9483-7E4829376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2DEF13-A06A-4F34-B3D8-C2199FF0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817AB-BFF9-43EF-B9E8-58790DAB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F80DD7-1A75-4DAD-8BDB-1F0F9548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755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87725-7D0E-4221-A10E-F3674F60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C579EB-6B1C-4090-9463-EC017B549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7C5B5B-70B6-494D-B6EB-DA30ABF1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32E686-860E-4993-824D-9ED945F3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96986-08E7-44FD-AB50-7DE7B740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47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83499" y="1600201"/>
            <a:ext cx="99989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2947500" y="2938500"/>
            <a:ext cx="6867000" cy="972000"/>
          </a:xfrm>
          <a:prstGeom prst="rect">
            <a:avLst/>
          </a:prstGeom>
          <a:solidFill>
            <a:srgbClr val="CF4128"/>
          </a:solidFill>
        </p:spPr>
        <p:txBody>
          <a:bodyPr wrap="square" lIns="180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www.ooelfv.at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24" r:id="rId2"/>
    <p:sldLayoutId id="2147483994" r:id="rId3"/>
    <p:sldLayoutId id="2147483997" r:id="rId4"/>
    <p:sldLayoutId id="2147483999" r:id="rId5"/>
    <p:sldLayoutId id="2147483975" r:id="rId6"/>
    <p:sldLayoutId id="214748399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F412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A6F3738-944C-4553-9589-D2CB0852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158B4B-8DB4-4689-82AD-7BF1B3C4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8BED4-3C9D-4EA9-87E3-B8D42E616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113C-9EBD-427F-87BF-D875EF22B4A2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FD584-69D2-4F99-9E6F-59ACEB738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2E6E77-6348-4C5C-99B8-51242A056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59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27ED54-513E-44CA-A785-DA7FDF5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073605-372A-4B3E-93B3-08CB61A5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C2914-A76D-4B01-8A30-942886CD1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EA04-1205-43B8-B923-83E056423A69}" type="datetimeFigureOut">
              <a:rPr lang="de-AT" smtClean="0"/>
              <a:t>30.07.2020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BB9596-9C24-49CB-826B-A39EF947B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A10B91-D35E-4979-949A-00F4C1195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50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4441" y="725363"/>
            <a:ext cx="10075168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e-AT" sz="3000" dirty="0"/>
              <a:t>Digitaler Bündelfunk </a:t>
            </a:r>
            <a:br>
              <a:rPr lang="de-AT" sz="3000" dirty="0"/>
            </a:br>
            <a:r>
              <a:rPr lang="de-AT" sz="3000" dirty="0"/>
              <a:t>BOS Austria</a:t>
            </a:r>
            <a:br>
              <a:rPr lang="de-AT" sz="3000" dirty="0"/>
            </a:br>
            <a:r>
              <a:rPr lang="de-AT" sz="3000" dirty="0"/>
              <a:t>Basics-Schulung Bezirk Grieskirchen</a:t>
            </a:r>
          </a:p>
        </p:txBody>
      </p:sp>
      <p:pic>
        <p:nvPicPr>
          <p:cNvPr id="4100" name="Picture 4" descr="D:\Dropbox\Digitalfunk\Motorola FU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3429001"/>
            <a:ext cx="2983837" cy="18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tertitel 2"/>
          <p:cNvSpPr txBox="1">
            <a:spLocks/>
          </p:cNvSpPr>
          <p:nvPr/>
        </p:nvSpPr>
        <p:spPr bwMode="auto">
          <a:xfrm>
            <a:off x="1847528" y="2420888"/>
            <a:ext cx="3096815" cy="147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B</a:t>
            </a:r>
            <a:r>
              <a:rPr lang="de-AT" altLang="de-DE" sz="2700" dirty="0">
                <a:solidFill>
                  <a:prstClr val="black"/>
                </a:solidFill>
              </a:rPr>
              <a:t>ehörden und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O</a:t>
            </a:r>
            <a:r>
              <a:rPr lang="de-AT" altLang="de-DE" sz="2700" dirty="0">
                <a:solidFill>
                  <a:prstClr val="black"/>
                </a:solidFill>
              </a:rPr>
              <a:t>rganisationen mit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S</a:t>
            </a:r>
            <a:r>
              <a:rPr lang="de-AT" altLang="de-DE" sz="2700" dirty="0">
                <a:solidFill>
                  <a:prstClr val="black"/>
                </a:solidFill>
              </a:rPr>
              <a:t>icherheitsaufgaben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de-AT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80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4799" y="371099"/>
            <a:ext cx="8262982" cy="8340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DE" sz="3420" spc="-19" dirty="0">
                <a:solidFill>
                  <a:schemeClr val="tx1"/>
                </a:solidFill>
                <a:latin typeface="Arial"/>
                <a:cs typeface="Arial"/>
              </a:rPr>
              <a:t>Netzmodus (TMO)</a:t>
            </a:r>
            <a:r>
              <a:rPr lang="de-DE" sz="3200" spc="-19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br>
              <a:rPr lang="de-DE" sz="3200" spc="-19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2000" spc="-19" dirty="0">
                <a:solidFill>
                  <a:schemeClr val="tx1"/>
                </a:solidFill>
                <a:latin typeface="Arial"/>
                <a:cs typeface="Arial"/>
              </a:rPr>
              <a:t>Möglichkeiten der Kommunikation </a:t>
            </a:r>
            <a:endParaRPr sz="3203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3512" y="1624706"/>
            <a:ext cx="2378234" cy="29007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4128">
              <a:spcBef>
                <a:spcPts val="600"/>
              </a:spcBef>
              <a:spcAft>
                <a:spcPts val="600"/>
              </a:spcAft>
            </a:pPr>
            <a:r>
              <a:rPr sz="1885" b="1" dirty="0" err="1">
                <a:latin typeface="Arial"/>
                <a:cs typeface="Arial"/>
              </a:rPr>
              <a:t>Grup</a:t>
            </a:r>
            <a:r>
              <a:rPr sz="1885" b="1" spc="-9" dirty="0" err="1">
                <a:latin typeface="Arial"/>
                <a:cs typeface="Arial"/>
              </a:rPr>
              <a:t>p</a:t>
            </a:r>
            <a:r>
              <a:rPr sz="1885" b="1" spc="-5" dirty="0" err="1">
                <a:latin typeface="Arial"/>
                <a:cs typeface="Arial"/>
              </a:rPr>
              <a:t>enruf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6904" y="1625248"/>
            <a:ext cx="2374045" cy="29007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6100"/>
            <a:r>
              <a:rPr sz="1885" b="1" dirty="0" err="1">
                <a:latin typeface="Arial"/>
                <a:cs typeface="Arial"/>
              </a:rPr>
              <a:t>E</a:t>
            </a:r>
            <a:r>
              <a:rPr sz="1885" b="1" spc="-9" dirty="0" err="1">
                <a:latin typeface="Arial"/>
                <a:cs typeface="Arial"/>
              </a:rPr>
              <a:t>i</a:t>
            </a:r>
            <a:r>
              <a:rPr sz="1885" b="1" dirty="0" err="1">
                <a:latin typeface="Arial"/>
                <a:cs typeface="Arial"/>
              </a:rPr>
              <a:t>nz</a:t>
            </a:r>
            <a:r>
              <a:rPr sz="1885" b="1" spc="5" dirty="0" err="1">
                <a:latin typeface="Arial"/>
                <a:cs typeface="Arial"/>
              </a:rPr>
              <a:t>e</a:t>
            </a:r>
            <a:r>
              <a:rPr sz="1885" b="1" dirty="0" err="1">
                <a:latin typeface="Arial"/>
                <a:cs typeface="Arial"/>
              </a:rPr>
              <a:t>lruf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1898" y="1605277"/>
            <a:ext cx="2658638" cy="720967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4733"/>
            <a:r>
              <a:rPr sz="1885" b="1" spc="-137" dirty="0" err="1">
                <a:latin typeface="Arial"/>
                <a:cs typeface="Arial"/>
              </a:rPr>
              <a:t>T</a:t>
            </a:r>
            <a:r>
              <a:rPr sz="1885" b="1" spc="-5" dirty="0" err="1">
                <a:latin typeface="Arial"/>
                <a:cs typeface="Arial"/>
              </a:rPr>
              <a:t>elefonie</a:t>
            </a:r>
            <a:endParaRPr lang="de-DE" sz="1885" b="1" spc="-5" dirty="0">
              <a:latin typeface="Arial"/>
              <a:cs typeface="Arial"/>
            </a:endParaRPr>
          </a:p>
          <a:p>
            <a:pPr marL="182563">
              <a:tabLst>
                <a:tab pos="92075" algn="l"/>
              </a:tabLst>
            </a:pPr>
            <a:r>
              <a:rPr lang="de-DE" sz="1400" spc="-5" dirty="0">
                <a:latin typeface="Arial"/>
                <a:cs typeface="Arial"/>
              </a:rPr>
              <a:t>im Ausnahmefall über LWZ freigeschaltet!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7701" y="2132856"/>
            <a:ext cx="2374045" cy="1457322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882" marR="178897">
              <a:lnSpc>
                <a:spcPct val="140000"/>
              </a:lnSpc>
            </a:pPr>
            <a:r>
              <a:rPr sz="1319" dirty="0">
                <a:latin typeface="Arial"/>
                <a:cs typeface="Arial"/>
              </a:rPr>
              <a:t>Einer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pri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t,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alle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höre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Ges</a:t>
            </a:r>
            <a:r>
              <a:rPr sz="1319" spc="-5" dirty="0">
                <a:latin typeface="Arial"/>
                <a:cs typeface="Arial"/>
              </a:rPr>
              <a:t>prä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a</a:t>
            </a:r>
            <a:r>
              <a:rPr sz="1319" spc="-5" dirty="0">
                <a:latin typeface="Arial"/>
                <a:cs typeface="Arial"/>
              </a:rPr>
              <a:t>u</a:t>
            </a:r>
            <a:r>
              <a:rPr sz="1319" spc="-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b</a:t>
            </a:r>
            <a:r>
              <a:rPr sz="1319" spc="-15" dirty="0">
                <a:latin typeface="Arial"/>
                <a:cs typeface="Arial"/>
              </a:rPr>
              <a:t>a</a:t>
            </a:r>
            <a:r>
              <a:rPr sz="1319" dirty="0">
                <a:latin typeface="Arial"/>
                <a:cs typeface="Arial"/>
              </a:rPr>
              <a:t>u</a:t>
            </a:r>
            <a:r>
              <a:rPr sz="1319" spc="-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a</a:t>
            </a:r>
            <a:r>
              <a:rPr sz="1319" dirty="0">
                <a:latin typeface="Arial"/>
                <a:cs typeface="Arial"/>
              </a:rPr>
              <a:t>.</a:t>
            </a:r>
            <a:r>
              <a:rPr sz="1319" spc="24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300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</a:p>
          <a:p>
            <a:pPr marL="81970" marR="277022" indent="-40686">
              <a:spcBef>
                <a:spcPts val="636"/>
              </a:spcBef>
            </a:pPr>
            <a:r>
              <a:rPr sz="1319" spc="15" dirty="0">
                <a:latin typeface="Arial"/>
                <a:cs typeface="Arial"/>
              </a:rPr>
              <a:t>W</a:t>
            </a:r>
            <a:r>
              <a:rPr sz="1319" spc="-5" dirty="0">
                <a:latin typeface="Arial"/>
                <a:cs typeface="Arial"/>
              </a:rPr>
              <a:t>ir</a:t>
            </a:r>
            <a:r>
              <a:rPr sz="1319" dirty="0">
                <a:latin typeface="Arial"/>
                <a:cs typeface="Arial"/>
              </a:rPr>
              <a:t>d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nu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28" dirty="0">
                <a:latin typeface="Times New Roman"/>
                <a:cs typeface="Times New Roman"/>
              </a:rPr>
              <a:t> </a:t>
            </a:r>
            <a:r>
              <a:rPr sz="1319" spc="-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un</a:t>
            </a:r>
            <a:r>
              <a:rPr sz="1319" dirty="0">
                <a:latin typeface="Arial"/>
                <a:cs typeface="Arial"/>
              </a:rPr>
              <a:t>kz</a:t>
            </a:r>
            <a:r>
              <a:rPr sz="1319" spc="-5" dirty="0">
                <a:latin typeface="Arial"/>
                <a:cs typeface="Arial"/>
              </a:rPr>
              <a:t>elle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-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au</a:t>
            </a:r>
            <a:r>
              <a:rPr sz="1319" spc="9" dirty="0">
                <a:latin typeface="Arial"/>
                <a:cs typeface="Arial"/>
              </a:rPr>
              <a:t>f</a:t>
            </a:r>
            <a:r>
              <a:rPr sz="1319" dirty="0">
                <a:latin typeface="Arial"/>
                <a:cs typeface="Arial"/>
              </a:rPr>
              <a:t>-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gebaut</a:t>
            </a:r>
            <a:r>
              <a:rPr sz="1319" dirty="0">
                <a:latin typeface="Arial"/>
                <a:cs typeface="Arial"/>
              </a:rPr>
              <a:t>,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28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dene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ch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au</a:t>
            </a:r>
            <a:r>
              <a:rPr sz="1319" dirty="0">
                <a:latin typeface="Arial"/>
                <a:cs typeface="Arial"/>
              </a:rPr>
              <a:t>ch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156" dirty="0">
                <a:latin typeface="Arial"/>
                <a:cs typeface="Arial"/>
              </a:rPr>
              <a:t>T</a:t>
            </a:r>
            <a:r>
              <a:rPr sz="1319" spc="-5" dirty="0">
                <a:latin typeface="Arial"/>
                <a:cs typeface="Arial"/>
              </a:rPr>
              <a:t>eilneh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de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Gruppe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be</a:t>
            </a:r>
            <a:r>
              <a:rPr sz="131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inden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1648" y="5087533"/>
            <a:ext cx="848624" cy="458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0" name="object 10"/>
          <p:cNvSpPr/>
          <p:nvPr/>
        </p:nvSpPr>
        <p:spPr>
          <a:xfrm>
            <a:off x="2903908" y="4989891"/>
            <a:ext cx="0" cy="162737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211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1" name="object 11"/>
          <p:cNvSpPr/>
          <p:nvPr/>
        </p:nvSpPr>
        <p:spPr>
          <a:xfrm>
            <a:off x="2763190" y="3933056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2" name="object 12"/>
          <p:cNvSpPr/>
          <p:nvPr/>
        </p:nvSpPr>
        <p:spPr>
          <a:xfrm>
            <a:off x="3463917" y="4162805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3" name="object 13"/>
          <p:cNvSpPr/>
          <p:nvPr/>
        </p:nvSpPr>
        <p:spPr>
          <a:xfrm>
            <a:off x="2168721" y="4191523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4" name="object 14"/>
          <p:cNvSpPr/>
          <p:nvPr/>
        </p:nvSpPr>
        <p:spPr>
          <a:xfrm>
            <a:off x="2458776" y="4471524"/>
            <a:ext cx="414022" cy="433766"/>
          </a:xfrm>
          <a:custGeom>
            <a:avLst/>
            <a:gdLst/>
            <a:ahLst/>
            <a:cxnLst/>
            <a:rect l="l" t="t" r="r" b="b"/>
            <a:pathLst>
              <a:path w="439419" h="460375">
                <a:moveTo>
                  <a:pt x="0" y="0"/>
                </a:moveTo>
                <a:lnTo>
                  <a:pt x="438911" y="4602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5" name="object 15"/>
          <p:cNvSpPr/>
          <p:nvPr/>
        </p:nvSpPr>
        <p:spPr>
          <a:xfrm>
            <a:off x="2949859" y="4458602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4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6" name="object 16"/>
          <p:cNvSpPr/>
          <p:nvPr/>
        </p:nvSpPr>
        <p:spPr>
          <a:xfrm>
            <a:off x="2892423" y="4452858"/>
            <a:ext cx="23333" cy="439749"/>
          </a:xfrm>
          <a:custGeom>
            <a:avLst/>
            <a:gdLst/>
            <a:ahLst/>
            <a:cxnLst/>
            <a:rect l="l" t="t" r="r" b="b"/>
            <a:pathLst>
              <a:path w="24765" h="466725">
                <a:moveTo>
                  <a:pt x="0" y="0"/>
                </a:moveTo>
                <a:lnTo>
                  <a:pt x="24383" y="46634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7" name="object 17"/>
          <p:cNvSpPr txBox="1"/>
          <p:nvPr/>
        </p:nvSpPr>
        <p:spPr>
          <a:xfrm>
            <a:off x="5090107" y="2132856"/>
            <a:ext cx="2374045" cy="85254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748" marR="938762">
              <a:lnSpc>
                <a:spcPct val="140100"/>
              </a:lnSpc>
            </a:pPr>
            <a:r>
              <a:rPr sz="1319" dirty="0">
                <a:latin typeface="Arial"/>
                <a:cs typeface="Arial"/>
              </a:rPr>
              <a:t>Punkt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Punkt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</a:t>
            </a:r>
            <a:r>
              <a:rPr sz="1319" spc="-9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ei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</a:t>
            </a:r>
            <a:r>
              <a:rPr sz="1319" spc="-15" dirty="0">
                <a:latin typeface="Arial"/>
                <a:cs typeface="Arial"/>
              </a:rPr>
              <a:t>r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spc="-19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9" dirty="0">
                <a:latin typeface="Arial"/>
                <a:cs typeface="Arial"/>
              </a:rPr>
              <a:t>W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spc="-5" dirty="0">
                <a:latin typeface="Arial"/>
                <a:cs typeface="Arial"/>
              </a:rPr>
              <a:t>l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p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40855" y="4511468"/>
            <a:ext cx="848625" cy="458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9" name="object 19"/>
          <p:cNvSpPr/>
          <p:nvPr/>
        </p:nvSpPr>
        <p:spPr>
          <a:xfrm>
            <a:off x="6181681" y="4413827"/>
            <a:ext cx="1795" cy="162737"/>
          </a:xfrm>
          <a:custGeom>
            <a:avLst/>
            <a:gdLst/>
            <a:ahLst/>
            <a:cxnLst/>
            <a:rect l="l" t="t" r="r" b="b"/>
            <a:pathLst>
              <a:path w="1904" h="172720">
                <a:moveTo>
                  <a:pt x="0" y="172211"/>
                </a:moveTo>
                <a:lnTo>
                  <a:pt x="15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0" name="object 20"/>
          <p:cNvSpPr/>
          <p:nvPr/>
        </p:nvSpPr>
        <p:spPr>
          <a:xfrm>
            <a:off x="6040963" y="3356992"/>
            <a:ext cx="228309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1" name="object 21"/>
          <p:cNvSpPr/>
          <p:nvPr/>
        </p:nvSpPr>
        <p:spPr>
          <a:xfrm>
            <a:off x="6743123" y="3586739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2" name="object 22"/>
          <p:cNvSpPr/>
          <p:nvPr/>
        </p:nvSpPr>
        <p:spPr>
          <a:xfrm>
            <a:off x="5447928" y="3615456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3" name="object 23"/>
          <p:cNvSpPr/>
          <p:nvPr/>
        </p:nvSpPr>
        <p:spPr>
          <a:xfrm>
            <a:off x="5737982" y="3895461"/>
            <a:ext cx="414022" cy="433766"/>
          </a:xfrm>
          <a:custGeom>
            <a:avLst/>
            <a:gdLst/>
            <a:ahLst/>
            <a:cxnLst/>
            <a:rect l="l" t="t" r="r" b="b"/>
            <a:pathLst>
              <a:path w="439420" h="460375">
                <a:moveTo>
                  <a:pt x="0" y="0"/>
                </a:moveTo>
                <a:lnTo>
                  <a:pt x="438911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4" name="object 24"/>
          <p:cNvSpPr/>
          <p:nvPr/>
        </p:nvSpPr>
        <p:spPr>
          <a:xfrm>
            <a:off x="6229066" y="3882537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4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5" name="object 25"/>
          <p:cNvSpPr/>
          <p:nvPr/>
        </p:nvSpPr>
        <p:spPr>
          <a:xfrm>
            <a:off x="6171630" y="3875360"/>
            <a:ext cx="23333" cy="440945"/>
          </a:xfrm>
          <a:custGeom>
            <a:avLst/>
            <a:gdLst/>
            <a:ahLst/>
            <a:cxnLst/>
            <a:rect l="l" t="t" r="r" b="b"/>
            <a:pathLst>
              <a:path w="24764" h="467995">
                <a:moveTo>
                  <a:pt x="0" y="0"/>
                </a:moveTo>
                <a:lnTo>
                  <a:pt x="24383" y="46786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6" name="object 26"/>
          <p:cNvSpPr txBox="1"/>
          <p:nvPr/>
        </p:nvSpPr>
        <p:spPr>
          <a:xfrm>
            <a:off x="8374269" y="2627761"/>
            <a:ext cx="2374045" cy="85254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748" marR="992611">
              <a:lnSpc>
                <a:spcPct val="140000"/>
              </a:lnSpc>
            </a:pPr>
            <a:r>
              <a:rPr sz="1319" dirty="0">
                <a:latin typeface="Arial"/>
                <a:cs typeface="Arial"/>
              </a:rPr>
              <a:t>Punkt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Punkt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Gehei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</a:t>
            </a:r>
            <a:r>
              <a:rPr sz="1319" spc="-15" dirty="0">
                <a:latin typeface="Arial"/>
                <a:cs typeface="Arial"/>
              </a:rPr>
              <a:t>r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Gegens</a:t>
            </a:r>
            <a:r>
              <a:rPr sz="1319" spc="-15" dirty="0">
                <a:latin typeface="Arial"/>
                <a:cs typeface="Arial"/>
              </a:rPr>
              <a:t>p</a:t>
            </a:r>
            <a:r>
              <a:rPr sz="1319" dirty="0">
                <a:latin typeface="Arial"/>
                <a:cs typeface="Arial"/>
              </a:rPr>
              <a:t>re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405883" y="3803775"/>
            <a:ext cx="183797" cy="62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8" name="object 28"/>
          <p:cNvSpPr/>
          <p:nvPr/>
        </p:nvSpPr>
        <p:spPr>
          <a:xfrm>
            <a:off x="8896894" y="5271278"/>
            <a:ext cx="848624" cy="459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9" name="object 29"/>
          <p:cNvSpPr/>
          <p:nvPr/>
        </p:nvSpPr>
        <p:spPr>
          <a:xfrm>
            <a:off x="9337720" y="5173636"/>
            <a:ext cx="1795" cy="162737"/>
          </a:xfrm>
          <a:custGeom>
            <a:avLst/>
            <a:gdLst/>
            <a:ahLst/>
            <a:cxnLst/>
            <a:rect l="l" t="t" r="r" b="b"/>
            <a:pathLst>
              <a:path w="1904" h="172720">
                <a:moveTo>
                  <a:pt x="0" y="172211"/>
                </a:moveTo>
                <a:lnTo>
                  <a:pt x="15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0" name="object 30"/>
          <p:cNvSpPr/>
          <p:nvPr/>
        </p:nvSpPr>
        <p:spPr>
          <a:xfrm>
            <a:off x="9197000" y="4116804"/>
            <a:ext cx="228310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1" name="object 31"/>
          <p:cNvSpPr/>
          <p:nvPr/>
        </p:nvSpPr>
        <p:spPr>
          <a:xfrm>
            <a:off x="9899162" y="4347984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2" name="object 32"/>
          <p:cNvSpPr/>
          <p:nvPr/>
        </p:nvSpPr>
        <p:spPr>
          <a:xfrm>
            <a:off x="8603966" y="4375268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3" name="object 33"/>
          <p:cNvSpPr/>
          <p:nvPr/>
        </p:nvSpPr>
        <p:spPr>
          <a:xfrm>
            <a:off x="8894022" y="4655271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5" h="460375">
                <a:moveTo>
                  <a:pt x="0" y="0"/>
                </a:moveTo>
                <a:lnTo>
                  <a:pt x="437387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4" name="object 34"/>
          <p:cNvSpPr/>
          <p:nvPr/>
        </p:nvSpPr>
        <p:spPr>
          <a:xfrm>
            <a:off x="9385105" y="4642347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5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5" name="object 35"/>
          <p:cNvSpPr/>
          <p:nvPr/>
        </p:nvSpPr>
        <p:spPr>
          <a:xfrm>
            <a:off x="9327670" y="4636605"/>
            <a:ext cx="23333" cy="439749"/>
          </a:xfrm>
          <a:custGeom>
            <a:avLst/>
            <a:gdLst/>
            <a:ahLst/>
            <a:cxnLst/>
            <a:rect l="l" t="t" r="r" b="b"/>
            <a:pathLst>
              <a:path w="24765" h="466725">
                <a:moveTo>
                  <a:pt x="0" y="0"/>
                </a:moveTo>
                <a:lnTo>
                  <a:pt x="24383" y="466343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6" name="object 36"/>
          <p:cNvSpPr/>
          <p:nvPr/>
        </p:nvSpPr>
        <p:spPr>
          <a:xfrm>
            <a:off x="9445412" y="4017726"/>
            <a:ext cx="818472" cy="186669"/>
          </a:xfrm>
          <a:custGeom>
            <a:avLst/>
            <a:gdLst/>
            <a:ahLst/>
            <a:cxnLst/>
            <a:rect l="l" t="t" r="r" b="b"/>
            <a:pathLst>
              <a:path w="868679" h="198120">
                <a:moveTo>
                  <a:pt x="0" y="198119"/>
                </a:moveTo>
                <a:lnTo>
                  <a:pt x="86867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165022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5600" y="261525"/>
            <a:ext cx="7499176" cy="1143000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Einzelruf: was ist zu beachten?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1404525"/>
            <a:ext cx="10729192" cy="4328731"/>
          </a:xfrm>
        </p:spPr>
        <p:txBody>
          <a:bodyPr>
            <a:noAutofit/>
          </a:bodyPr>
          <a:lstStyle/>
          <a:p>
            <a:r>
              <a:rPr lang="de-DE" sz="2000" b="1" dirty="0"/>
              <a:t>ACHTUNG: </a:t>
            </a:r>
          </a:p>
          <a:p>
            <a:pPr marL="0" indent="0">
              <a:buNone/>
            </a:pPr>
            <a:r>
              <a:rPr lang="de-DE" sz="2000" dirty="0"/>
              <a:t>Führt man einen Einzelruf durch, ist man </a:t>
            </a:r>
            <a:r>
              <a:rPr lang="de-DE" sz="2000" u="sng" dirty="0"/>
              <a:t>für die Zeit des Gespräches </a:t>
            </a:r>
            <a:r>
              <a:rPr lang="de-DE" sz="2000" dirty="0"/>
              <a:t>für andere Funkstellen auf der eigenen Sprechgruppe </a:t>
            </a:r>
            <a:r>
              <a:rPr lang="de-DE" sz="2000" u="sng" dirty="0"/>
              <a:t>nicht erreichbar </a:t>
            </a:r>
            <a:r>
              <a:rPr lang="de-DE" sz="2000" dirty="0"/>
              <a:t>bzw. kann die parallel stattfindenden Meldungen nicht mithören.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Die beiden Funkgesprächspartner sind im Einzelruf völlig isoliert.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Die Erfahrung zeigt: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diese Funkstellen sind dadurch zeitweise überhaupt nicht erreichbar</a:t>
            </a:r>
          </a:p>
          <a:p>
            <a:r>
              <a:rPr lang="de-DE" sz="2000" dirty="0"/>
              <a:t>anderen Funkstellen werden durch im Einzelruf geführte Gespräche wichtige Informationen vorenthalten</a:t>
            </a:r>
          </a:p>
          <a:p>
            <a:r>
              <a:rPr lang="de-DE" sz="2000" dirty="0"/>
              <a:t>klar definierte Dienstwege zwischen Organisationen werden umgangen.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4451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0"/>
            <a:ext cx="7499176" cy="1143000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Regeln zu Einzelruf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456" y="1115616"/>
            <a:ext cx="10729192" cy="4761656"/>
          </a:xfrm>
        </p:spPr>
        <p:txBody>
          <a:bodyPr>
            <a:noAutofit/>
          </a:bodyPr>
          <a:lstStyle/>
          <a:p>
            <a:r>
              <a:rPr lang="de-DE" sz="2000" dirty="0"/>
              <a:t> </a:t>
            </a:r>
            <a:r>
              <a:rPr lang="de-DE" sz="2000" b="1" dirty="0"/>
              <a:t>Grundregeln für den Einzelruf (Direktruf) mit anderen BOS</a:t>
            </a:r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dirty="0"/>
              <a:t>Die Organisationen und Behörden sind übereingekommen, dass der </a:t>
            </a:r>
            <a:br>
              <a:rPr lang="de-DE" sz="2000" dirty="0"/>
            </a:br>
            <a:r>
              <a:rPr lang="de-DE" sz="2000" dirty="0"/>
              <a:t>	Einzelruf zwischen organisationsübergreifenden 	Funkstellen </a:t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u="sng" dirty="0"/>
              <a:t>nur bei Gefahr in Verzug oder anderen </a:t>
            </a:r>
            <a:r>
              <a:rPr lang="de-DE" sz="2000" dirty="0"/>
              <a:t>	</a:t>
            </a:r>
            <a:r>
              <a:rPr lang="de-DE" sz="2000" u="sng" dirty="0"/>
              <a:t>dringenden Fällen  verwendet werden darf.</a:t>
            </a:r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Verwendung des Einzelruf (Direktruf) bei der Feuerwehr</a:t>
            </a:r>
          </a:p>
          <a:p>
            <a:pPr marL="0" indent="0">
              <a:buNone/>
            </a:pPr>
            <a:r>
              <a:rPr lang="de-DE" sz="2000" dirty="0"/>
              <a:t>	Verwendung nur bei:</a:t>
            </a:r>
          </a:p>
          <a:p>
            <a:pPr lvl="1"/>
            <a:r>
              <a:rPr lang="de-DE" sz="2000" dirty="0"/>
              <a:t>sensiblen Daten (z.B. LM an Florian LFK, Einsatz mit tödlichem Ausgang etc.)</a:t>
            </a:r>
          </a:p>
          <a:p>
            <a:pPr lvl="1"/>
            <a:r>
              <a:rPr lang="de-DE" sz="2000" dirty="0"/>
              <a:t>Einzelruf an ein Funkgerät welches nicht auf der Hauptgruppe, Ausweichgruppe etc. steht (z.B. ein Fahrzeug hat bei einem Gruppenwechsel nicht umgeschaltet, aber per Einzelruf ist jedes Funkgerät erreichbar)</a:t>
            </a:r>
          </a:p>
        </p:txBody>
      </p:sp>
    </p:spTree>
    <p:extLst>
      <p:ext uri="{BB962C8B-B14F-4D97-AF65-F5344CB8AC3E}">
        <p14:creationId xmlns:p14="http://schemas.microsoft.com/office/powerpoint/2010/main" val="82253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A916A-5149-4545-B69A-0F44B32B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57201"/>
            <a:ext cx="9998901" cy="1143000"/>
          </a:xfrm>
        </p:spPr>
        <p:txBody>
          <a:bodyPr/>
          <a:lstStyle/>
          <a:p>
            <a:r>
              <a:rPr lang="de-AT" dirty="0"/>
              <a:t>SPRECHGRUPPEN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A08142-92EC-4949-9593-E090C295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00201"/>
            <a:ext cx="9998901" cy="4525963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im Analogfunk hatten wir Kanäle…..</a:t>
            </a:r>
          </a:p>
          <a:p>
            <a:pPr marL="0" indent="0" algn="ctr">
              <a:buNone/>
            </a:pPr>
            <a:endParaRPr lang="de-AT" sz="1800" b="1" dirty="0"/>
          </a:p>
          <a:p>
            <a:pPr marL="0" indent="0" algn="ctr">
              <a:buNone/>
            </a:pPr>
            <a:r>
              <a:rPr lang="de-AT" b="1" dirty="0"/>
              <a:t>Im Digitalfunk haben wir </a:t>
            </a:r>
          </a:p>
          <a:p>
            <a:pPr marL="0" indent="0" algn="ctr">
              <a:buNone/>
            </a:pPr>
            <a:r>
              <a:rPr lang="de-AT" sz="5400" b="1" dirty="0"/>
              <a:t>Sprechgruppen</a:t>
            </a:r>
          </a:p>
        </p:txBody>
      </p:sp>
    </p:spTree>
    <p:extLst>
      <p:ext uri="{BB962C8B-B14F-4D97-AF65-F5344CB8AC3E}">
        <p14:creationId xmlns:p14="http://schemas.microsoft.com/office/powerpoint/2010/main" val="373478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663" y="332656"/>
            <a:ext cx="3891225" cy="1939652"/>
          </a:xfrm>
        </p:spPr>
        <p:txBody>
          <a:bodyPr/>
          <a:lstStyle/>
          <a:p>
            <a:pPr algn="l" eaLnBrk="1" hangingPunct="1"/>
            <a:r>
              <a:rPr lang="de-AT" altLang="de-DE" dirty="0"/>
              <a:t>Sprechgruppen</a:t>
            </a:r>
            <a:br>
              <a:rPr lang="de-AT" altLang="de-DE" dirty="0"/>
            </a:br>
            <a:r>
              <a:rPr lang="de-AT" altLang="de-DE" dirty="0"/>
              <a:t>im Hauptordner</a:t>
            </a:r>
            <a:br>
              <a:rPr lang="de-AT" altLang="de-DE" dirty="0"/>
            </a:br>
            <a:r>
              <a:rPr lang="de-AT" altLang="de-DE" dirty="0"/>
              <a:t>des Bezirkes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989553" y="188640"/>
            <a:ext cx="3050663" cy="6381328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FW-GR-HAUPT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FW-GR-AUSW 1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FW-GR-AUSW 2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FW-GR-AUSW 3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FW-GR-AUSW 4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FW-GR-AUSW 5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FW-GR-SONDER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BOS GR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GE-GR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HS-MITTE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FW-EF-HAUPT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FW-WL-HAUPT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FW-VB-HAUPT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FW-RI-HAUPT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FW-SD-HAUPT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FW-RO-HAUPT</a:t>
            </a:r>
            <a:endParaRPr lang="de-AT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9168" y="764704"/>
            <a:ext cx="1973336" cy="5121018"/>
          </a:xfrm>
          <a:prstGeom prst="rect">
            <a:avLst/>
          </a:prstGeom>
        </p:spPr>
      </p:pic>
      <p:sp>
        <p:nvSpPr>
          <p:cNvPr id="2" name="Nach rechts gekrümmter Pfeil 1"/>
          <p:cNvSpPr/>
          <p:nvPr/>
        </p:nvSpPr>
        <p:spPr>
          <a:xfrm>
            <a:off x="9362445" y="2708920"/>
            <a:ext cx="267686" cy="20690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" name="Nach links gekrümmter Pfeil 2"/>
          <p:cNvSpPr/>
          <p:nvPr/>
        </p:nvSpPr>
        <p:spPr>
          <a:xfrm>
            <a:off x="9746079" y="2717232"/>
            <a:ext cx="238353" cy="20690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95434" y="2496895"/>
            <a:ext cx="3050663" cy="339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AT" sz="2400" dirty="0"/>
              <a:t>Keine Rotieren im Ordner, es gibt einen „Anfang“ und ein „Ende“</a:t>
            </a:r>
            <a:br>
              <a:rPr lang="de-AT" sz="2400" dirty="0"/>
            </a:br>
            <a:endParaRPr lang="de-AT" sz="24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AT" sz="2400" dirty="0"/>
              <a:t>Dadurch kann die erste Gruppe (Hauptgruppe) immer leicht gefunden werden</a:t>
            </a:r>
          </a:p>
        </p:txBody>
      </p:sp>
    </p:spTree>
    <p:extLst>
      <p:ext uri="{BB962C8B-B14F-4D97-AF65-F5344CB8AC3E}">
        <p14:creationId xmlns:p14="http://schemas.microsoft.com/office/powerpoint/2010/main" val="19216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Bundesweite „BOS“ Sprechgruppen: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1844825"/>
            <a:ext cx="9937103" cy="38164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u="sng" dirty="0"/>
              <a:t>Sind in ALLEN Geräten ALLER Organisationen programmiert!</a:t>
            </a:r>
            <a:br>
              <a:rPr lang="de-DE" u="sng" dirty="0"/>
            </a:br>
            <a:endParaRPr lang="de-DE" u="sng" dirty="0"/>
          </a:p>
          <a:p>
            <a:pPr marL="0" indent="0">
              <a:buNone/>
            </a:pPr>
            <a:r>
              <a:rPr lang="de-DE" sz="2625" dirty="0"/>
              <a:t>BOS Austria (6 Gruppen)</a:t>
            </a:r>
          </a:p>
          <a:p>
            <a:pPr marL="0" indent="0">
              <a:buNone/>
            </a:pPr>
            <a:r>
              <a:rPr lang="de-AT" sz="1425" dirty="0"/>
              <a:t>	z.B. BOS-AUT-05 Führungskommunikation bei bundesländerübergreifenden</a:t>
            </a:r>
          </a:p>
          <a:p>
            <a:pPr marL="0" indent="0">
              <a:buNone/>
            </a:pPr>
            <a:r>
              <a:rPr lang="de-AT" sz="1425" dirty="0"/>
              <a:t>	Tunneleinsätzen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•	</a:t>
            </a:r>
            <a:r>
              <a:rPr lang="de-DE" sz="2625" dirty="0"/>
              <a:t>BOS Bundesland (21 Gruppen, manche Gruppen sind</a:t>
            </a:r>
            <a:br>
              <a:rPr lang="de-DE" sz="2625" dirty="0"/>
            </a:br>
            <a:r>
              <a:rPr lang="de-DE" sz="2625" dirty="0"/>
              <a:t>	„vorreserviert“, z.B. Tunnel ist BOS-OOE-20)</a:t>
            </a:r>
          </a:p>
          <a:p>
            <a:pPr marL="0" indent="0">
              <a:buNone/>
            </a:pPr>
            <a:r>
              <a:rPr lang="de-DE" dirty="0"/>
              <a:t>•	</a:t>
            </a:r>
            <a:r>
              <a:rPr lang="de-DE" sz="2625" dirty="0"/>
              <a:t>BOS Bezirke </a:t>
            </a:r>
          </a:p>
          <a:p>
            <a:pPr marL="0" indent="0">
              <a:buNone/>
            </a:pPr>
            <a:r>
              <a:rPr lang="de-DE" sz="2625" dirty="0"/>
              <a:t>•	HS- Hubschrauber Bezirke</a:t>
            </a:r>
          </a:p>
          <a:p>
            <a:pPr marL="0" indent="0">
              <a:buNone/>
            </a:pPr>
            <a:r>
              <a:rPr lang="de-DE" sz="2625" dirty="0"/>
              <a:t>•	HS WEST / MITTE / OST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0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3632" y="404664"/>
            <a:ext cx="7499176" cy="540060"/>
          </a:xfrm>
        </p:spPr>
        <p:txBody>
          <a:bodyPr/>
          <a:lstStyle/>
          <a:p>
            <a:r>
              <a:rPr lang="de-AT" dirty="0"/>
              <a:t>BOS Bundesland (20 Gruppen)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2080"/>
              </p:ext>
            </p:extLst>
          </p:nvPr>
        </p:nvGraphicFramePr>
        <p:xfrm>
          <a:off x="2135560" y="1052736"/>
          <a:ext cx="8928992" cy="5112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3869">
                <a:tc>
                  <a:txBody>
                    <a:bodyPr/>
                    <a:lstStyle/>
                    <a:p>
                      <a:pPr marL="64135" marR="62865" algn="ctr">
                        <a:lnSpc>
                          <a:spcPct val="10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Name der Sprech-gruppe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Zweck der Sprechgruppe:</a:t>
                      </a:r>
                      <a:endParaRPr lang="de-AT" sz="1100" dirty="0">
                        <a:effectLst/>
                      </a:endParaRP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Führungskommunikation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6040" marR="635000" algn="ctr">
                        <a:lnSpc>
                          <a:spcPct val="10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potentielle Nutzer der Sprechgruppe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de-AT" sz="15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</a:endParaRPr>
                    </a:p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BOS-OOE-20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6413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Tunneleinsätze im Bundesland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36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BOS-OOE-19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mit ASFINAG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596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BOS-OOE-18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Alpinpolizei/ nichtpolizeiliche EO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244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BOS-OOE-17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mit ÖBB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alle Behörden und Organisationen mit Sicherheitsaufgaben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244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BOS-OOE-01 </a:t>
                      </a:r>
                      <a:b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 BOS-OOE-16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Führungskommunikation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alle Behörden und Organisationen mit Sicherheitsaufgaben</a:t>
                      </a:r>
                      <a:endParaRPr lang="de-A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7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124744"/>
            <a:ext cx="9841093" cy="4929411"/>
          </a:xfrm>
        </p:spPr>
        <p:txBody>
          <a:bodyPr>
            <a:normAutofit/>
          </a:bodyPr>
          <a:lstStyle/>
          <a:p>
            <a:r>
              <a:rPr lang="de-DE" b="1" dirty="0"/>
              <a:t>GPS Funktion</a:t>
            </a:r>
          </a:p>
          <a:p>
            <a:pPr marL="301359" indent="0">
              <a:buNone/>
            </a:pPr>
            <a:r>
              <a:rPr lang="de-DE" dirty="0"/>
              <a:t>Alle Geräte sind mit GPS ausgerüstet</a:t>
            </a:r>
            <a:br>
              <a:rPr lang="de-DE" dirty="0"/>
            </a:br>
            <a:r>
              <a:rPr lang="de-DE" dirty="0"/>
              <a:t>z.B. Statusmeldung „am Einsatzort eingelangt“ wird mit GPS-Daten versehen und im ELS eingetragen</a:t>
            </a:r>
          </a:p>
          <a:p>
            <a:pPr marL="301359" indent="0" algn="ctr">
              <a:buNone/>
            </a:pPr>
            <a:br>
              <a:rPr lang="de-DE" sz="2600" b="1" dirty="0"/>
            </a:br>
            <a:r>
              <a:rPr lang="de-DE" sz="2600" b="1" dirty="0"/>
              <a:t>KEINE „ÜBERWACHUNG“ durch LWZ !!!</a:t>
            </a:r>
          </a:p>
          <a:p>
            <a:endParaRPr lang="de-DE" sz="2600" b="1" dirty="0"/>
          </a:p>
          <a:p>
            <a:r>
              <a:rPr lang="de-DE" dirty="0"/>
              <a:t>die aktuellen Positionsdaten des eigenen Standortes können am Gerät abgelesen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379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56116"/>
            <a:ext cx="7499176" cy="680596"/>
          </a:xfrm>
        </p:spPr>
        <p:txBody>
          <a:bodyPr/>
          <a:lstStyle/>
          <a:p>
            <a:r>
              <a:rPr lang="de-DE" dirty="0"/>
              <a:t>Status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005CD55-63B9-4B65-A775-B736114E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31016"/>
              </p:ext>
            </p:extLst>
          </p:nvPr>
        </p:nvGraphicFramePr>
        <p:xfrm>
          <a:off x="1343472" y="980728"/>
          <a:ext cx="6984775" cy="5472610"/>
        </p:xfrm>
        <a:graphic>
          <a:graphicData uri="http://schemas.openxmlformats.org/drawingml/2006/table">
            <a:tbl>
              <a:tblPr firstRow="1" firstCol="1" bandRow="1"/>
              <a:tblGrid>
                <a:gridCol w="1107165">
                  <a:extLst>
                    <a:ext uri="{9D8B030D-6E8A-4147-A177-3AD203B41FA5}">
                      <a16:colId xmlns:a16="http://schemas.microsoft.com/office/drawing/2014/main" val="3795740908"/>
                    </a:ext>
                  </a:extLst>
                </a:gridCol>
                <a:gridCol w="5877610">
                  <a:extLst>
                    <a:ext uri="{9D8B030D-6E8A-4147-A177-3AD203B41FA5}">
                      <a16:colId xmlns:a16="http://schemas.microsoft.com/office/drawing/2014/main" val="417528266"/>
                    </a:ext>
                  </a:extLst>
                </a:gridCol>
              </a:tblGrid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Taste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Verwendung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622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Abgemeldet - Einsatzmittel nicht einsatzbereit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911023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 Wache Einsatzbereit im FW-Haus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99925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 Funk Einsatzbereit außerhalb FW-Haus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07773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*Ausfahrt </a:t>
                      </a:r>
                      <a:r>
                        <a:rPr lang="de-AT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(nur vom Mobilgerät im Fahrzeug, am Weg zum Einsatz)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431824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*am Einsatzort eingetroffen am Einsatzort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86047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*Sprechwunsch</a:t>
                      </a: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zur zuständigen Leitstelle 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683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*Alarmierungsauftrag</a:t>
                      </a: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zuständige Leitstelle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774536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bedingt einsatzbereit Wache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8435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 Wache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8627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bedingt einsatzbereit Funk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68836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3C8E938B-0219-4918-9011-064D7A22DED1}"/>
              </a:ext>
            </a:extLst>
          </p:cNvPr>
          <p:cNvSpPr txBox="1"/>
          <p:nvPr/>
        </p:nvSpPr>
        <p:spPr>
          <a:xfrm>
            <a:off x="8791982" y="1196752"/>
            <a:ext cx="24801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Jeweilige Taste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länger drücken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derzeit nur 5 und 6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in Verwendung!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ab neuem ELS: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weitere Status 3 und 4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verwendbar</a:t>
            </a:r>
          </a:p>
        </p:txBody>
      </p:sp>
    </p:spTree>
    <p:extLst>
      <p:ext uri="{BB962C8B-B14F-4D97-AF65-F5344CB8AC3E}">
        <p14:creationId xmlns:p14="http://schemas.microsoft.com/office/powerpoint/2010/main" val="325757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56116"/>
            <a:ext cx="7499176" cy="680596"/>
          </a:xfrm>
        </p:spPr>
        <p:txBody>
          <a:bodyPr/>
          <a:lstStyle/>
          <a:p>
            <a:r>
              <a:rPr lang="de-DE" dirty="0"/>
              <a:t>Status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55440" y="980729"/>
            <a:ext cx="10873208" cy="514543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DE" sz="3200" b="1" dirty="0"/>
              <a:t>TASTE 3: </a:t>
            </a:r>
            <a:r>
              <a:rPr lang="de-DE" sz="3000" b="1" dirty="0"/>
              <a:t>„Fahrzeug fährt aus“ </a:t>
            </a:r>
          </a:p>
          <a:p>
            <a:pPr marL="1079500" lvl="1" indent="-622300"/>
            <a:r>
              <a:rPr lang="de-DE" dirty="0"/>
              <a:t> ersetzt nicht die F5 Taste oder die Ausfahrtsmeldung, jedes Fahrzeug setzt diesen Status (erst nach Update ELS aktiv)</a:t>
            </a:r>
            <a:endParaRPr lang="de-DE" b="1" dirty="0"/>
          </a:p>
          <a:p>
            <a:pPr marL="723900" indent="-279400"/>
            <a:r>
              <a:rPr lang="de-DE" b="1" dirty="0"/>
              <a:t>Taste 4: „am Einsatzort eingelangt </a:t>
            </a:r>
          </a:p>
          <a:p>
            <a:pPr lvl="1"/>
            <a:r>
              <a:rPr lang="de-DE" sz="2600" dirty="0"/>
              <a:t>Fahrzeug ist am Einsatzort, jedes Fahrzeug drückt, </a:t>
            </a:r>
            <a:br>
              <a:rPr lang="de-DE" sz="2600" dirty="0"/>
            </a:br>
            <a:r>
              <a:rPr lang="de-DE" sz="2600" dirty="0"/>
              <a:t>GPS Position an Einsatzleitrechner</a:t>
            </a:r>
          </a:p>
          <a:p>
            <a:pPr lvl="1"/>
            <a:endParaRPr lang="de-DE" sz="2600" dirty="0"/>
          </a:p>
          <a:p>
            <a:pPr lvl="1"/>
            <a:r>
              <a:rPr lang="de-DE" sz="2600" b="1" dirty="0"/>
              <a:t>Wie bisher: </a:t>
            </a:r>
          </a:p>
          <a:p>
            <a:pPr lvl="1"/>
            <a:r>
              <a:rPr lang="de-DE" sz="2400" dirty="0"/>
              <a:t>F5 Taste am WAS= Einsatz angenommen</a:t>
            </a:r>
          </a:p>
          <a:p>
            <a:pPr lvl="2"/>
            <a:r>
              <a:rPr lang="de-DE" dirty="0"/>
              <a:t>Ausfahrtsmeldung an LWZ bei </a:t>
            </a:r>
            <a:r>
              <a:rPr lang="de-DE" dirty="0" err="1"/>
              <a:t>Prio</a:t>
            </a:r>
            <a:r>
              <a:rPr lang="de-DE" dirty="0"/>
              <a:t>. A Einsätzen!</a:t>
            </a:r>
          </a:p>
          <a:p>
            <a:pPr lvl="1"/>
            <a:endParaRPr lang="de-DE" sz="2600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2870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6" y="2822848"/>
            <a:ext cx="1502409" cy="13681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6096000" y="4114800"/>
            <a:ext cx="5334000" cy="1905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2306" y="141531"/>
            <a:ext cx="8229600" cy="1143000"/>
          </a:xfrm>
        </p:spPr>
        <p:txBody>
          <a:bodyPr/>
          <a:lstStyle/>
          <a:p>
            <a:r>
              <a:rPr lang="de-AT" altLang="de-DE" dirty="0">
                <a:solidFill>
                  <a:schemeClr val="tx1"/>
                </a:solidFill>
              </a:rPr>
              <a:t>BOS Austria in OÖ</a:t>
            </a:r>
            <a:br>
              <a:rPr lang="de-AT" altLang="de-DE" dirty="0">
                <a:solidFill>
                  <a:schemeClr val="tx1"/>
                </a:solidFill>
              </a:rPr>
            </a:br>
            <a:r>
              <a:rPr lang="de-AT" sz="1800" u="sng" dirty="0">
                <a:solidFill>
                  <a:schemeClr val="tx1"/>
                </a:solidFill>
              </a:rPr>
              <a:t>Ein</a:t>
            </a:r>
            <a:r>
              <a:rPr lang="de-AT" sz="1800" dirty="0">
                <a:solidFill>
                  <a:schemeClr val="tx1"/>
                </a:solidFill>
              </a:rPr>
              <a:t> Funknetz für alle BOS!</a:t>
            </a:r>
            <a:endParaRPr lang="de-AT" altLang="de-DE" sz="1800" dirty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63395"/>
            <a:ext cx="11086256" cy="4480205"/>
          </a:xfrm>
        </p:spPr>
        <p:txBody>
          <a:bodyPr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de-AT" sz="2800" dirty="0"/>
              <a:t>Wer sind diese </a:t>
            </a:r>
            <a:r>
              <a:rPr lang="de-AT" sz="2800" b="1" dirty="0"/>
              <a:t>BOS</a:t>
            </a:r>
            <a:r>
              <a:rPr lang="de-AT" sz="2800" dirty="0"/>
              <a:t>?</a:t>
            </a:r>
            <a:br>
              <a:rPr lang="de-AT" sz="2800" dirty="0"/>
            </a:br>
            <a:r>
              <a:rPr lang="de-AT" sz="2800" dirty="0"/>
              <a:t>(</a:t>
            </a:r>
            <a:r>
              <a:rPr lang="de-AT" sz="2800" b="1" dirty="0"/>
              <a:t>B</a:t>
            </a:r>
            <a:r>
              <a:rPr lang="de-AT" sz="2800" dirty="0"/>
              <a:t>ehörden und </a:t>
            </a:r>
            <a:r>
              <a:rPr lang="de-AT" sz="2800" b="1" dirty="0"/>
              <a:t>O</a:t>
            </a:r>
            <a:r>
              <a:rPr lang="de-AT" sz="2800" dirty="0"/>
              <a:t>rganisationen mit </a:t>
            </a:r>
            <a:r>
              <a:rPr lang="de-AT" sz="2800" b="1" dirty="0"/>
              <a:t>S</a:t>
            </a:r>
            <a:r>
              <a:rPr lang="de-AT" sz="2800" dirty="0"/>
              <a:t>icherheitsaufgaben)</a:t>
            </a:r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br>
              <a:rPr lang="de-DE" sz="2800" dirty="0"/>
            </a:b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544" y="4258015"/>
            <a:ext cx="1359247" cy="13429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086" y="2770746"/>
            <a:ext cx="2108602" cy="11674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948" y="2956199"/>
            <a:ext cx="2855092" cy="7965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98" y="4351213"/>
            <a:ext cx="1287587" cy="12875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73" y="4996545"/>
            <a:ext cx="881827" cy="49490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9" y="4920208"/>
            <a:ext cx="1056255" cy="5712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88" y="5033112"/>
            <a:ext cx="751512" cy="4217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6" y="2804965"/>
            <a:ext cx="985979" cy="123730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9632" y="2848955"/>
            <a:ext cx="1274644" cy="127464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2"/>
          <a:srcRect l="21761" r="18395" b="5996"/>
          <a:stretch/>
        </p:blipFill>
        <p:spPr>
          <a:xfrm>
            <a:off x="3043206" y="4220140"/>
            <a:ext cx="1372137" cy="141866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172200" y="4521622"/>
            <a:ext cx="5052986" cy="1269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C00000"/>
                </a:solidFill>
              </a:rPr>
              <a:t>…und alle </a:t>
            </a:r>
            <a:r>
              <a:rPr lang="de-AT" sz="2400" b="1" dirty="0" err="1">
                <a:solidFill>
                  <a:srgbClr val="C00000"/>
                </a:solidFill>
              </a:rPr>
              <a:t>BH`s</a:t>
            </a:r>
            <a:r>
              <a:rPr lang="de-AT" sz="2400" b="1" dirty="0">
                <a:solidFill>
                  <a:srgbClr val="C00000"/>
                </a:solidFill>
              </a:rPr>
              <a:t>  und Gemeinden!</a:t>
            </a:r>
            <a:br>
              <a:rPr lang="de-AT" sz="2400" b="1" dirty="0">
                <a:solidFill>
                  <a:srgbClr val="C00000"/>
                </a:solidFill>
              </a:rPr>
            </a:br>
            <a:endParaRPr lang="de-AT" sz="800" b="1" dirty="0">
              <a:solidFill>
                <a:srgbClr val="C00000"/>
              </a:solidFill>
            </a:endParaRPr>
          </a:p>
          <a:p>
            <a:r>
              <a:rPr lang="de-AT" sz="2400" b="1" dirty="0"/>
              <a:t>    </a:t>
            </a:r>
            <a:r>
              <a:rPr lang="de-AT" sz="2400" b="1" dirty="0" err="1"/>
              <a:t>z.B</a:t>
            </a:r>
            <a:r>
              <a:rPr lang="de-AT" sz="2400" b="1" dirty="0"/>
              <a:t>:</a:t>
            </a:r>
            <a:endParaRPr lang="de-AT" sz="3200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162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-99392"/>
            <a:ext cx="8255260" cy="1359024"/>
          </a:xfrm>
        </p:spPr>
        <p:txBody>
          <a:bodyPr/>
          <a:lstStyle/>
          <a:p>
            <a:r>
              <a:rPr lang="de-DE" dirty="0"/>
              <a:t>Sprechwunsch/Alarmierungsauftrag absenden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927648" y="1052736"/>
            <a:ext cx="8928992" cy="5184576"/>
          </a:xfrm>
        </p:spPr>
        <p:txBody>
          <a:bodyPr/>
          <a:lstStyle/>
          <a:p>
            <a:r>
              <a:rPr lang="de-AT" sz="2800" dirty="0"/>
              <a:t>Sprechwunsch (Taste 5)</a:t>
            </a:r>
          </a:p>
          <a:p>
            <a:r>
              <a:rPr lang="de-AT" sz="2800" dirty="0"/>
              <a:t>Alarmierungsauftrag (Taste 6)</a:t>
            </a:r>
          </a:p>
          <a:p>
            <a:pPr lvl="1"/>
            <a:r>
              <a:rPr lang="de-AT" sz="1800" dirty="0"/>
              <a:t>Drücken der Taste 5/6 für ca. 3 sec.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b="1" dirty="0"/>
              <a:t> 		</a:t>
            </a:r>
            <a:r>
              <a:rPr lang="de-AT" sz="2000" b="1" u="sng" dirty="0"/>
              <a:t>Florian LFK meldet sich</a:t>
            </a:r>
          </a:p>
          <a:p>
            <a:pPr marL="1347788" lvl="2" indent="-184150"/>
            <a:r>
              <a:rPr lang="de-AT" sz="1800" dirty="0">
                <a:solidFill>
                  <a:srgbClr val="FF0000"/>
                </a:solidFill>
              </a:rPr>
              <a:t>Mobilgerät=Rufname Fahrzeug/Florianstation </a:t>
            </a:r>
          </a:p>
          <a:p>
            <a:pPr marL="1347788" lvl="2" indent="-184150"/>
            <a:r>
              <a:rPr lang="de-AT" sz="1800" dirty="0">
                <a:solidFill>
                  <a:srgbClr val="FF0000"/>
                </a:solidFill>
              </a:rPr>
              <a:t>Handfunkgerät=Rufname Feuerwehr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370" y="2846716"/>
            <a:ext cx="3448818" cy="25866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3783" y="2827877"/>
            <a:ext cx="3328933" cy="24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Sprechwunsch und Alarmierungsauftrag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271464" y="1916832"/>
            <a:ext cx="10153128" cy="4392488"/>
          </a:xfrm>
        </p:spPr>
        <p:txBody>
          <a:bodyPr>
            <a:normAutofit/>
          </a:bodyPr>
          <a:lstStyle/>
          <a:p>
            <a:r>
              <a:rPr lang="de-AT" dirty="0"/>
              <a:t>Alarmierungsauftrag ist ein höher priorisierter Sprechwunsch </a:t>
            </a:r>
          </a:p>
          <a:p>
            <a:r>
              <a:rPr lang="de-AT" dirty="0"/>
              <a:t>wichtig bei Starklastfällen (Unwetter,…) </a:t>
            </a:r>
          </a:p>
          <a:p>
            <a:r>
              <a:rPr lang="de-AT" dirty="0"/>
              <a:t>Vorteil:</a:t>
            </a:r>
          </a:p>
          <a:p>
            <a:pPr lvl="1"/>
            <a:r>
              <a:rPr lang="de-AT" dirty="0"/>
              <a:t>Disponent weiß sofort das es sich um einen Alarmierungsauftrag handelt</a:t>
            </a:r>
          </a:p>
          <a:p>
            <a:pPr lvl="1"/>
            <a:r>
              <a:rPr lang="de-AT" dirty="0"/>
              <a:t>alle in der Gruppe können das Funkgespräch mithören (</a:t>
            </a:r>
            <a:r>
              <a:rPr lang="de-AT" dirty="0" err="1"/>
              <a:t>AlSt</a:t>
            </a:r>
            <a:r>
              <a:rPr lang="de-AT" dirty="0"/>
              <a:t>. Erhöhung, Rettung, Polizei wird benötigt,…)</a:t>
            </a:r>
          </a:p>
        </p:txBody>
      </p:sp>
    </p:spTree>
    <p:extLst>
      <p:ext uri="{BB962C8B-B14F-4D97-AF65-F5344CB8AC3E}">
        <p14:creationId xmlns:p14="http://schemas.microsoft.com/office/powerpoint/2010/main" val="3681746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7499176" cy="1143000"/>
          </a:xfrm>
        </p:spPr>
        <p:txBody>
          <a:bodyPr/>
          <a:lstStyle/>
          <a:p>
            <a:r>
              <a:rPr lang="de-DE" dirty="0"/>
              <a:t>Die Notruftaste im Netzmodus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55440" y="1379909"/>
            <a:ext cx="7499176" cy="5073427"/>
          </a:xfrm>
        </p:spPr>
        <p:txBody>
          <a:bodyPr/>
          <a:lstStyle/>
          <a:p>
            <a:r>
              <a:rPr lang="de-AT" dirty="0"/>
              <a:t>Drücken der Notruftaste </a:t>
            </a:r>
            <a:br>
              <a:rPr lang="de-AT" dirty="0"/>
            </a:br>
            <a:r>
              <a:rPr lang="de-AT" dirty="0"/>
              <a:t>für ca. 3 Sec.</a:t>
            </a:r>
          </a:p>
          <a:p>
            <a:pPr lvl="1"/>
            <a:r>
              <a:rPr lang="de-AT" sz="2400" dirty="0"/>
              <a:t>Nur im Notfall betätigen!</a:t>
            </a:r>
          </a:p>
          <a:p>
            <a:pPr lvl="1"/>
            <a:r>
              <a:rPr lang="de-AT" sz="2400" dirty="0"/>
              <a:t>Notruf-Gespräch geht zur LWZ</a:t>
            </a:r>
          </a:p>
          <a:p>
            <a:pPr lvl="1"/>
            <a:r>
              <a:rPr lang="de-AT" sz="2400" dirty="0" err="1"/>
              <a:t>Autom</a:t>
            </a:r>
            <a:r>
              <a:rPr lang="de-AT" sz="2400" dirty="0"/>
              <a:t>. Übertragung GPS Koordinaten</a:t>
            </a:r>
          </a:p>
          <a:p>
            <a:pPr lvl="1"/>
            <a:r>
              <a:rPr lang="de-AT" sz="2400" dirty="0"/>
              <a:t>Mikro automatisch Ein (kein PTT notwendig)</a:t>
            </a:r>
          </a:p>
          <a:p>
            <a:pPr lvl="1"/>
            <a:r>
              <a:rPr lang="de-AT" sz="2400" dirty="0"/>
              <a:t>Ruf mit höchster Priorität, in eigener Notrufgruppe</a:t>
            </a:r>
          </a:p>
          <a:p>
            <a:pPr lvl="1"/>
            <a:r>
              <a:rPr lang="de-AT" sz="2400" dirty="0"/>
              <a:t>Falls unbeabsichtigt gedrückt wurde – keinesfalls einfach ausschalten! </a:t>
            </a:r>
            <a:br>
              <a:rPr lang="de-AT" sz="2400" dirty="0"/>
            </a:br>
            <a:r>
              <a:rPr lang="de-AT" sz="2400" dirty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6265" y="905297"/>
            <a:ext cx="2852936" cy="21397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2456" y="4057319"/>
            <a:ext cx="2466459" cy="18498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40143" y="4049948"/>
            <a:ext cx="2466459" cy="18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7608" y="-243408"/>
            <a:ext cx="7499176" cy="1143000"/>
          </a:xfrm>
        </p:spPr>
        <p:txBody>
          <a:bodyPr/>
          <a:lstStyle/>
          <a:p>
            <a:r>
              <a:rPr lang="de-DE" dirty="0"/>
              <a:t>Notruftaste im DMO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99456" y="803845"/>
            <a:ext cx="10513167" cy="5073427"/>
          </a:xfrm>
        </p:spPr>
        <p:txBody>
          <a:bodyPr/>
          <a:lstStyle/>
          <a:p>
            <a:r>
              <a:rPr lang="de-AT" sz="2800" dirty="0"/>
              <a:t>Drücken der Notruftaste für ca. 3 Sec.</a:t>
            </a:r>
          </a:p>
          <a:p>
            <a:pPr marL="0" indent="0">
              <a:buNone/>
            </a:pPr>
            <a:endParaRPr lang="de-AT" sz="100" dirty="0"/>
          </a:p>
          <a:p>
            <a:pPr lvl="1"/>
            <a:r>
              <a:rPr lang="de-AT" sz="2000" dirty="0"/>
              <a:t>Nur im Notfall betätigen!</a:t>
            </a:r>
          </a:p>
          <a:p>
            <a:pPr lvl="1"/>
            <a:r>
              <a:rPr lang="de-AT" sz="2000" dirty="0"/>
              <a:t>Mikrofon automatisch ein (kein PTT notwendig)</a:t>
            </a:r>
          </a:p>
          <a:p>
            <a:pPr lvl="1"/>
            <a:r>
              <a:rPr lang="de-AT" sz="2000" dirty="0"/>
              <a:t>Ruf in die DMO-Gruppe, auf der das Gerät aktuell steht</a:t>
            </a:r>
          </a:p>
          <a:p>
            <a:pPr lvl="1"/>
            <a:r>
              <a:rPr lang="de-AT" sz="2000" dirty="0"/>
              <a:t>Notruf wird an alle anderen Geräten auf dieser Gruppe gesendet und akustisch und optisch dargestellt</a:t>
            </a:r>
          </a:p>
          <a:p>
            <a:pPr lvl="1"/>
            <a:r>
              <a:rPr lang="de-AT" sz="2000" dirty="0"/>
              <a:t>Reichweite begrenzt</a:t>
            </a:r>
            <a:endParaRPr lang="de-AT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975" y="3909271"/>
            <a:ext cx="2852936" cy="2139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D2064EF-D91B-4B77-8F19-EAA3FA6BD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818" y="3848348"/>
            <a:ext cx="2419350" cy="19907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652AC80-9880-4E31-B3A5-AC9180E7B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672" y="3848348"/>
            <a:ext cx="2351313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560" y="2420888"/>
            <a:ext cx="8532440" cy="1143000"/>
          </a:xfrm>
        </p:spPr>
        <p:txBody>
          <a:bodyPr/>
          <a:lstStyle/>
          <a:p>
            <a:r>
              <a:rPr lang="de-DE" dirty="0"/>
              <a:t>DMO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r>
              <a:rPr lang="de-DE" sz="2800" b="0" dirty="0"/>
              <a:t>(Direktmodus - </a:t>
            </a:r>
            <a:r>
              <a:rPr lang="de-DE" sz="2800" b="0" dirty="0" err="1"/>
              <a:t>direct</a:t>
            </a:r>
            <a:r>
              <a:rPr lang="de-DE" sz="2800" b="0" dirty="0"/>
              <a:t> Mode)</a:t>
            </a:r>
            <a:br>
              <a:rPr lang="de-DE" sz="2800" b="0" dirty="0"/>
            </a:br>
            <a:br>
              <a:rPr lang="de-DE" sz="2800" b="0" dirty="0"/>
            </a:br>
            <a:r>
              <a:rPr lang="de-DE" sz="2800" b="0" dirty="0"/>
              <a:t>Funken in unversorgten Bereichen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19618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DMO 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7693" y="1184841"/>
            <a:ext cx="8075240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AT" dirty="0"/>
              <a:t>Direktmodus – Funkgeräte nicht im Netz</a:t>
            </a:r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dirty="0"/>
              <a:t>Funktioniert auf einer Frequenz im Wechselsprechen</a:t>
            </a:r>
          </a:p>
          <a:p>
            <a:pPr lvl="1"/>
            <a:r>
              <a:rPr lang="de-AT" dirty="0"/>
              <a:t>Außerhalb des Netzes</a:t>
            </a:r>
          </a:p>
          <a:p>
            <a:pPr lvl="1"/>
            <a:r>
              <a:rPr lang="de-AT" dirty="0"/>
              <a:t>Bei schlechter Versorgung (z.B.: in Gebäuden)</a:t>
            </a:r>
          </a:p>
          <a:p>
            <a:pPr lvl="1"/>
            <a:r>
              <a:rPr lang="de-AT" dirty="0"/>
              <a:t>Bei Sender- bzw. Netzausfall</a:t>
            </a:r>
          </a:p>
          <a:p>
            <a:pPr lvl="1"/>
            <a:r>
              <a:rPr lang="de-AT" dirty="0"/>
              <a:t>Begrenzte Reichweite (ähnlich Analogfunk)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287357" y="1556793"/>
            <a:ext cx="5545038" cy="2375669"/>
            <a:chOff x="1619250" y="1844675"/>
            <a:chExt cx="6437313" cy="2879725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619250" y="1844675"/>
              <a:ext cx="6437313" cy="2879725"/>
            </a:xfrm>
            <a:prstGeom prst="roundRect">
              <a:avLst>
                <a:gd name="adj" fmla="val 12468"/>
              </a:avLst>
            </a:prstGeom>
            <a:solidFill>
              <a:srgbClr val="DADADA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924300" y="1989138"/>
              <a:ext cx="1509713" cy="1979612"/>
              <a:chOff x="1836" y="1046"/>
              <a:chExt cx="623" cy="459"/>
            </a:xfrm>
          </p:grpSpPr>
          <p:pic>
            <p:nvPicPr>
              <p:cNvPr id="9" name="Picture 11"/>
              <p:cNvPicPr>
                <a:picLocks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966" y="1046"/>
                <a:ext cx="387" cy="4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836" y="1178"/>
                <a:ext cx="623" cy="172"/>
                <a:chOff x="1836" y="1178"/>
                <a:chExt cx="623" cy="172"/>
              </a:xfrm>
            </p:grpSpPr>
            <p:sp>
              <p:nvSpPr>
                <p:cNvPr id="11" name="Line 13"/>
                <p:cNvSpPr>
                  <a:spLocks noChangeShapeType="1"/>
                </p:cNvSpPr>
                <p:nvPr/>
              </p:nvSpPr>
              <p:spPr bwMode="auto">
                <a:xfrm>
                  <a:off x="1932" y="1178"/>
                  <a:ext cx="431" cy="172"/>
                </a:xfrm>
                <a:prstGeom prst="line">
                  <a:avLst/>
                </a:prstGeom>
                <a:noFill/>
                <a:ln w="762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  <p:sp>
              <p:nvSpPr>
                <p:cNvPr id="1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836" y="1178"/>
                  <a:ext cx="623" cy="172"/>
                </a:xfrm>
                <a:prstGeom prst="line">
                  <a:avLst/>
                </a:prstGeom>
                <a:noFill/>
                <a:ln w="762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</p:grpSp>
        </p:grp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916238" y="3933825"/>
              <a:ext cx="3359150" cy="500063"/>
              <a:chOff x="1588" y="1570"/>
              <a:chExt cx="1111" cy="116"/>
            </a:xfrm>
          </p:grpSpPr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1588" y="1570"/>
                <a:ext cx="653" cy="0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2056" y="1570"/>
                <a:ext cx="185" cy="116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056" y="1686"/>
                <a:ext cx="643" cy="0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pic>
          <p:nvPicPr>
            <p:cNvPr id="19" name="Picture 13" descr="C:\Users\eg\Desktop\fu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67744" y="2204864"/>
              <a:ext cx="576064" cy="227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" descr="C:\Users\eg\Desktop\fu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444208" y="2276872"/>
              <a:ext cx="576064" cy="227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24132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DMO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268761"/>
            <a:ext cx="9841093" cy="4701511"/>
          </a:xfrm>
        </p:spPr>
        <p:txBody>
          <a:bodyPr>
            <a:normAutofit/>
          </a:bodyPr>
          <a:lstStyle/>
          <a:p>
            <a:r>
              <a:rPr lang="de-DE" dirty="0"/>
              <a:t>Direktmodus: DMO = „</a:t>
            </a:r>
            <a:r>
              <a:rPr lang="de-DE" dirty="0" err="1"/>
              <a:t>direct</a:t>
            </a:r>
            <a:r>
              <a:rPr lang="de-DE" dirty="0"/>
              <a:t> Mode“ </a:t>
            </a:r>
          </a:p>
          <a:p>
            <a:r>
              <a:rPr lang="de-DE" dirty="0"/>
              <a:t>Funkbetrieb ohne Funknetz!</a:t>
            </a:r>
          </a:p>
          <a:p>
            <a:r>
              <a:rPr lang="de-DE" dirty="0"/>
              <a:t>Reichweite ähnlich Analogfunk</a:t>
            </a:r>
          </a:p>
          <a:p>
            <a:r>
              <a:rPr lang="de-DE" dirty="0"/>
              <a:t>Benötigt keinerlei Infrastruktur</a:t>
            </a:r>
          </a:p>
          <a:p>
            <a:r>
              <a:rPr lang="de-DE" dirty="0"/>
              <a:t>Notbetrieb falls Netz ausfällt</a:t>
            </a:r>
          </a:p>
          <a:p>
            <a:r>
              <a:rPr lang="de-DE" dirty="0"/>
              <a:t>Funken in unversorgten Bereichen </a:t>
            </a:r>
            <a:r>
              <a:rPr lang="de-DE" sz="2394" dirty="0"/>
              <a:t>(Tiefgarage, Klamm, Hochgebirge,…)</a:t>
            </a:r>
          </a:p>
          <a:p>
            <a:r>
              <a:rPr lang="de-DE" dirty="0"/>
              <a:t>Ersetzt den analogen „NOTFUNK“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300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DMO 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0428" y="1107163"/>
            <a:ext cx="8070068" cy="50471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dirty="0"/>
              <a:t>Einsatzmöglichkeiten für den DMO Modus: </a:t>
            </a:r>
          </a:p>
          <a:p>
            <a:pPr lvl="1"/>
            <a:r>
              <a:rPr lang="de-AT" dirty="0"/>
              <a:t>Gruppenruf zwischen Endgeräten</a:t>
            </a:r>
          </a:p>
          <a:p>
            <a:pPr lvl="1">
              <a:buNone/>
            </a:pPr>
            <a:endParaRPr lang="de-AT" dirty="0"/>
          </a:p>
          <a:p>
            <a:pPr lvl="1">
              <a:buNone/>
            </a:pPr>
            <a:endParaRPr lang="de-AT" dirty="0"/>
          </a:p>
          <a:p>
            <a:pPr lvl="1">
              <a:buNone/>
            </a:pPr>
            <a:endParaRPr lang="de-AT" dirty="0"/>
          </a:p>
          <a:p>
            <a:pPr lvl="1"/>
            <a:r>
              <a:rPr lang="de-AT" dirty="0"/>
              <a:t>Übermittlungsverkehr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7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6160" y="2449751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76120" y="2432693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>
          <a:xfrm>
            <a:off x="5951984" y="2996952"/>
            <a:ext cx="1008112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5735960" y="4581128"/>
            <a:ext cx="936104" cy="43204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2028" y="4869161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44272" y="4797153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mit Pfeil 14"/>
          <p:cNvCxnSpPr/>
          <p:nvPr/>
        </p:nvCxnSpPr>
        <p:spPr>
          <a:xfrm>
            <a:off x="7464152" y="4581128"/>
            <a:ext cx="936104" cy="43204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0220" y="3701872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28"/>
          <p:cNvSpPr txBox="1"/>
          <p:nvPr/>
        </p:nvSpPr>
        <p:spPr>
          <a:xfrm>
            <a:off x="6456040" y="4221088"/>
            <a:ext cx="23042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1050" dirty="0"/>
              <a:t>Übermittler</a:t>
            </a:r>
          </a:p>
        </p:txBody>
      </p:sp>
      <p:sp>
        <p:nvSpPr>
          <p:cNvPr id="30" name="Flussdiagramm: Verzögerung 29"/>
          <p:cNvSpPr/>
          <p:nvPr/>
        </p:nvSpPr>
        <p:spPr>
          <a:xfrm rot="16200000">
            <a:off x="6420036" y="4617132"/>
            <a:ext cx="1080120" cy="1296144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5591944" y="5877272"/>
            <a:ext cx="302433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915696" y="5877273"/>
            <a:ext cx="226853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200" b="1" dirty="0"/>
              <a:t>Keine direkte Verbindung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5138210" y="2287706"/>
            <a:ext cx="2664296" cy="122413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45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560" y="424031"/>
            <a:ext cx="7499176" cy="1143000"/>
          </a:xfrm>
        </p:spPr>
        <p:txBody>
          <a:bodyPr/>
          <a:lstStyle/>
          <a:p>
            <a:r>
              <a:rPr lang="de-AT" dirty="0"/>
              <a:t>Gruppen im Ordner DMO</a:t>
            </a:r>
          </a:p>
        </p:txBody>
      </p:sp>
      <p:sp>
        <p:nvSpPr>
          <p:cNvPr id="16" name="Rechteck 15"/>
          <p:cNvSpPr/>
          <p:nvPr/>
        </p:nvSpPr>
        <p:spPr>
          <a:xfrm>
            <a:off x="1095220" y="1690062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de-AT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FEUERWEHR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(Gruppe nur FW Geräten)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FEUERWEHR 1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(Gruppe ist in allen BOS-Geräten)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FEUERWEHR 2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(Gruppe ist in allen BOS-Geräten)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BOS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FW OOE NOT (kommt später)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36EC7E-1C85-4040-8144-280105264F57}"/>
              </a:ext>
            </a:extLst>
          </p:cNvPr>
          <p:cNvSpPr/>
          <p:nvPr/>
        </p:nvSpPr>
        <p:spPr>
          <a:xfrm>
            <a:off x="7928429" y="2276872"/>
            <a:ext cx="424847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538163">
              <a:spcBef>
                <a:spcPts val="600"/>
              </a:spcBef>
              <a:buFont typeface="+mj-lt"/>
              <a:buAutoNum type="arabicPeriod" startAt="5"/>
              <a:tabLst>
                <a:tab pos="360363" algn="l"/>
              </a:tabLst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	RETTUNG 1</a:t>
            </a:r>
          </a:p>
          <a:p>
            <a:pPr marL="457200" indent="-457200" defTabSz="538163">
              <a:spcBef>
                <a:spcPts val="600"/>
              </a:spcBef>
              <a:buFont typeface="+mj-lt"/>
              <a:buAutoNum type="arabicPeriod" startAt="5"/>
              <a:tabLst>
                <a:tab pos="360363" algn="l"/>
              </a:tabLst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	RETTUNG 2</a:t>
            </a:r>
          </a:p>
          <a:p>
            <a:pPr marL="457200" indent="-457200" defTabSz="538163">
              <a:spcBef>
                <a:spcPts val="600"/>
              </a:spcBef>
              <a:buFont typeface="+mj-lt"/>
              <a:buAutoNum type="arabicPeriod" startAt="5"/>
              <a:tabLst>
                <a:tab pos="360363" algn="l"/>
              </a:tabLst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	POLIZEI 1</a:t>
            </a:r>
          </a:p>
          <a:p>
            <a:pPr marL="457200" indent="-457200" defTabSz="538163">
              <a:spcBef>
                <a:spcPts val="600"/>
              </a:spcBef>
              <a:buFont typeface="+mj-lt"/>
              <a:buAutoNum type="arabicPeriod" startAt="5"/>
              <a:tabLst>
                <a:tab pos="360363" algn="l"/>
              </a:tabLst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	POLIZEI 2</a:t>
            </a:r>
          </a:p>
          <a:p>
            <a:pPr marL="457200" indent="-457200" defTabSz="538163">
              <a:spcBef>
                <a:spcPts val="600"/>
              </a:spcBef>
              <a:buFont typeface="+mj-lt"/>
              <a:buAutoNum type="arabicPeriod" startAt="5"/>
              <a:tabLst>
                <a:tab pos="360363" algn="l"/>
              </a:tabLst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	EURO 1 bis EURO 10</a:t>
            </a:r>
            <a:endParaRPr lang="de-AT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538163">
              <a:spcBef>
                <a:spcPts val="600"/>
              </a:spcBef>
              <a:buFont typeface="+mj-lt"/>
              <a:buAutoNum type="arabicPeriod" startAt="5"/>
              <a:tabLst>
                <a:tab pos="360363" algn="l"/>
              </a:tabLst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	SL/BMLVS</a:t>
            </a:r>
          </a:p>
          <a:p>
            <a:pPr marL="457200" indent="-457200" defTabSz="538163">
              <a:spcBef>
                <a:spcPts val="600"/>
              </a:spcBef>
              <a:buFont typeface="+mj-lt"/>
              <a:buAutoNum type="arabicPeriod" startAt="5"/>
              <a:tabLst>
                <a:tab pos="360363" algn="l"/>
              </a:tabLst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	HUBSCHRAUBER</a:t>
            </a:r>
          </a:p>
          <a:p>
            <a:pPr>
              <a:spcBef>
                <a:spcPts val="600"/>
              </a:spcBef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8629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Umschalten auf Direktmodus DMO</a:t>
            </a:r>
            <a:endParaRPr lang="de-DE" sz="28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127448" y="1900936"/>
            <a:ext cx="9217024" cy="4264368"/>
          </a:xfrm>
        </p:spPr>
        <p:txBody>
          <a:bodyPr>
            <a:normAutofit/>
          </a:bodyPr>
          <a:lstStyle/>
          <a:p>
            <a:r>
              <a:rPr lang="de-DE" sz="3600" b="1" dirty="0"/>
              <a:t>Umschalten auf DMO</a:t>
            </a:r>
          </a:p>
          <a:p>
            <a:pPr marL="0" indent="0">
              <a:buNone/>
            </a:pPr>
            <a:r>
              <a:rPr lang="de-DE" sz="1400" dirty="0"/>
              <a:t>	(Schwarze Runde Taste auf der Seite unter </a:t>
            </a:r>
            <a:br>
              <a:rPr lang="de-DE" sz="1400" dirty="0"/>
            </a:br>
            <a:r>
              <a:rPr lang="de-DE" sz="1400" dirty="0"/>
              <a:t>	der PTT-Taste </a:t>
            </a:r>
            <a:r>
              <a:rPr lang="de-DE" sz="1400" dirty="0">
                <a:solidFill>
                  <a:srgbClr val="00B0F0"/>
                </a:solidFill>
              </a:rPr>
              <a:t>länger </a:t>
            </a:r>
            <a:r>
              <a:rPr lang="de-DE" sz="1400" dirty="0"/>
              <a:t>drücken- 3 sec.)</a:t>
            </a:r>
          </a:p>
          <a:p>
            <a:pPr marL="457200" lvl="1" indent="0">
              <a:buNone/>
            </a:pPr>
            <a:endParaRPr lang="de-DE" sz="3200" dirty="0"/>
          </a:p>
          <a:p>
            <a:pPr marL="360363" lvl="2" indent="-184150"/>
            <a:r>
              <a:rPr lang="de-DE" dirty="0"/>
              <a:t>Sonderform des DMO: </a:t>
            </a:r>
            <a:r>
              <a:rPr lang="de-DE" dirty="0" err="1"/>
              <a:t>Notfunk</a:t>
            </a:r>
            <a:r>
              <a:rPr lang="de-DE" dirty="0"/>
              <a:t> FW: </a:t>
            </a:r>
          </a:p>
          <a:p>
            <a:pPr marL="985838" lvl="3" indent="-241300"/>
            <a:r>
              <a:rPr lang="de-DE" dirty="0"/>
              <a:t>Kommunikation mit Florian LFK</a:t>
            </a:r>
          </a:p>
          <a:p>
            <a:pPr marL="985838" lvl="3" indent="-241300"/>
            <a:r>
              <a:rPr lang="de-DE" dirty="0"/>
              <a:t>Eigene DMO Frequenz </a:t>
            </a:r>
            <a:br>
              <a:rPr lang="de-DE" dirty="0"/>
            </a:br>
            <a:r>
              <a:rPr lang="de-DE" dirty="0"/>
              <a:t>(Vergleichbar früher Kanal 1 Landesfrequenz)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7248128" y="2924944"/>
            <a:ext cx="914400" cy="1418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Hand, haltend, klein, schließen enthält.&#10;&#10;Automatisch generierte Beschreibung">
            <a:extLst>
              <a:ext uri="{FF2B5EF4-FFF2-40B4-BE49-F238E27FC236}">
                <a16:creationId xmlns:a16="http://schemas.microsoft.com/office/drawing/2014/main" id="{556A3D16-0531-45F4-87E2-3B6F4AB39B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98" y="141763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0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620688"/>
            <a:ext cx="7499176" cy="868958"/>
          </a:xfrm>
        </p:spPr>
        <p:txBody>
          <a:bodyPr/>
          <a:lstStyle/>
          <a:p>
            <a:r>
              <a:rPr lang="de-DE" dirty="0"/>
              <a:t>Netzabdeckung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99456" y="1772816"/>
            <a:ext cx="104411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grundsätzlich erfahrungsgemäß sehr gute Funkversorgung!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„Indoor“ Versorgung ist </a:t>
            </a:r>
            <a:r>
              <a:rPr lang="de-AT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 gesichert!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Eine Station im Bereich Natternbach fehlt noch (Stand 07/2020)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6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6412" y="620688"/>
            <a:ext cx="7499176" cy="5098578"/>
          </a:xfrm>
        </p:spPr>
        <p:txBody>
          <a:bodyPr/>
          <a:lstStyle/>
          <a:p>
            <a:r>
              <a:rPr lang="de-AT" sz="7200" dirty="0"/>
              <a:t> </a:t>
            </a:r>
            <a:r>
              <a:rPr lang="de-AT" sz="7200" dirty="0" err="1"/>
              <a:t>Notfunk</a:t>
            </a:r>
            <a:br>
              <a:rPr lang="de-AT" sz="7200" dirty="0"/>
            </a:br>
            <a:br>
              <a:rPr lang="de-AT" sz="6000" dirty="0"/>
            </a:br>
            <a:r>
              <a:rPr lang="de-AT" sz="4400" dirty="0"/>
              <a:t>DMO ersetzt </a:t>
            </a:r>
            <a:br>
              <a:rPr lang="de-AT" sz="4400" dirty="0"/>
            </a:br>
            <a:r>
              <a:rPr lang="de-AT" sz="4400" dirty="0"/>
              <a:t> Analog-Funk 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3071440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NOTFUNK im DMO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87488" y="1354819"/>
            <a:ext cx="10081120" cy="4896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/>
              <a:t>Vorteile: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gewohnte Geräte, kein Lagerproblem, Akkus sind in Betrieb, günstigere Umrüstung KFZ, usw.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das Analogfunksystem kann entfallen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nur ein Funksystem muss geschult, betrieben und erhalten werden.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schnellere Umstellung auf Digitalfunk, da das Analoge Funksystem „abgeschaltet“ wird.</a:t>
            </a:r>
          </a:p>
        </p:txBody>
      </p:sp>
    </p:spTree>
    <p:extLst>
      <p:ext uri="{BB962C8B-B14F-4D97-AF65-F5344CB8AC3E}">
        <p14:creationId xmlns:p14="http://schemas.microsoft.com/office/powerpoint/2010/main" val="4201727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15480" y="274638"/>
            <a:ext cx="10369152" cy="1143000"/>
          </a:xfrm>
        </p:spPr>
        <p:txBody>
          <a:bodyPr/>
          <a:lstStyle/>
          <a:p>
            <a:r>
              <a:rPr lang="de-DE" dirty="0"/>
              <a:t>Vorgehensweise bei Ausfall des Funknetzes</a:t>
            </a:r>
            <a:br>
              <a:rPr lang="de-DE" dirty="0"/>
            </a:br>
            <a:r>
              <a:rPr lang="de-DE" dirty="0"/>
              <a:t>für die </a:t>
            </a:r>
            <a:r>
              <a:rPr lang="de-DE" u="sng" dirty="0"/>
              <a:t>lokale</a:t>
            </a:r>
            <a:r>
              <a:rPr lang="de-DE" dirty="0"/>
              <a:t> Verbindungen</a:t>
            </a:r>
            <a:endParaRPr lang="de-DE" sz="2800" dirty="0">
              <a:solidFill>
                <a:srgbClr val="00B050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75520" y="1772816"/>
            <a:ext cx="9433048" cy="4264368"/>
          </a:xfrm>
        </p:spPr>
        <p:txBody>
          <a:bodyPr>
            <a:noAutofit/>
          </a:bodyPr>
          <a:lstStyle/>
          <a:p>
            <a:r>
              <a:rPr lang="de-DE" sz="3600" b="1" dirty="0"/>
              <a:t>Umschalten auf DMO</a:t>
            </a:r>
          </a:p>
          <a:p>
            <a:pPr marL="717550" lvl="2"/>
            <a:r>
              <a:rPr lang="de-DE" sz="3200" b="1" dirty="0"/>
              <a:t>FEUERWEHR </a:t>
            </a:r>
            <a:r>
              <a:rPr lang="de-DE" sz="2000" b="1" dirty="0"/>
              <a:t>(Nur in Geräten der FW in Österreich)</a:t>
            </a:r>
          </a:p>
          <a:p>
            <a:pPr marL="717550" lvl="2"/>
            <a:r>
              <a:rPr lang="de-DE" sz="3200" b="1" dirty="0"/>
              <a:t>FEUERWEHR 1 </a:t>
            </a:r>
            <a:r>
              <a:rPr lang="de-DE" sz="2000" b="1" dirty="0"/>
              <a:t>(Auch in anderen BOS Geräten)</a:t>
            </a:r>
          </a:p>
          <a:p>
            <a:pPr marL="717550" lvl="2"/>
            <a:r>
              <a:rPr lang="de-DE" sz="3200" b="1" dirty="0"/>
              <a:t>FEUERWEHR 2 </a:t>
            </a:r>
            <a:r>
              <a:rPr lang="de-DE" sz="2000" b="1" dirty="0"/>
              <a:t>(Auch in anderen BOS Geräten)</a:t>
            </a:r>
          </a:p>
          <a:p>
            <a:pPr marL="488950" lvl="2" indent="0">
              <a:buNone/>
            </a:pPr>
            <a:br>
              <a:rPr lang="de-DE" sz="3200" b="1" dirty="0"/>
            </a:br>
            <a:r>
              <a:rPr lang="de-DE" sz="3200" b="1" dirty="0"/>
              <a:t>Drei  FEUERWEHR DMO Frequenzen </a:t>
            </a:r>
            <a:br>
              <a:rPr lang="de-DE" sz="3200" b="1" dirty="0"/>
            </a:br>
            <a:r>
              <a:rPr lang="de-DE" sz="3200" b="1" dirty="0"/>
              <a:t>für </a:t>
            </a:r>
            <a:r>
              <a:rPr lang="de-DE" sz="3200" b="1" dirty="0">
                <a:solidFill>
                  <a:srgbClr val="FF0000"/>
                </a:solidFill>
              </a:rPr>
              <a:t>ganz Österreich!</a:t>
            </a:r>
            <a:endParaRPr lang="de-DE" sz="2800" b="1" dirty="0"/>
          </a:p>
          <a:p>
            <a:pPr lvl="2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6159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992544" cy="1143000"/>
          </a:xfrm>
        </p:spPr>
        <p:txBody>
          <a:bodyPr/>
          <a:lstStyle/>
          <a:p>
            <a:r>
              <a:rPr lang="de-DE" dirty="0"/>
              <a:t>Vorgehensweise bei Ausfall des Funknetzes 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u="sng" dirty="0"/>
              <a:t>für die Kommunikation mit Florian LFK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15344" y="1872880"/>
            <a:ext cx="10225136" cy="4264368"/>
          </a:xfrm>
        </p:spPr>
        <p:txBody>
          <a:bodyPr>
            <a:normAutofit/>
          </a:bodyPr>
          <a:lstStyle/>
          <a:p>
            <a:r>
              <a:rPr lang="de-DE" sz="3600" b="1" dirty="0"/>
              <a:t>Umschalten auf DMO</a:t>
            </a:r>
          </a:p>
          <a:p>
            <a:pPr marL="0" indent="0">
              <a:buNone/>
            </a:pPr>
            <a:r>
              <a:rPr lang="de-DE" sz="1400" dirty="0"/>
              <a:t>	(</a:t>
            </a:r>
            <a:r>
              <a:rPr lang="de-DE" sz="2000" dirty="0"/>
              <a:t>Schwarze Runde Taste auf der Seite unter </a:t>
            </a:r>
            <a:br>
              <a:rPr lang="de-DE" sz="2000" dirty="0"/>
            </a:br>
            <a:r>
              <a:rPr lang="de-DE" sz="2000" dirty="0"/>
              <a:t>	der PTT-Taste </a:t>
            </a:r>
            <a:r>
              <a:rPr lang="de-DE" sz="2000" dirty="0">
                <a:solidFill>
                  <a:srgbClr val="00B0F0"/>
                </a:solidFill>
              </a:rPr>
              <a:t>länger </a:t>
            </a:r>
            <a:r>
              <a:rPr lang="de-DE" sz="2000" dirty="0"/>
              <a:t>drücken)</a:t>
            </a:r>
          </a:p>
          <a:p>
            <a:pPr marL="0" indent="0">
              <a:buNone/>
            </a:pPr>
            <a:endParaRPr lang="de-DE" sz="2000" b="1" dirty="0"/>
          </a:p>
          <a:p>
            <a:pPr lvl="1"/>
            <a:r>
              <a:rPr lang="de-DE" sz="3200" dirty="0"/>
              <a:t>Ordner Wechsel:</a:t>
            </a:r>
          </a:p>
          <a:p>
            <a:pPr lvl="2"/>
            <a:r>
              <a:rPr lang="de-DE" dirty="0"/>
              <a:t>DMO-</a:t>
            </a:r>
            <a:r>
              <a:rPr lang="de-DE" dirty="0" err="1"/>
              <a:t>Notfunk</a:t>
            </a:r>
            <a:r>
              <a:rPr lang="de-DE" dirty="0"/>
              <a:t> FW: </a:t>
            </a:r>
          </a:p>
          <a:p>
            <a:pPr lvl="3"/>
            <a:r>
              <a:rPr lang="de-DE" dirty="0"/>
              <a:t>Kommunikation mit Florian LFK</a:t>
            </a:r>
          </a:p>
          <a:p>
            <a:pPr lvl="3"/>
            <a:r>
              <a:rPr lang="de-DE" dirty="0"/>
              <a:t>Eigene DMO Frequenz  (Vergleichbar früher</a:t>
            </a:r>
            <a:br>
              <a:rPr lang="de-DE" dirty="0"/>
            </a:br>
            <a:r>
              <a:rPr lang="de-DE" dirty="0"/>
              <a:t>Kanal 1 Landesfrequenz), </a:t>
            </a:r>
            <a:br>
              <a:rPr lang="de-DE" dirty="0"/>
            </a:br>
            <a:r>
              <a:rPr lang="de-DE" dirty="0"/>
              <a:t>(diese Frequenz ist aber derzeit noch nicht verfügbar!)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9609" y="2111431"/>
            <a:ext cx="3284984" cy="2463738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>
            <a:off x="6816080" y="2996952"/>
            <a:ext cx="1800200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2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Richtlinien Funk inkl. Funksprechordnung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1772816"/>
            <a:ext cx="10657184" cy="4248472"/>
          </a:xfrm>
        </p:spPr>
        <p:txBody>
          <a:bodyPr>
            <a:noAutofit/>
          </a:bodyPr>
          <a:lstStyle/>
          <a:p>
            <a:r>
              <a:rPr lang="de-AT" sz="2800" dirty="0"/>
              <a:t>Richtlinien Funk</a:t>
            </a:r>
          </a:p>
          <a:p>
            <a:pPr lvl="1"/>
            <a:r>
              <a:rPr lang="de-AT" dirty="0"/>
              <a:t>Betriebsregelungen Digitalfunk allgemein</a:t>
            </a:r>
          </a:p>
          <a:p>
            <a:pPr lvl="1"/>
            <a:r>
              <a:rPr lang="de-AT" dirty="0"/>
              <a:t>Errichtung Florianstation</a:t>
            </a:r>
          </a:p>
          <a:p>
            <a:pPr lvl="1"/>
            <a:r>
              <a:rPr lang="de-AT" dirty="0"/>
              <a:t>Betrieb Florianstation</a:t>
            </a:r>
          </a:p>
          <a:p>
            <a:pPr lvl="1"/>
            <a:r>
              <a:rPr lang="de-AT" dirty="0"/>
              <a:t>Funksprechordnung überarbeitet </a:t>
            </a:r>
            <a:r>
              <a:rPr lang="de-AT" sz="1200" dirty="0"/>
              <a:t>Auftrag: </a:t>
            </a:r>
            <a:r>
              <a:rPr lang="de-AT" sz="1200" u="sng" dirty="0"/>
              <a:t>Vereinfachung!</a:t>
            </a:r>
            <a:r>
              <a:rPr lang="de-AT" sz="1200" dirty="0"/>
              <a:t> </a:t>
            </a:r>
          </a:p>
          <a:p>
            <a:pPr lvl="1"/>
            <a:r>
              <a:rPr lang="de-AT" dirty="0"/>
              <a:t>Funkrufnamen: vorzugsweise taktische Bezeichnungen verwenden </a:t>
            </a:r>
            <a:br>
              <a:rPr lang="de-AT" dirty="0"/>
            </a:br>
            <a:r>
              <a:rPr lang="de-AT" dirty="0"/>
              <a:t>(HFUG neu: Nummern)</a:t>
            </a:r>
            <a:endParaRPr lang="de-AT" sz="1200" dirty="0"/>
          </a:p>
          <a:p>
            <a:pPr lvl="2"/>
            <a:r>
              <a:rPr lang="de-AT" sz="1000" dirty="0"/>
              <a:t>z.B. </a:t>
            </a:r>
            <a:r>
              <a:rPr lang="de-AT" sz="1000" dirty="0" err="1"/>
              <a:t>Perg</a:t>
            </a:r>
            <a:r>
              <a:rPr lang="de-AT" sz="1000" dirty="0"/>
              <a:t> 51</a:t>
            </a:r>
            <a:endParaRPr lang="de-AT" dirty="0"/>
          </a:p>
          <a:p>
            <a:pPr lvl="1"/>
            <a:endParaRPr lang="de-AT" dirty="0"/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85044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4" y="12576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Sprechgruppen im Einsatz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77142" y="1710713"/>
            <a:ext cx="9937103" cy="5112568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b="1" dirty="0"/>
              <a:t>Standardmäßige Verwendung bei jedem Einsatz: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b="1" dirty="0"/>
              <a:t>		</a:t>
            </a:r>
          </a:p>
          <a:p>
            <a:pPr marL="457200" lvl="1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b="1" dirty="0"/>
              <a:t> </a:t>
            </a:r>
            <a:r>
              <a:rPr lang="de-AT" b="1" dirty="0">
                <a:solidFill>
                  <a:srgbClr val="FF0000"/>
                </a:solidFill>
              </a:rPr>
              <a:t>Bezirks-Hauptgruppe: „FW-GR-HAUPT“    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de-AT" dirty="0"/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dirty="0"/>
              <a:t>jeder Einsatz wird also grundsätzlich auf der jeweiligen Haupt-Gruppe des Bezirkes abgewickelt 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de-AT" b="1" dirty="0"/>
              <a:t>Außer </a:t>
            </a:r>
            <a:r>
              <a:rPr lang="de-AT" b="1" dirty="0">
                <a:solidFill>
                  <a:srgbClr val="00B0F0"/>
                </a:solidFill>
              </a:rPr>
              <a:t>bei</a:t>
            </a:r>
            <a:r>
              <a:rPr lang="de-AT" b="1" dirty="0"/>
              <a:t>:  	</a:t>
            </a:r>
            <a:r>
              <a:rPr lang="de-AT" dirty="0"/>
              <a:t>Starklastfällen (Sturm, Hochwasser,…)</a:t>
            </a:r>
            <a:br>
              <a:rPr lang="de-AT" dirty="0"/>
            </a:br>
            <a:r>
              <a:rPr lang="de-AT" dirty="0"/>
              <a:t>			Großbränden, Einsatzabschnitten, usw.</a:t>
            </a:r>
            <a:endParaRPr lang="de-AT" b="1" dirty="0"/>
          </a:p>
          <a:p>
            <a:pPr marL="457200" lvl="1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b="1" dirty="0">
                <a:solidFill>
                  <a:srgbClr val="FF0000"/>
                </a:solidFill>
              </a:rPr>
              <a:t>Keep </a:t>
            </a:r>
            <a:r>
              <a:rPr lang="de-AT" b="1" dirty="0" err="1">
                <a:solidFill>
                  <a:srgbClr val="FF0000"/>
                </a:solidFill>
              </a:rPr>
              <a:t>it</a:t>
            </a:r>
            <a:r>
              <a:rPr lang="de-AT" b="1" dirty="0">
                <a:solidFill>
                  <a:srgbClr val="FF0000"/>
                </a:solidFill>
              </a:rPr>
              <a:t> simple!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>
              <a:lnSpc>
                <a:spcPct val="90000"/>
              </a:lnSpc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06944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332656"/>
            <a:ext cx="8229600" cy="1143000"/>
          </a:xfrm>
        </p:spPr>
        <p:txBody>
          <a:bodyPr/>
          <a:lstStyle/>
          <a:p>
            <a:r>
              <a:rPr lang="de-AT" altLang="de-DE" dirty="0"/>
              <a:t>Welche Ausweichgruppe ist zu Verwenden?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844824"/>
            <a:ext cx="9793088" cy="4248472"/>
          </a:xfrm>
        </p:spPr>
        <p:txBody>
          <a:bodyPr rtlCol="0">
            <a:no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b="1" dirty="0"/>
              <a:t>Jeder Abschnitt verwendet die dem Abschnitt entsprechende Ausweichgruppe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05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1800" b="1" dirty="0"/>
              <a:t>Jede Ausweichgruppe kann jedoch bei Bedarf von jedem Abschnitt verwendet werden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100" b="1" dirty="0"/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größerer Einsatz, mehrere Einsätze gleichzeitig</a:t>
            </a:r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Einsätze Abschnitts Übergreifend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05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2000" b="1" dirty="0"/>
              <a:t>Verwendung der dem Abschnitt entsprechenden Ausweichgruppe auch bei: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000" dirty="0"/>
              <a:t>Übungen, Funkübungen </a:t>
            </a:r>
            <a:r>
              <a:rPr lang="de-AT" sz="1800" b="1" dirty="0"/>
              <a:t>(finden immer auf einer Ausweichgruppe statt)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000" dirty="0"/>
              <a:t>Im Starklastfall selbständige Auswahl der Gruppe (Sturm, Hochwasser,…)</a:t>
            </a:r>
            <a:endParaRPr lang="de-AT" sz="1800" dirty="0"/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…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843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404664"/>
            <a:ext cx="8229600" cy="1143000"/>
          </a:xfrm>
        </p:spPr>
        <p:txBody>
          <a:bodyPr/>
          <a:lstStyle/>
          <a:p>
            <a:r>
              <a:rPr lang="de-AT" altLang="de-DE" dirty="0"/>
              <a:t>Welche Ausweichgruppe ist zu Verwenden?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775521" y="1844824"/>
            <a:ext cx="8782994" cy="4320480"/>
          </a:xfrm>
        </p:spPr>
        <p:txBody>
          <a:bodyPr rtlCol="0">
            <a:no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2000" dirty="0">
                <a:solidFill>
                  <a:srgbClr val="FF0000"/>
                </a:solidFill>
              </a:rPr>
              <a:t>Bezirk Grieskirchen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20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1. AB Grieskirchen	FW-GR-AUSW 1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2. AB Haag         		FW-GR-AUSW 2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3. AB Peuerbach		FW-GR-AUSW 3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4. Reserve 			FW-GR-AUSW 4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5. Reserve	 		FW-GR-AUSW 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1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Jede Ausweichgruppe kann bei Bedarf von jeder FW genutzt werden - kein Besitzanspruch!</a:t>
            </a:r>
          </a:p>
        </p:txBody>
      </p:sp>
    </p:spTree>
    <p:extLst>
      <p:ext uri="{BB962C8B-B14F-4D97-AF65-F5344CB8AC3E}">
        <p14:creationId xmlns:p14="http://schemas.microsoft.com/office/powerpoint/2010/main" val="2284313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93E1CF-73DF-4D33-8038-022848AF2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" r="5323"/>
          <a:stretch/>
        </p:blipFill>
        <p:spPr>
          <a:xfrm>
            <a:off x="911424" y="188640"/>
            <a:ext cx="7416824" cy="637796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A9EE562-4042-4B6F-8D56-52994F0C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336" y="764704"/>
            <a:ext cx="2592288" cy="1143000"/>
          </a:xfrm>
        </p:spPr>
        <p:txBody>
          <a:bodyPr/>
          <a:lstStyle/>
          <a:p>
            <a:r>
              <a:rPr lang="de-AT" dirty="0"/>
              <a:t>Funkruf-namen</a:t>
            </a:r>
          </a:p>
        </p:txBody>
      </p:sp>
    </p:spTree>
    <p:extLst>
      <p:ext uri="{BB962C8B-B14F-4D97-AF65-F5344CB8AC3E}">
        <p14:creationId xmlns:p14="http://schemas.microsoft.com/office/powerpoint/2010/main" val="151227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96400" y="980728"/>
            <a:ext cx="2592288" cy="1143000"/>
          </a:xfrm>
        </p:spPr>
        <p:txBody>
          <a:bodyPr/>
          <a:lstStyle/>
          <a:p>
            <a:r>
              <a:rPr lang="de-AT" dirty="0"/>
              <a:t>Funkruf-namen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1611B4-838C-42E0-9469-EA89FA5F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99045"/>
            <a:ext cx="87915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314" y="18864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>
                <a:solidFill>
                  <a:schemeClr val="tx1"/>
                </a:solidFill>
              </a:rPr>
              <a:t>Unterschiede analog/digital?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15480" y="1331641"/>
            <a:ext cx="9865096" cy="49770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AT" altLang="de-DE" sz="2800" dirty="0"/>
              <a:t>statt Kanälen werden Sprechgruppen verwendet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alle auf der gleichen Gruppe können miteinander reden – im ganzen Netz!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die Grundbedienung ist einfach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Die Netzabdeckung ist sehr gut sein (wie bereits in anderen Bundesländern und den „fertigen“ OÖ Bezirken)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Sprachqualität ist sehr gut!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AT" altLang="de-DE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1988840"/>
            <a:ext cx="8147248" cy="1143000"/>
          </a:xfrm>
        </p:spPr>
        <p:txBody>
          <a:bodyPr/>
          <a:lstStyle/>
          <a:p>
            <a:r>
              <a:rPr lang="de-AT" dirty="0"/>
              <a:t>Was es noch mit den neuen Digitalfunkgeräten einzuhalten gilt</a:t>
            </a:r>
          </a:p>
        </p:txBody>
      </p:sp>
    </p:spTree>
    <p:extLst>
      <p:ext uri="{BB962C8B-B14F-4D97-AF65-F5344CB8AC3E}">
        <p14:creationId xmlns:p14="http://schemas.microsoft.com/office/powerpoint/2010/main" val="2208853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Verschleppung von Sprechgruppen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6" y="1600201"/>
            <a:ext cx="8352928" cy="4525963"/>
          </a:xfrm>
        </p:spPr>
        <p:txBody>
          <a:bodyPr>
            <a:normAutofit/>
          </a:bodyPr>
          <a:lstStyle/>
          <a:p>
            <a:r>
              <a:rPr lang="de-AT" dirty="0"/>
              <a:t>Gruppenverschleppung: die Verwendung vieler verschiedener (unnötiger) Sprechgruppen an einem Einsatzort </a:t>
            </a:r>
          </a:p>
          <a:p>
            <a:pPr lvl="1"/>
            <a:r>
              <a:rPr lang="de-AT" dirty="0"/>
              <a:t>belastet das System</a:t>
            </a:r>
          </a:p>
          <a:p>
            <a:pPr lvl="1"/>
            <a:r>
              <a:rPr lang="de-AT" dirty="0"/>
              <a:t>Kommunikation der eingesetzten Einsatzkräfte wird behindert!</a:t>
            </a:r>
          </a:p>
          <a:p>
            <a:pPr lvl="1"/>
            <a:r>
              <a:rPr lang="de-AT" dirty="0"/>
              <a:t>Die Verschleppung von Sprechgruppen ist im LFK jederzeit nachvollziehbar!</a:t>
            </a:r>
          </a:p>
          <a:p>
            <a:pPr lvl="1"/>
            <a:r>
              <a:rPr lang="de-AT" dirty="0"/>
              <a:t>Protokollierung im MSO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779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Lauschen verboten!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7528" y="1600201"/>
            <a:ext cx="9217024" cy="4525963"/>
          </a:xfrm>
        </p:spPr>
        <p:txBody>
          <a:bodyPr/>
          <a:lstStyle/>
          <a:p>
            <a:r>
              <a:rPr lang="de-AT" dirty="0"/>
              <a:t>Verboten: Mithören von Einsätzen, an denen man nicht beteiligt ist!</a:t>
            </a:r>
          </a:p>
          <a:p>
            <a:pPr lvl="1"/>
            <a:r>
              <a:rPr lang="de-AT" dirty="0"/>
              <a:t>z.B.: Großbrand in Niederösterreich </a:t>
            </a:r>
          </a:p>
          <a:p>
            <a:pPr lvl="1"/>
            <a:r>
              <a:rPr lang="de-AT" dirty="0"/>
              <a:t>Interessanter Einsatz im Bezirk XY</a:t>
            </a:r>
          </a:p>
          <a:p>
            <a:pPr lvl="1"/>
            <a:r>
              <a:rPr lang="de-AT" dirty="0"/>
              <a:t>Tunnelbrand in Salzburg, </a:t>
            </a:r>
            <a:r>
              <a:rPr lang="de-AT" dirty="0" err="1"/>
              <a:t>usw</a:t>
            </a:r>
            <a:r>
              <a:rPr lang="de-AT" dirty="0"/>
              <a:t>……</a:t>
            </a:r>
          </a:p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Sehr einfach nachvollziehbar im LFK!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8202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16632"/>
            <a:ext cx="7499176" cy="1143000"/>
          </a:xfrm>
        </p:spPr>
        <p:txBody>
          <a:bodyPr/>
          <a:lstStyle/>
          <a:p>
            <a:r>
              <a:rPr lang="de-AT" dirty="0"/>
              <a:t>Geräteverlust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1235894"/>
            <a:ext cx="9145016" cy="5001419"/>
          </a:xfrm>
        </p:spPr>
        <p:txBody>
          <a:bodyPr>
            <a:normAutofit lnSpcReduction="10000"/>
          </a:bodyPr>
          <a:lstStyle/>
          <a:p>
            <a:r>
              <a:rPr lang="de-AT" dirty="0"/>
              <a:t>Verlorene Geräte sofort melden, es wird über LFK vorübergehend gesperrt</a:t>
            </a:r>
          </a:p>
          <a:p>
            <a:pPr lvl="1"/>
            <a:r>
              <a:rPr lang="de-AT" dirty="0"/>
              <a:t>Wird es wieder gefunden, so kann es wieder aktiviert werden</a:t>
            </a:r>
          </a:p>
          <a:p>
            <a:pPr marL="457200" lvl="1" indent="0">
              <a:buNone/>
            </a:pPr>
            <a:endParaRPr lang="de-AT" sz="1100" dirty="0"/>
          </a:p>
          <a:p>
            <a:r>
              <a:rPr lang="de-AT" dirty="0"/>
              <a:t>Bei totalem Verlust (</a:t>
            </a:r>
            <a:r>
              <a:rPr lang="de-AT" dirty="0" err="1"/>
              <a:t>z.B</a:t>
            </a:r>
            <a:r>
              <a:rPr lang="de-AT" dirty="0"/>
              <a:t>: Diebstahl, in das Wasser gefallen) wird das Gerät dauerhaft aus dem Netz entfernt</a:t>
            </a:r>
          </a:p>
          <a:p>
            <a:endParaRPr lang="de-AT" sz="1100" dirty="0"/>
          </a:p>
          <a:p>
            <a:r>
              <a:rPr lang="de-AT" b="1" dirty="0">
                <a:solidFill>
                  <a:srgbClr val="FF0000"/>
                </a:solidFill>
              </a:rPr>
              <a:t>Verantwortung über die Geräte liegt bei der jeweiligen Feuerwehr!!!</a:t>
            </a:r>
          </a:p>
        </p:txBody>
      </p:sp>
    </p:spTree>
    <p:extLst>
      <p:ext uri="{BB962C8B-B14F-4D97-AF65-F5344CB8AC3E}">
        <p14:creationId xmlns:p14="http://schemas.microsoft.com/office/powerpoint/2010/main" val="3922660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Einsatztaktik Digitalfunk </a:t>
            </a:r>
            <a:br>
              <a:rPr lang="de-AT" dirty="0"/>
            </a:br>
            <a:br>
              <a:rPr lang="de-AT" dirty="0"/>
            </a:br>
            <a:r>
              <a:rPr lang="de-AT" dirty="0"/>
              <a:t>Beispiel Brandeinsatz</a:t>
            </a:r>
          </a:p>
        </p:txBody>
      </p:sp>
    </p:spTree>
    <p:extLst>
      <p:ext uri="{BB962C8B-B14F-4D97-AF65-F5344CB8AC3E}">
        <p14:creationId xmlns:p14="http://schemas.microsoft.com/office/powerpoint/2010/main" val="3243981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1668" y="533362"/>
            <a:ext cx="4199264" cy="4407806"/>
          </a:xfrm>
        </p:spPr>
        <p:txBody>
          <a:bodyPr/>
          <a:lstStyle/>
          <a:p>
            <a:r>
              <a:rPr lang="de-DE" dirty="0"/>
              <a:t>Einsatzablauf</a:t>
            </a:r>
            <a:br>
              <a:rPr lang="de-DE" dirty="0"/>
            </a:br>
            <a:r>
              <a:rPr lang="de-DE" dirty="0"/>
              <a:t>am WAS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 err="1"/>
              <a:t>WAS</a:t>
            </a:r>
            <a:r>
              <a:rPr lang="de-DE" dirty="0"/>
              <a:t> bleibt unverändert!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9855" y="0"/>
            <a:ext cx="521517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4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692696"/>
            <a:ext cx="5112568" cy="1178804"/>
          </a:xfrm>
        </p:spPr>
        <p:txBody>
          <a:bodyPr/>
          <a:lstStyle/>
          <a:p>
            <a:r>
              <a:rPr lang="de-DE" dirty="0"/>
              <a:t>Einsatzablauf </a:t>
            </a:r>
            <a:br>
              <a:rPr lang="de-DE" dirty="0"/>
            </a:br>
            <a:r>
              <a:rPr lang="de-DE" dirty="0"/>
              <a:t>Digitalfunk</a:t>
            </a:r>
          </a:p>
        </p:txBody>
      </p:sp>
      <p:sp>
        <p:nvSpPr>
          <p:cNvPr id="7" name="Inhaltsplatzhalter 6"/>
          <p:cNvSpPr txBox="1">
            <a:spLocks/>
          </p:cNvSpPr>
          <p:nvPr/>
        </p:nvSpPr>
        <p:spPr>
          <a:xfrm>
            <a:off x="1631504" y="2420888"/>
            <a:ext cx="598700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/>
              <a:t>Die Status 3 und 4 sind erst ab Ertüchtigung des Einsatzleitsystems verfügbar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3161" y="44624"/>
            <a:ext cx="2269343" cy="5760640"/>
          </a:xfrm>
          <a:prstGeom prst="rect">
            <a:avLst/>
          </a:prstGeom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C4C4D382-0EF8-4206-8EF7-FCB3F2EC4243}"/>
              </a:ext>
            </a:extLst>
          </p:cNvPr>
          <p:cNvSpPr txBox="1">
            <a:spLocks/>
          </p:cNvSpPr>
          <p:nvPr/>
        </p:nvSpPr>
        <p:spPr>
          <a:xfrm>
            <a:off x="1199456" y="5085184"/>
            <a:ext cx="612068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>
                <a:highlight>
                  <a:srgbClr val="FFFF00"/>
                </a:highlight>
              </a:rPr>
              <a:t>Unverändert: bitte LAGEMELDUNG  machen!</a:t>
            </a: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1F0D4EB3-368E-45E8-A48D-B038F7EFB82C}"/>
              </a:ext>
            </a:extLst>
          </p:cNvPr>
          <p:cNvSpPr txBox="1">
            <a:spLocks/>
          </p:cNvSpPr>
          <p:nvPr/>
        </p:nvSpPr>
        <p:spPr>
          <a:xfrm>
            <a:off x="1669181" y="3474332"/>
            <a:ext cx="598700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/>
              <a:t>Taste 5: Sprechwunsch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/>
              <a:t>Bei Bedarf Taste 6: Alarmierungsauftrag</a:t>
            </a:r>
          </a:p>
        </p:txBody>
      </p:sp>
    </p:spTree>
    <p:extLst>
      <p:ext uri="{BB962C8B-B14F-4D97-AF65-F5344CB8AC3E}">
        <p14:creationId xmlns:p14="http://schemas.microsoft.com/office/powerpoint/2010/main" val="2331351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683409" y="2780928"/>
            <a:ext cx="3096344" cy="23762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Gleichschenkliges Dreieck 4"/>
          <p:cNvSpPr/>
          <p:nvPr/>
        </p:nvSpPr>
        <p:spPr>
          <a:xfrm>
            <a:off x="3143672" y="1556792"/>
            <a:ext cx="4104456" cy="122413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3899433" y="436510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889543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5789643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389943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578964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488954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5483609" y="2272535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4583509" y="2272535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9" y="2223498"/>
            <a:ext cx="487248" cy="46070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9" y="2252156"/>
            <a:ext cx="487248" cy="460706"/>
          </a:xfrm>
          <a:prstGeom prst="rect">
            <a:avLst/>
          </a:prstGeom>
        </p:spPr>
      </p:pic>
      <p:sp>
        <p:nvSpPr>
          <p:cNvPr id="19" name="Wolkenförmige Legende 18"/>
          <p:cNvSpPr/>
          <p:nvPr/>
        </p:nvSpPr>
        <p:spPr>
          <a:xfrm rot="17038332">
            <a:off x="5540104" y="2344652"/>
            <a:ext cx="1350791" cy="584521"/>
          </a:xfrm>
          <a:prstGeom prst="cloudCallout">
            <a:avLst>
              <a:gd name="adj1" fmla="val -39850"/>
              <a:gd name="adj2" fmla="val 212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17435" y="2724962"/>
            <a:ext cx="620314" cy="972954"/>
          </a:xfrm>
          <a:prstGeom prst="rect">
            <a:avLst/>
          </a:prstGeom>
        </p:spPr>
      </p:pic>
      <p:sp>
        <p:nvSpPr>
          <p:cNvPr id="20" name="Wolkenförmige Legende 19"/>
          <p:cNvSpPr/>
          <p:nvPr/>
        </p:nvSpPr>
        <p:spPr>
          <a:xfrm rot="17038332">
            <a:off x="4547659" y="2419037"/>
            <a:ext cx="1350791" cy="584521"/>
          </a:xfrm>
          <a:prstGeom prst="cloudCallout">
            <a:avLst>
              <a:gd name="adj1" fmla="val -39850"/>
              <a:gd name="adj2" fmla="val 212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805805" y="2724962"/>
            <a:ext cx="620314" cy="972954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9296484" y="465791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22662" y="2852936"/>
            <a:ext cx="2029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1 x KDOF</a:t>
            </a:r>
          </a:p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2 x TLF</a:t>
            </a:r>
          </a:p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4 x (K)LF</a:t>
            </a:r>
          </a:p>
        </p:txBody>
      </p:sp>
    </p:spTree>
    <p:extLst>
      <p:ext uri="{BB962C8B-B14F-4D97-AF65-F5344CB8AC3E}">
        <p14:creationId xmlns:p14="http://schemas.microsoft.com/office/powerpoint/2010/main" val="2287868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0" y="1484784"/>
            <a:ext cx="10166920" cy="5257800"/>
          </a:xfrm>
        </p:spPr>
        <p:txBody>
          <a:bodyPr>
            <a:normAutofit/>
          </a:bodyPr>
          <a:lstStyle/>
          <a:p>
            <a:r>
              <a:rPr lang="de-AT" dirty="0"/>
              <a:t>Einsatzleiter</a:t>
            </a:r>
          </a:p>
          <a:p>
            <a:pPr lvl="1"/>
            <a:r>
              <a:rPr lang="de-AT" dirty="0"/>
              <a:t>Führungsfunk - TMO</a:t>
            </a:r>
            <a:br>
              <a:rPr lang="de-AT" dirty="0"/>
            </a:br>
            <a:r>
              <a:rPr lang="de-AT" dirty="0"/>
              <a:t>Bezirk Haupt oder Bezirk </a:t>
            </a:r>
            <a:r>
              <a:rPr lang="de-AT" dirty="0" err="1"/>
              <a:t>Ausweich</a:t>
            </a:r>
            <a:r>
              <a:rPr lang="de-AT" dirty="0"/>
              <a:t> 1-5</a:t>
            </a:r>
          </a:p>
          <a:p>
            <a:pPr lvl="1"/>
            <a:r>
              <a:rPr lang="de-AT" dirty="0"/>
              <a:t>KDOF übernimmt ELST</a:t>
            </a:r>
            <a:br>
              <a:rPr lang="de-AT" dirty="0"/>
            </a:br>
            <a:r>
              <a:rPr lang="de-AT" dirty="0"/>
              <a:t>Führungsfunk -TMO</a:t>
            </a:r>
          </a:p>
          <a:p>
            <a:endParaRPr lang="de-AT" sz="1200" dirty="0"/>
          </a:p>
          <a:p>
            <a:r>
              <a:rPr lang="de-AT" dirty="0"/>
              <a:t>1. TLF übernimmt Innenangriff</a:t>
            </a:r>
          </a:p>
          <a:p>
            <a:pPr lvl="1"/>
            <a:r>
              <a:rPr lang="de-AT" dirty="0"/>
              <a:t>GRKDT übernimmt AS-Funk - DMO </a:t>
            </a:r>
            <a:br>
              <a:rPr lang="de-AT" dirty="0"/>
            </a:br>
            <a:r>
              <a:rPr lang="de-AT" dirty="0">
                <a:sym typeface="Wingdings" panose="05000000000000000000" pitchFamily="2" charset="2"/>
              </a:rPr>
              <a:t> Verantwortlich</a:t>
            </a:r>
            <a:endParaRPr lang="de-AT" dirty="0"/>
          </a:p>
          <a:p>
            <a:pPr lvl="1"/>
            <a:r>
              <a:rPr lang="de-AT" dirty="0"/>
              <a:t>ME kann Führungsfunk übernehmen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2253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 mit Einsatzabschnittsleiter (EAL)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7" y="1600200"/>
            <a:ext cx="8328950" cy="5257800"/>
          </a:xfrm>
        </p:spPr>
        <p:txBody>
          <a:bodyPr>
            <a:normAutofit/>
          </a:bodyPr>
          <a:lstStyle/>
          <a:p>
            <a:r>
              <a:rPr lang="de-AT" dirty="0"/>
              <a:t>2. TLF übernimmt Außenangriff</a:t>
            </a:r>
          </a:p>
          <a:p>
            <a:pPr lvl="1"/>
            <a:r>
              <a:rPr lang="de-AT" sz="2400" dirty="0"/>
              <a:t>GRKDT übernimmt Führungsfunk</a:t>
            </a:r>
          </a:p>
          <a:p>
            <a:pPr lvl="1"/>
            <a:r>
              <a:rPr lang="de-AT" sz="2400" dirty="0"/>
              <a:t>Mündliche Kommunikation mit Mannschaft</a:t>
            </a:r>
          </a:p>
          <a:p>
            <a:pPr lvl="1"/>
            <a:r>
              <a:rPr lang="de-AT" sz="2400" dirty="0"/>
              <a:t>AS-Trupp geht in Verantwortungsbereich </a:t>
            </a:r>
            <a:br>
              <a:rPr lang="de-AT" sz="2400" dirty="0"/>
            </a:br>
            <a:r>
              <a:rPr lang="de-AT" sz="2400" dirty="0"/>
              <a:t>1. TLF über.</a:t>
            </a:r>
          </a:p>
          <a:p>
            <a:pPr marL="457200" lvl="1" indent="0">
              <a:buNone/>
            </a:pPr>
            <a:endParaRPr lang="de-AT" sz="800" dirty="0"/>
          </a:p>
          <a:p>
            <a:pPr marL="0" indent="0">
              <a:buNone/>
            </a:pPr>
            <a:r>
              <a:rPr lang="de-AT" dirty="0">
                <a:solidFill>
                  <a:srgbClr val="FF0000"/>
                </a:solidFill>
              </a:rPr>
              <a:t>Wenn notwendig:</a:t>
            </a:r>
          </a:p>
          <a:p>
            <a:r>
              <a:rPr lang="de-AT" sz="2400" dirty="0"/>
              <a:t>1 x EAL für Wasserversorgung           </a:t>
            </a:r>
          </a:p>
          <a:p>
            <a:pPr lvl="1"/>
            <a:r>
              <a:rPr lang="de-AT" sz="2400" dirty="0"/>
              <a:t>EAL auf Bezirk </a:t>
            </a:r>
            <a:r>
              <a:rPr lang="de-AT" sz="2400" dirty="0" err="1"/>
              <a:t>Ausweich</a:t>
            </a:r>
            <a:r>
              <a:rPr lang="de-AT" sz="2400" dirty="0"/>
              <a:t> 1-5</a:t>
            </a:r>
          </a:p>
          <a:p>
            <a:pPr lvl="1"/>
            <a:r>
              <a:rPr lang="de-AT" sz="2400" dirty="0"/>
              <a:t>ME kann Führungsfunk übernehmen</a:t>
            </a:r>
          </a:p>
          <a:p>
            <a:pPr marL="0" indent="0"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13034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16632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>
                <a:solidFill>
                  <a:schemeClr val="tx1"/>
                </a:solidFill>
              </a:rPr>
              <a:t>Was kann ich damit machen?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196752"/>
            <a:ext cx="9793088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Österreichweite Verbindungen möglich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Status senden (Sprechwunsch, ausgerückt , am Einsatzort,…..)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GPS Standort ermitteln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Hubschrauber direkt anfunken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Verbindung zu </a:t>
            </a:r>
            <a:r>
              <a:rPr lang="de-AT" altLang="de-DE" sz="2400" u="sng" dirty="0"/>
              <a:t>allen</a:t>
            </a:r>
            <a:r>
              <a:rPr lang="de-AT" altLang="de-DE" sz="2400" dirty="0"/>
              <a:t> anderen BOS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Reichweitenerhöhung durch Repeater (Tiefgarage, usw. ….)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der genaue Gesprächspartner wird im Display angezeigt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Viele Gruppen verfügbar: Haupt, </a:t>
            </a:r>
            <a:r>
              <a:rPr lang="de-AT" altLang="de-DE" sz="2400" dirty="0" err="1"/>
              <a:t>Ausweich</a:t>
            </a:r>
            <a:r>
              <a:rPr lang="de-AT" altLang="de-DE" sz="2400" dirty="0"/>
              <a:t> 1-5,</a:t>
            </a:r>
            <a:br>
              <a:rPr lang="de-AT" altLang="de-DE" sz="2400" dirty="0"/>
            </a:br>
            <a:r>
              <a:rPr lang="de-AT" altLang="de-DE" sz="2400" dirty="0" err="1"/>
              <a:t>Sonder</a:t>
            </a:r>
            <a:r>
              <a:rPr lang="de-AT" altLang="de-DE" sz="2400" dirty="0"/>
              <a:t>, VERA, BOS, KHD,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usw.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de-AT" altLang="de-DE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9017501" y="2708920"/>
            <a:ext cx="1117740" cy="1080000"/>
            <a:chOff x="3765021" y="743145"/>
            <a:chExt cx="8712939" cy="841875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017677" y="3517797"/>
            <a:ext cx="1117740" cy="1080000"/>
            <a:chOff x="3765021" y="743145"/>
            <a:chExt cx="8712939" cy="841875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7" y="227415"/>
            <a:ext cx="1117740" cy="1080000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2879355" y="2072345"/>
            <a:ext cx="1117740" cy="1080000"/>
            <a:chOff x="3765021" y="743145"/>
            <a:chExt cx="8712939" cy="84187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1.TLF</a:t>
              </a: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815843" y="2300488"/>
            <a:ext cx="1117740" cy="1080000"/>
            <a:chOff x="3765021" y="743145"/>
            <a:chExt cx="8712939" cy="84187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089018" y="4327732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2.TLF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32" y="2033513"/>
            <a:ext cx="1117740" cy="108000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9017501" y="4326674"/>
            <a:ext cx="1117740" cy="1080000"/>
            <a:chOff x="3765021" y="743145"/>
            <a:chExt cx="8712939" cy="84187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017501" y="5135552"/>
            <a:ext cx="1117740" cy="1080000"/>
            <a:chOff x="3765021" y="743145"/>
            <a:chExt cx="8712939" cy="84187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3457593" y="3494848"/>
            <a:ext cx="1320041" cy="1099633"/>
            <a:chOff x="983335" y="2700899"/>
            <a:chExt cx="1320041" cy="109963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983335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1. Trupp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3350301"/>
            <a:ext cx="1086551" cy="814913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3457592" y="4560288"/>
            <a:ext cx="1320041" cy="1099633"/>
            <a:chOff x="983334" y="2700899"/>
            <a:chExt cx="1320041" cy="1099633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55" name="Textfeld 54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2. Trupp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3457592" y="5629390"/>
            <a:ext cx="1320041" cy="1099633"/>
            <a:chOff x="983334" y="2700899"/>
            <a:chExt cx="1320041" cy="1099633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61" name="Textfeld 60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3. Trupp</a:t>
              </a:r>
            </a:p>
          </p:txBody>
        </p:sp>
      </p:grpSp>
      <p:cxnSp>
        <p:nvCxnSpPr>
          <p:cNvPr id="66" name="Gerade Verbindung mit Pfeil 65"/>
          <p:cNvCxnSpPr>
            <a:stCxn id="3" idx="2"/>
            <a:endCxn id="5" idx="0"/>
          </p:cNvCxnSpPr>
          <p:nvPr/>
        </p:nvCxnSpPr>
        <p:spPr>
          <a:xfrm flipH="1">
            <a:off x="3438225" y="1307415"/>
            <a:ext cx="3324872" cy="76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3" idx="2"/>
            <a:endCxn id="9" idx="0"/>
          </p:cNvCxnSpPr>
          <p:nvPr/>
        </p:nvCxnSpPr>
        <p:spPr>
          <a:xfrm flipH="1">
            <a:off x="6374713" y="1307416"/>
            <a:ext cx="388384" cy="99307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11" idx="0"/>
          </p:cNvCxnSpPr>
          <p:nvPr/>
        </p:nvCxnSpPr>
        <p:spPr>
          <a:xfrm>
            <a:off x="6763098" y="1307415"/>
            <a:ext cx="1252505" cy="726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1" idx="2"/>
            <a:endCxn id="21" idx="1"/>
          </p:cNvCxnSpPr>
          <p:nvPr/>
        </p:nvCxnSpPr>
        <p:spPr>
          <a:xfrm>
            <a:off x="8015603" y="3113514"/>
            <a:ext cx="1001899" cy="1354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1" idx="2"/>
            <a:endCxn id="24" idx="1"/>
          </p:cNvCxnSpPr>
          <p:nvPr/>
        </p:nvCxnSpPr>
        <p:spPr>
          <a:xfrm>
            <a:off x="8015603" y="3113513"/>
            <a:ext cx="1002075" cy="9442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2"/>
            <a:endCxn id="18" idx="1"/>
          </p:cNvCxnSpPr>
          <p:nvPr/>
        </p:nvCxnSpPr>
        <p:spPr>
          <a:xfrm>
            <a:off x="8015603" y="3113514"/>
            <a:ext cx="1001899" cy="17531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2"/>
            <a:endCxn id="15" idx="1"/>
          </p:cNvCxnSpPr>
          <p:nvPr/>
        </p:nvCxnSpPr>
        <p:spPr>
          <a:xfrm>
            <a:off x="8015603" y="3113514"/>
            <a:ext cx="1001899" cy="2562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>
            <a:grpSpLocks noChangeAspect="1"/>
          </p:cNvGrpSpPr>
          <p:nvPr/>
        </p:nvGrpSpPr>
        <p:grpSpPr>
          <a:xfrm>
            <a:off x="8007494" y="227415"/>
            <a:ext cx="1117740" cy="1080000"/>
            <a:chOff x="3765021" y="743145"/>
            <a:chExt cx="8712939" cy="8418750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>
              <a:off x="4733894" y="3325183"/>
              <a:ext cx="6775138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KDO</a:t>
              </a:r>
            </a:p>
          </p:txBody>
        </p:sp>
      </p:grpSp>
      <p:cxnSp>
        <p:nvCxnSpPr>
          <p:cNvPr id="85" name="Gerade Verbindung mit Pfeil 84"/>
          <p:cNvCxnSpPr>
            <a:stCxn id="3" idx="3"/>
            <a:endCxn id="82" idx="1"/>
          </p:cNvCxnSpPr>
          <p:nvPr/>
        </p:nvCxnSpPr>
        <p:spPr>
          <a:xfrm>
            <a:off x="7321968" y="767415"/>
            <a:ext cx="6855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5" idx="2"/>
            <a:endCxn id="26" idx="3"/>
          </p:cNvCxnSpPr>
          <p:nvPr/>
        </p:nvCxnSpPr>
        <p:spPr>
          <a:xfrm rot="16200000" flipH="1">
            <a:off x="3247459" y="3343112"/>
            <a:ext cx="69678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stCxn id="5" idx="2"/>
            <a:endCxn id="56" idx="3"/>
          </p:cNvCxnSpPr>
          <p:nvPr/>
        </p:nvCxnSpPr>
        <p:spPr>
          <a:xfrm rot="16200000" flipH="1">
            <a:off x="2714739" y="3875832"/>
            <a:ext cx="176222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5" idx="2"/>
            <a:endCxn id="62" idx="3"/>
          </p:cNvCxnSpPr>
          <p:nvPr/>
        </p:nvCxnSpPr>
        <p:spPr>
          <a:xfrm rot="16200000" flipH="1">
            <a:off x="2180188" y="4410383"/>
            <a:ext cx="2831325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9" idx="2"/>
            <a:endCxn id="50" idx="1"/>
          </p:cNvCxnSpPr>
          <p:nvPr/>
        </p:nvCxnSpPr>
        <p:spPr>
          <a:xfrm rot="16200000" flipH="1">
            <a:off x="6285236" y="3469966"/>
            <a:ext cx="377269" cy="198312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83448" y="2852936"/>
            <a:ext cx="2936488" cy="394381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 rot="5400000">
            <a:off x="3956122" y="4451176"/>
            <a:ext cx="20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DMO</a:t>
            </a:r>
          </a:p>
          <a:p>
            <a:pPr algn="ctr"/>
            <a:r>
              <a:rPr lang="de-AT" dirty="0"/>
              <a:t>Direkt-Mode</a:t>
            </a:r>
          </a:p>
        </p:txBody>
      </p:sp>
      <p:sp>
        <p:nvSpPr>
          <p:cNvPr id="65" name="Ellipse 64"/>
          <p:cNvSpPr/>
          <p:nvPr/>
        </p:nvSpPr>
        <p:spPr>
          <a:xfrm rot="5400000">
            <a:off x="5059887" y="-2701362"/>
            <a:ext cx="2155903" cy="77073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3048269" y="250574"/>
            <a:ext cx="2493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TMO</a:t>
            </a:r>
          </a:p>
          <a:p>
            <a:pPr algn="ctr"/>
            <a:r>
              <a:rPr lang="de-AT" sz="2000" dirty="0"/>
              <a:t>Trunk-Mode</a:t>
            </a:r>
          </a:p>
          <a:p>
            <a:pPr algn="ctr"/>
            <a:r>
              <a:rPr lang="de-AT" sz="2000" dirty="0"/>
              <a:t>„Netzbetrieb“</a:t>
            </a:r>
          </a:p>
          <a:p>
            <a:pPr algn="ctr"/>
            <a:r>
              <a:rPr lang="de-AT" sz="2800" b="1" dirty="0">
                <a:solidFill>
                  <a:srgbClr val="FF0000"/>
                </a:solidFill>
              </a:rPr>
              <a:t>Bezirk Haupt</a:t>
            </a:r>
          </a:p>
        </p:txBody>
      </p:sp>
      <p:sp>
        <p:nvSpPr>
          <p:cNvPr id="68" name="Ellipse 67"/>
          <p:cNvSpPr/>
          <p:nvPr/>
        </p:nvSpPr>
        <p:spPr>
          <a:xfrm>
            <a:off x="7553761" y="2383318"/>
            <a:ext cx="2155903" cy="418103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Textfeld 69"/>
          <p:cNvSpPr txBox="1"/>
          <p:nvPr/>
        </p:nvSpPr>
        <p:spPr>
          <a:xfrm>
            <a:off x="7371320" y="4258389"/>
            <a:ext cx="2065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TMO</a:t>
            </a:r>
          </a:p>
          <a:p>
            <a:pPr algn="ctr"/>
            <a:r>
              <a:rPr lang="de-AT" sz="2000" dirty="0"/>
              <a:t>Trunk-Mode</a:t>
            </a:r>
          </a:p>
          <a:p>
            <a:pPr algn="ctr"/>
            <a:r>
              <a:rPr lang="de-AT" sz="2000" dirty="0"/>
              <a:t>„Netzbetrieb“</a:t>
            </a:r>
          </a:p>
          <a:p>
            <a:pPr algn="ctr"/>
            <a:r>
              <a:rPr lang="de-AT" b="1" dirty="0">
                <a:solidFill>
                  <a:srgbClr val="FF0000"/>
                </a:solidFill>
              </a:rPr>
              <a:t>Bezirk </a:t>
            </a:r>
            <a:r>
              <a:rPr lang="de-AT" b="1" dirty="0" err="1">
                <a:solidFill>
                  <a:srgbClr val="FF0000"/>
                </a:solidFill>
              </a:rPr>
              <a:t>Ausweich</a:t>
            </a:r>
            <a:r>
              <a:rPr lang="de-A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115996" y="1929026"/>
            <a:ext cx="137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Bei Bedarf:</a:t>
            </a:r>
            <a:br>
              <a:rPr lang="de-AT" sz="2000" dirty="0"/>
            </a:br>
            <a:r>
              <a:rPr lang="de-AT" sz="2000" dirty="0"/>
              <a:t> EAL</a:t>
            </a:r>
          </a:p>
        </p:txBody>
      </p:sp>
    </p:spTree>
    <p:extLst>
      <p:ext uri="{BB962C8B-B14F-4D97-AF65-F5344CB8AC3E}">
        <p14:creationId xmlns:p14="http://schemas.microsoft.com/office/powerpoint/2010/main" val="14616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9661233" y="2708920"/>
            <a:ext cx="1117740" cy="1080000"/>
            <a:chOff x="3765021" y="743145"/>
            <a:chExt cx="8712939" cy="841875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661409" y="3517797"/>
            <a:ext cx="1117740" cy="1080000"/>
            <a:chOff x="3765021" y="743145"/>
            <a:chExt cx="8712939" cy="841875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7" y="227415"/>
            <a:ext cx="1117740" cy="1080000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1415480" y="2072345"/>
            <a:ext cx="1117740" cy="1080000"/>
            <a:chOff x="3765021" y="743145"/>
            <a:chExt cx="8712939" cy="84187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1.TLF</a:t>
              </a: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810680" y="2052929"/>
            <a:ext cx="1117740" cy="1080000"/>
            <a:chOff x="3765021" y="743145"/>
            <a:chExt cx="8712939" cy="84187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2.TLF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64" y="2033513"/>
            <a:ext cx="1117740" cy="108000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9661233" y="4326674"/>
            <a:ext cx="1117740" cy="1080000"/>
            <a:chOff x="3765021" y="743145"/>
            <a:chExt cx="8712939" cy="84187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661233" y="5135552"/>
            <a:ext cx="1117740" cy="1080000"/>
            <a:chOff x="3765021" y="743145"/>
            <a:chExt cx="8712939" cy="84187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1993718" y="3494848"/>
            <a:ext cx="1320041" cy="1099633"/>
            <a:chOff x="983335" y="2700899"/>
            <a:chExt cx="1320041" cy="109963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983335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1. Trupp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3350301"/>
            <a:ext cx="1086551" cy="814913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1993717" y="4560288"/>
            <a:ext cx="1320041" cy="1099633"/>
            <a:chOff x="983334" y="2700899"/>
            <a:chExt cx="1320041" cy="1099633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55" name="Textfeld 54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2. Trupp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993717" y="5629390"/>
            <a:ext cx="1320041" cy="1099633"/>
            <a:chOff x="983334" y="2700899"/>
            <a:chExt cx="1320041" cy="1099633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61" name="Textfeld 60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3. Trupp</a:t>
              </a:r>
            </a:p>
          </p:txBody>
        </p:sp>
      </p:grpSp>
      <p:cxnSp>
        <p:nvCxnSpPr>
          <p:cNvPr id="66" name="Gerade Verbindung mit Pfeil 65"/>
          <p:cNvCxnSpPr>
            <a:stCxn id="3" idx="2"/>
            <a:endCxn id="5" idx="0"/>
          </p:cNvCxnSpPr>
          <p:nvPr/>
        </p:nvCxnSpPr>
        <p:spPr>
          <a:xfrm flipH="1">
            <a:off x="1974350" y="1307415"/>
            <a:ext cx="4788747" cy="76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3" idx="2"/>
            <a:endCxn id="9" idx="0"/>
          </p:cNvCxnSpPr>
          <p:nvPr/>
        </p:nvCxnSpPr>
        <p:spPr>
          <a:xfrm flipH="1">
            <a:off x="6369551" y="1307415"/>
            <a:ext cx="393547" cy="745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11" idx="0"/>
          </p:cNvCxnSpPr>
          <p:nvPr/>
        </p:nvCxnSpPr>
        <p:spPr>
          <a:xfrm>
            <a:off x="6763097" y="1307415"/>
            <a:ext cx="1896237" cy="726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1" idx="2"/>
            <a:endCxn id="21" idx="1"/>
          </p:cNvCxnSpPr>
          <p:nvPr/>
        </p:nvCxnSpPr>
        <p:spPr>
          <a:xfrm>
            <a:off x="8659335" y="3113514"/>
            <a:ext cx="1001899" cy="1354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1" idx="2"/>
            <a:endCxn id="24" idx="1"/>
          </p:cNvCxnSpPr>
          <p:nvPr/>
        </p:nvCxnSpPr>
        <p:spPr>
          <a:xfrm>
            <a:off x="8659335" y="3113513"/>
            <a:ext cx="1002075" cy="9442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2"/>
            <a:endCxn id="18" idx="1"/>
          </p:cNvCxnSpPr>
          <p:nvPr/>
        </p:nvCxnSpPr>
        <p:spPr>
          <a:xfrm>
            <a:off x="8659335" y="3113514"/>
            <a:ext cx="1001899" cy="17531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2"/>
            <a:endCxn id="15" idx="1"/>
          </p:cNvCxnSpPr>
          <p:nvPr/>
        </p:nvCxnSpPr>
        <p:spPr>
          <a:xfrm>
            <a:off x="8659335" y="3113514"/>
            <a:ext cx="1001899" cy="2562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>
            <a:grpSpLocks noChangeAspect="1"/>
          </p:cNvGrpSpPr>
          <p:nvPr/>
        </p:nvGrpSpPr>
        <p:grpSpPr>
          <a:xfrm>
            <a:off x="8007494" y="227415"/>
            <a:ext cx="1117740" cy="1080000"/>
            <a:chOff x="3765021" y="743145"/>
            <a:chExt cx="8712939" cy="8418750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>
              <a:off x="4733894" y="3325183"/>
              <a:ext cx="6775138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KDO</a:t>
              </a:r>
            </a:p>
          </p:txBody>
        </p:sp>
      </p:grpSp>
      <p:cxnSp>
        <p:nvCxnSpPr>
          <p:cNvPr id="85" name="Gerade Verbindung mit Pfeil 84"/>
          <p:cNvCxnSpPr>
            <a:stCxn id="3" idx="3"/>
            <a:endCxn id="82" idx="1"/>
          </p:cNvCxnSpPr>
          <p:nvPr/>
        </p:nvCxnSpPr>
        <p:spPr>
          <a:xfrm>
            <a:off x="7321968" y="767415"/>
            <a:ext cx="6855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5" idx="2"/>
            <a:endCxn id="26" idx="3"/>
          </p:cNvCxnSpPr>
          <p:nvPr/>
        </p:nvCxnSpPr>
        <p:spPr>
          <a:xfrm rot="16200000" flipH="1">
            <a:off x="1783584" y="3343112"/>
            <a:ext cx="69678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stCxn id="5" idx="2"/>
            <a:endCxn id="56" idx="3"/>
          </p:cNvCxnSpPr>
          <p:nvPr/>
        </p:nvCxnSpPr>
        <p:spPr>
          <a:xfrm rot="16200000" flipH="1">
            <a:off x="1250864" y="3875832"/>
            <a:ext cx="176222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5" idx="2"/>
            <a:endCxn id="62" idx="3"/>
          </p:cNvCxnSpPr>
          <p:nvPr/>
        </p:nvCxnSpPr>
        <p:spPr>
          <a:xfrm rot="16200000" flipH="1">
            <a:off x="716313" y="4410383"/>
            <a:ext cx="2831325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9" idx="2"/>
            <a:endCxn id="50" idx="1"/>
          </p:cNvCxnSpPr>
          <p:nvPr/>
        </p:nvCxnSpPr>
        <p:spPr>
          <a:xfrm rot="16200000" flipH="1">
            <a:off x="6158873" y="3343606"/>
            <a:ext cx="624828" cy="203475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199456" y="2852936"/>
            <a:ext cx="2936488" cy="394381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 rot="5400000">
            <a:off x="2442283" y="4466370"/>
            <a:ext cx="20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DMO</a:t>
            </a:r>
          </a:p>
          <a:p>
            <a:pPr algn="ctr"/>
            <a:r>
              <a:rPr lang="de-AT" dirty="0"/>
              <a:t>Direkt-Mode</a:t>
            </a:r>
          </a:p>
        </p:txBody>
      </p:sp>
      <p:sp>
        <p:nvSpPr>
          <p:cNvPr id="65" name="Ellipse 64"/>
          <p:cNvSpPr/>
          <p:nvPr/>
        </p:nvSpPr>
        <p:spPr>
          <a:xfrm rot="5400000">
            <a:off x="5059887" y="-2701362"/>
            <a:ext cx="2155903" cy="77073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3211371" y="455933"/>
            <a:ext cx="206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TMO</a:t>
            </a:r>
          </a:p>
          <a:p>
            <a:pPr algn="ctr"/>
            <a:r>
              <a:rPr lang="de-AT" dirty="0"/>
              <a:t>Trunk-Mode</a:t>
            </a:r>
          </a:p>
          <a:p>
            <a:pPr algn="ctr"/>
            <a:r>
              <a:rPr lang="de-AT" dirty="0"/>
              <a:t>„Netzbetrieb“</a:t>
            </a:r>
          </a:p>
          <a:p>
            <a:pPr algn="ctr"/>
            <a:r>
              <a:rPr lang="de-AT" dirty="0"/>
              <a:t>Bezirk Haupt</a:t>
            </a:r>
          </a:p>
        </p:txBody>
      </p:sp>
      <p:sp>
        <p:nvSpPr>
          <p:cNvPr id="68" name="Ellipse 67"/>
          <p:cNvSpPr/>
          <p:nvPr/>
        </p:nvSpPr>
        <p:spPr>
          <a:xfrm>
            <a:off x="8197493" y="2383318"/>
            <a:ext cx="2358077" cy="418103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3397893" y="483963"/>
            <a:ext cx="1953435" cy="1079531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2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Bezirk</a:t>
            </a:r>
          </a:p>
        </p:txBody>
      </p:sp>
      <p:sp>
        <p:nvSpPr>
          <p:cNvPr id="72" name="Abgerundetes Rechteck 71"/>
          <p:cNvSpPr/>
          <p:nvPr/>
        </p:nvSpPr>
        <p:spPr>
          <a:xfrm>
            <a:off x="3935760" y="4191065"/>
            <a:ext cx="1953435" cy="1376522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3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4" name="Abgerundetes Rechteck 73"/>
          <p:cNvSpPr/>
          <p:nvPr/>
        </p:nvSpPr>
        <p:spPr>
          <a:xfrm>
            <a:off x="6983870" y="3990094"/>
            <a:ext cx="1953435" cy="13765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3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9764068" y="1929026"/>
            <a:ext cx="137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Bei Bedarf:</a:t>
            </a:r>
            <a:br>
              <a:rPr lang="de-AT" sz="2000" dirty="0"/>
            </a:br>
            <a:r>
              <a:rPr lang="de-AT" sz="2000" dirty="0"/>
              <a:t> EAL</a:t>
            </a:r>
          </a:p>
        </p:txBody>
      </p:sp>
    </p:spTree>
    <p:extLst>
      <p:ext uri="{BB962C8B-B14F-4D97-AF65-F5344CB8AC3E}">
        <p14:creationId xmlns:p14="http://schemas.microsoft.com/office/powerpoint/2010/main" val="14162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1725" y="764704"/>
            <a:ext cx="4392489" cy="35965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Einschalten/ Ausschalten</a:t>
            </a:r>
            <a:br>
              <a:rPr lang="de-DE" sz="3600" b="1" spc="-28" dirty="0">
                <a:solidFill>
                  <a:srgbClr val="CF4128"/>
                </a:solidFill>
                <a:ea typeface="+mj-ea"/>
              </a:rPr>
            </a:b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des Handfunkgerätes MTP 3550 </a:t>
            </a:r>
            <a:endParaRPr lang="de-DE" sz="16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599" y="221468"/>
            <a:ext cx="2572673" cy="644789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7668926" y="3537012"/>
            <a:ext cx="1656183" cy="115212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 txBox="1">
            <a:spLocks/>
          </p:cNvSpPr>
          <p:nvPr/>
        </p:nvSpPr>
        <p:spPr>
          <a:xfrm>
            <a:off x="9181657" y="2821750"/>
            <a:ext cx="3010343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Taste ca. 3 sec. Drücken</a:t>
            </a:r>
            <a:endParaRPr lang="de-DE" sz="2000" spc="-28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7673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657B51E-0CA7-4F4F-8C60-9128314E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5" y="660648"/>
            <a:ext cx="2232248" cy="11430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Display </a:t>
            </a:r>
            <a:r>
              <a:rPr lang="en-US" sz="2800" dirty="0" err="1">
                <a:solidFill>
                  <a:schemeClr val="tx1"/>
                </a:solidFill>
              </a:rPr>
              <a:t>nach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dem </a:t>
            </a:r>
            <a:r>
              <a:rPr lang="en-US" sz="2800" dirty="0" err="1">
                <a:solidFill>
                  <a:schemeClr val="tx1"/>
                </a:solidFill>
              </a:rPr>
              <a:t>ersten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Einschalten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B86E88-7EDA-4169-A23F-1DF369C4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188640"/>
            <a:ext cx="3553731" cy="615272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BA45894-B637-4B32-A653-441BA8C3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25" y="1124744"/>
            <a:ext cx="3144350" cy="544937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C2B1A3B-9793-437D-A26A-C2A0C18E985D}"/>
              </a:ext>
            </a:extLst>
          </p:cNvPr>
          <p:cNvSpPr txBox="1"/>
          <p:nvPr/>
        </p:nvSpPr>
        <p:spPr>
          <a:xfrm>
            <a:off x="6816080" y="516632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Besser:</a:t>
            </a:r>
          </a:p>
        </p:txBody>
      </p:sp>
    </p:spTree>
    <p:extLst>
      <p:ext uri="{BB962C8B-B14F-4D97-AF65-F5344CB8AC3E}">
        <p14:creationId xmlns:p14="http://schemas.microsoft.com/office/powerpoint/2010/main" val="32856499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Gruppe wählen: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351584" y="1154769"/>
            <a:ext cx="7920880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lvl="2" indent="-35560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1. 	</a:t>
            </a:r>
            <a:r>
              <a:rPr lang="de-DE" sz="2000" b="1" u="sng" spc="-28" dirty="0">
                <a:solidFill>
                  <a:schemeClr val="accent3">
                    <a:lumMod val="50000"/>
                  </a:schemeClr>
                </a:solidFill>
                <a:ea typeface="+mj-ea"/>
              </a:rPr>
              <a:t>Gruppe im aktuellen Ordner wählen:</a:t>
            </a:r>
          </a:p>
          <a:p>
            <a:pPr lvl="2" fontAlgn="auto">
              <a:spcAft>
                <a:spcPts val="0"/>
              </a:spcAft>
            </a:pPr>
            <a:r>
              <a:rPr lang="de-DE" sz="2000" b="1" spc="-28" dirty="0">
                <a:ea typeface="+mj-ea"/>
              </a:rPr>
              <a:t>Drehknopf drehen: </a:t>
            </a:r>
          </a:p>
          <a:p>
            <a:pPr marL="914400" lvl="2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	</a:t>
            </a:r>
            <a:r>
              <a:rPr lang="de-DE" sz="2000" spc="-28" dirty="0">
                <a:ea typeface="+mj-ea"/>
              </a:rPr>
              <a:t>Auswahl der Gruppen im</a:t>
            </a:r>
          </a:p>
          <a:p>
            <a:pPr marL="914400" lvl="2" indent="0" fontAlgn="auto">
              <a:spcAft>
                <a:spcPts val="0"/>
              </a:spcAft>
              <a:buNone/>
            </a:pPr>
            <a:r>
              <a:rPr lang="de-DE" sz="2000" spc="-28" dirty="0">
                <a:ea typeface="+mj-ea"/>
              </a:rPr>
              <a:t>	 eingestellten Ordner</a:t>
            </a:r>
            <a:br>
              <a:rPr lang="de-DE" sz="2000" b="1" spc="-28" dirty="0">
                <a:ea typeface="+mj-ea"/>
              </a:rPr>
            </a:br>
            <a:endParaRPr lang="de-DE" sz="2000" b="1" spc="-28" dirty="0">
              <a:ea typeface="+mj-ea"/>
            </a:endParaRPr>
          </a:p>
          <a:p>
            <a:pPr marL="725488" lvl="2" indent="-457200" fontAlgn="auto">
              <a:spcAft>
                <a:spcPts val="0"/>
              </a:spcAft>
              <a:buAutoNum type="arabicPeriod" startAt="2"/>
            </a:pPr>
            <a:r>
              <a:rPr lang="de-DE" sz="2000" b="1" u="sng" spc="-28" dirty="0">
                <a:solidFill>
                  <a:schemeClr val="accent3">
                    <a:lumMod val="50000"/>
                  </a:schemeClr>
                </a:solidFill>
                <a:ea typeface="+mj-ea"/>
              </a:rPr>
              <a:t>Ordner wechseln: </a:t>
            </a:r>
          </a:p>
          <a:p>
            <a:pPr lvl="2" fontAlgn="auto">
              <a:spcAft>
                <a:spcPts val="0"/>
              </a:spcAft>
            </a:pPr>
            <a:r>
              <a:rPr lang="de-DE" sz="2000" b="1" spc="-28" dirty="0">
                <a:ea typeface="+mj-ea"/>
              </a:rPr>
              <a:t>„Option“ drücken</a:t>
            </a:r>
          </a:p>
          <a:p>
            <a:pPr lvl="2" fontAlgn="auto">
              <a:spcAft>
                <a:spcPts val="0"/>
              </a:spcAft>
            </a:pPr>
            <a:r>
              <a:rPr lang="de-DE" sz="2000" b="1" spc="-28" dirty="0">
                <a:ea typeface="+mj-ea"/>
              </a:rPr>
              <a:t>„Ordner“ wählen</a:t>
            </a:r>
          </a:p>
          <a:p>
            <a:pPr lvl="2" fontAlgn="auto">
              <a:spcAft>
                <a:spcPts val="0"/>
              </a:spcAft>
            </a:pPr>
            <a:r>
              <a:rPr lang="de-DE" sz="2000" b="1" spc="-28" dirty="0">
                <a:ea typeface="+mj-ea"/>
              </a:rPr>
              <a:t>Z.B.: „Feuerwehr“  wählen</a:t>
            </a:r>
          </a:p>
          <a:p>
            <a:pPr lvl="2" fontAlgn="auto">
              <a:spcAft>
                <a:spcPts val="0"/>
              </a:spcAft>
            </a:pPr>
            <a:r>
              <a:rPr lang="de-DE" sz="2000" b="1" spc="-28" dirty="0">
                <a:ea typeface="+mj-ea"/>
              </a:rPr>
              <a:t>„OÖ“ wählen</a:t>
            </a:r>
          </a:p>
          <a:p>
            <a:pPr lvl="2" fontAlgn="auto">
              <a:spcAft>
                <a:spcPts val="0"/>
              </a:spcAft>
            </a:pPr>
            <a:r>
              <a:rPr lang="de-DE" sz="2000" b="1" spc="-28" dirty="0">
                <a:ea typeface="+mj-ea"/>
              </a:rPr>
              <a:t>Gewünschten Bezirk wählen  -  fertig!</a:t>
            </a:r>
            <a:br>
              <a:rPr lang="de-DE" sz="2000" b="1" spc="-28" dirty="0">
                <a:ea typeface="+mj-ea"/>
              </a:rPr>
            </a:br>
            <a:endParaRPr lang="de-DE" sz="2000" b="1" spc="-28" dirty="0">
              <a:ea typeface="+mj-ea"/>
            </a:endParaRPr>
          </a:p>
          <a:p>
            <a:pPr marL="914400" lvl="2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Gleiche Vorgangsweise auch für Auswahl andere Bundesländer, KHD-Gruppen, Vera-Gruppen, HS-Gruppen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3" y="1268760"/>
            <a:ext cx="2262339" cy="33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81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706090"/>
          </a:xfrm>
        </p:spPr>
        <p:txBody>
          <a:bodyPr/>
          <a:lstStyle/>
          <a:p>
            <a:r>
              <a:rPr lang="de-DE" dirty="0"/>
              <a:t>Tastensperre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052737"/>
            <a:ext cx="7499176" cy="5073427"/>
          </a:xfrm>
        </p:spPr>
        <p:txBody>
          <a:bodyPr>
            <a:normAutofit/>
          </a:bodyPr>
          <a:lstStyle/>
          <a:p>
            <a:r>
              <a:rPr lang="de-AT" sz="2800" dirty="0"/>
              <a:t>Sperren/ Entsperren durch Drücken der Taste </a:t>
            </a:r>
            <a:r>
              <a:rPr lang="de-AT" sz="2800" b="1" dirty="0">
                <a:solidFill>
                  <a:srgbClr val="FF0000"/>
                </a:solidFill>
              </a:rPr>
              <a:t>Menü</a:t>
            </a:r>
            <a:r>
              <a:rPr lang="de-AT" sz="2800" dirty="0"/>
              <a:t> und danach </a:t>
            </a:r>
            <a:r>
              <a:rPr lang="de-AT" sz="2800" b="1" dirty="0">
                <a:solidFill>
                  <a:srgbClr val="FF0000"/>
                </a:solidFill>
              </a:rPr>
              <a:t>Stern.</a:t>
            </a:r>
            <a:endParaRPr lang="de-AT" sz="2800" dirty="0">
              <a:solidFill>
                <a:srgbClr val="FF0000"/>
              </a:solidFill>
            </a:endParaRPr>
          </a:p>
          <a:p>
            <a:r>
              <a:rPr lang="de-AT" sz="2800" dirty="0" err="1"/>
              <a:t>Autom</a:t>
            </a:r>
            <a:r>
              <a:rPr lang="de-AT" sz="2800" dirty="0"/>
              <a:t>. Tastensperre Ein/Aus, Änderung Zeit unter Menüpunkt Sicherheit möglich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6347" y="3281299"/>
            <a:ext cx="3248981" cy="24367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9920" y="3281299"/>
            <a:ext cx="3248981" cy="24367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3804" y="3280987"/>
            <a:ext cx="3246479" cy="24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34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 err="1">
                <a:solidFill>
                  <a:srgbClr val="CF4128"/>
                </a:solidFill>
                <a:ea typeface="+mj-ea"/>
              </a:rPr>
              <a:t>Homebutton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81602" y="4941168"/>
            <a:ext cx="7989979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 err="1">
                <a:ea typeface="+mj-ea"/>
              </a:rPr>
              <a:t>Homebutton</a:t>
            </a:r>
            <a:r>
              <a:rPr lang="de-DE" sz="2000" b="1" spc="-28" dirty="0">
                <a:ea typeface="+mj-ea"/>
              </a:rPr>
              <a:t>: </a:t>
            </a:r>
            <a:r>
              <a:rPr lang="de-DE" sz="2000" spc="-28" dirty="0">
                <a:ea typeface="+mj-ea"/>
              </a:rPr>
              <a:t>grünen Knopf  auf der linken Seite über der PTT länger drücken, Gerät schaltet auf Heimatgruppe</a:t>
            </a:r>
          </a:p>
          <a:p>
            <a:pPr marL="71438" lvl="1" indent="0" fontAlgn="auto">
              <a:spcAft>
                <a:spcPts val="0"/>
              </a:spcAft>
              <a:buNone/>
            </a:pPr>
            <a:endParaRPr lang="de-DE" sz="2000" spc="-28" dirty="0">
              <a:ea typeface="+mj-ea"/>
            </a:endParaRPr>
          </a:p>
          <a:p>
            <a:pPr marL="71438" lvl="1" indent="0" algn="ctr" fontAlgn="auto">
              <a:spcAft>
                <a:spcPts val="0"/>
              </a:spcAft>
              <a:buNone/>
            </a:pPr>
            <a:r>
              <a:rPr lang="de-DE" sz="2000" spc="-28" dirty="0">
                <a:ea typeface="+mj-ea"/>
              </a:rPr>
              <a:t>Heimatgruppe=FW-XX-HAUPT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076739"/>
            <a:ext cx="5112568" cy="34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66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Gruppe wählen im aktuellen Ordner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960" y="1556792"/>
            <a:ext cx="1973336" cy="512101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447928" y="2420888"/>
            <a:ext cx="1274700" cy="12744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2264230" y="1719281"/>
            <a:ext cx="33277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Durch das Drehen des mittleren Drehschalter, können die Sprechgruppen </a:t>
            </a:r>
            <a:r>
              <a:rPr lang="de-AT" sz="2800" b="1" u="sng" dirty="0"/>
              <a:t>im Ordner </a:t>
            </a:r>
            <a:r>
              <a:rPr lang="de-AT" sz="2800" b="1" dirty="0"/>
              <a:t>ausgewählt werden.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470213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-99392"/>
            <a:ext cx="8255260" cy="1359024"/>
          </a:xfrm>
        </p:spPr>
        <p:txBody>
          <a:bodyPr/>
          <a:lstStyle/>
          <a:p>
            <a:r>
              <a:rPr lang="de-DE" dirty="0"/>
              <a:t>Sprechwunsch/Alarmierungsauftrag absenden – NUR IM TMO möglich!!!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124744"/>
            <a:ext cx="7499176" cy="5184576"/>
          </a:xfrm>
        </p:spPr>
        <p:txBody>
          <a:bodyPr/>
          <a:lstStyle/>
          <a:p>
            <a:r>
              <a:rPr lang="de-AT" sz="2800" dirty="0"/>
              <a:t>Sprechwunsch (Taste 5)</a:t>
            </a:r>
          </a:p>
          <a:p>
            <a:r>
              <a:rPr lang="de-AT" sz="2800" dirty="0"/>
              <a:t>Alarmierungsauftrag (Taste 6)</a:t>
            </a:r>
          </a:p>
          <a:p>
            <a:pPr lvl="1"/>
            <a:r>
              <a:rPr lang="de-AT" sz="1800" dirty="0"/>
              <a:t>Drücken der Taste 5/6 für ca. 3 sec.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b="1" dirty="0"/>
              <a:t>		</a:t>
            </a:r>
            <a:r>
              <a:rPr lang="de-AT" sz="2000" b="1" u="sng" dirty="0"/>
              <a:t>Florian LFK meldet sich</a:t>
            </a:r>
          </a:p>
          <a:p>
            <a:pPr lvl="2"/>
            <a:r>
              <a:rPr lang="de-AT" sz="1800" dirty="0">
                <a:solidFill>
                  <a:srgbClr val="FF0000"/>
                </a:solidFill>
              </a:rPr>
              <a:t>Mobilgerät=Rufname Fahrzeug/Florianstation </a:t>
            </a:r>
          </a:p>
          <a:p>
            <a:pPr lvl="2"/>
            <a:r>
              <a:rPr lang="de-AT" sz="1800" dirty="0">
                <a:solidFill>
                  <a:srgbClr val="FF0000"/>
                </a:solidFill>
              </a:rPr>
              <a:t>Handfunkgerät=Rufname Feuerwehr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390" y="2843934"/>
            <a:ext cx="3384377" cy="25382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1534" y="2377602"/>
            <a:ext cx="3686166" cy="27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648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GPS Position am Funkgerät ablesen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206315" y="3378583"/>
            <a:ext cx="1867638" cy="26976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88419" y="1284589"/>
            <a:ext cx="1872208" cy="26664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051685" y="1333154"/>
            <a:ext cx="1855334" cy="258622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907569" y="1575577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4812989" y="169859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07569" y="369499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Ellipse 10"/>
          <p:cNvSpPr/>
          <p:nvPr/>
        </p:nvSpPr>
        <p:spPr>
          <a:xfrm>
            <a:off x="4812989" y="381801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4907" y="1668133"/>
            <a:ext cx="1683457" cy="4219249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824787" y="1545113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2730205" y="166813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780821" y="1575577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Ellipse 18"/>
          <p:cNvSpPr/>
          <p:nvPr/>
        </p:nvSpPr>
        <p:spPr>
          <a:xfrm>
            <a:off x="7686241" y="169859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452236" y="2718938"/>
            <a:ext cx="1051476" cy="1646166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7841816" y="4080356"/>
            <a:ext cx="3740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AT" b="1" dirty="0"/>
              <a:t>Durch drücken von „Aktual.“, wird die Position immer aktualisiert und bleibt auch im Display stehen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5375920" y="4808720"/>
            <a:ext cx="576064" cy="1797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6384032" y="4775332"/>
            <a:ext cx="792088" cy="213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262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1628800"/>
            <a:ext cx="8075240" cy="3096344"/>
          </a:xfrm>
        </p:spPr>
        <p:txBody>
          <a:bodyPr/>
          <a:lstStyle/>
          <a:p>
            <a:r>
              <a:rPr lang="de-AT" sz="6600" dirty="0"/>
              <a:t>ISSI</a:t>
            </a:r>
            <a:br>
              <a:rPr lang="de-AT" dirty="0"/>
            </a:br>
            <a:r>
              <a:rPr lang="de-AT" sz="2400" b="0" dirty="0"/>
              <a:t>(Individual Short Subscriber Identity)</a:t>
            </a:r>
            <a:br>
              <a:rPr lang="de-AT" sz="2400" b="0" dirty="0"/>
            </a:br>
            <a:br>
              <a:rPr lang="de-AT" sz="2400" b="0" dirty="0"/>
            </a:br>
            <a:r>
              <a:rPr lang="de-AT" sz="2400" b="0" dirty="0"/>
              <a:t>jedem Funkgerät ist eine eindeutige Nummer zugewiesen</a:t>
            </a:r>
            <a:br>
              <a:rPr lang="de-AT" sz="2400" b="0" dirty="0"/>
            </a:br>
            <a:br>
              <a:rPr lang="de-AT" sz="2400" b="0" dirty="0"/>
            </a:br>
            <a:r>
              <a:rPr lang="de-AT" sz="2400" b="0" dirty="0"/>
              <a:t>(vergleichbar mit Telefonnummer beim Handy)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84674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Einzelruf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9" y="1600201"/>
            <a:ext cx="9841093" cy="4525963"/>
          </a:xfrm>
        </p:spPr>
        <p:txBody>
          <a:bodyPr>
            <a:normAutofit/>
          </a:bodyPr>
          <a:lstStyle/>
          <a:p>
            <a:r>
              <a:rPr lang="de-AT" dirty="0"/>
              <a:t>ISSI eingeben dann </a:t>
            </a:r>
            <a:r>
              <a:rPr lang="de-AT" u="sng" dirty="0"/>
              <a:t>Sprech</a:t>
            </a:r>
            <a:r>
              <a:rPr lang="de-AT" dirty="0"/>
              <a:t>taste drücken</a:t>
            </a:r>
            <a:br>
              <a:rPr lang="de-AT" dirty="0"/>
            </a:br>
            <a:r>
              <a:rPr lang="de-AT" sz="2400" dirty="0"/>
              <a:t>(sind die ersten Stellen gleich, kann man sie weglassen)</a:t>
            </a:r>
            <a:endParaRPr lang="de-AT" dirty="0"/>
          </a:p>
          <a:p>
            <a:pPr marL="0" indent="0">
              <a:buNone/>
            </a:pPr>
            <a:endParaRPr lang="de-AT" sz="800" dirty="0"/>
          </a:p>
          <a:p>
            <a:pPr marL="0" indent="0">
              <a:buNone/>
            </a:pPr>
            <a:r>
              <a:rPr lang="de-AT" sz="2800" dirty="0"/>
              <a:t>Achtung:</a:t>
            </a:r>
          </a:p>
          <a:p>
            <a:r>
              <a:rPr lang="de-AT" sz="2800" dirty="0"/>
              <a:t>Grundsätzlich werden die ersten Stellen der ISSI vom Gerät nicht berücksichtigt, wenn sie gleich sind</a:t>
            </a:r>
          </a:p>
          <a:p>
            <a:r>
              <a:rPr lang="de-AT" sz="2800" dirty="0"/>
              <a:t>Handfunkgeräte innerhalb einer Feuerwehr kann man somit z.B. mit einer einstelligen Zahl im Einzelruf erreichen!</a:t>
            </a:r>
          </a:p>
        </p:txBody>
      </p:sp>
    </p:spTree>
    <p:extLst>
      <p:ext uri="{BB962C8B-B14F-4D97-AF65-F5344CB8AC3E}">
        <p14:creationId xmlns:p14="http://schemas.microsoft.com/office/powerpoint/2010/main" val="2179687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pc="-28" dirty="0">
                <a:solidFill>
                  <a:schemeClr val="tx1"/>
                </a:solidFill>
              </a:rPr>
              <a:t>Weitere Informationen auf www.ooeflv.at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419608"/>
            <a:ext cx="7651586" cy="4894451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10800000">
            <a:off x="9081918" y="2348880"/>
            <a:ext cx="2846730" cy="720080"/>
          </a:xfrm>
          <a:prstGeom prst="rightArrow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840416" y="247808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1150442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2248" y="476673"/>
            <a:ext cx="7884257" cy="54935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de-DE" sz="7800" b="1" spc="-28" dirty="0">
              <a:solidFill>
                <a:srgbClr val="CF4128"/>
              </a:solidFill>
              <a:ea typeface="+mj-ea"/>
            </a:endParaRPr>
          </a:p>
          <a:p>
            <a:pPr marL="0" indent="0" algn="ctr">
              <a:buNone/>
            </a:pPr>
            <a:endParaRPr lang="de-DE" sz="7800" b="1" spc="-28" dirty="0">
              <a:solidFill>
                <a:srgbClr val="CF4128"/>
              </a:solidFill>
              <a:ea typeface="+mj-ea"/>
            </a:endParaRPr>
          </a:p>
          <a:p>
            <a:pPr marL="0" indent="0" algn="ctr">
              <a:buNone/>
            </a:pPr>
            <a:r>
              <a:rPr lang="de-DE" sz="7800" b="1" spc="-28" dirty="0">
                <a:solidFill>
                  <a:srgbClr val="CF4128"/>
                </a:solidFill>
                <a:ea typeface="+mj-ea"/>
              </a:rPr>
              <a:t>Danke für die Aufmerksamkeit</a:t>
            </a:r>
          </a:p>
          <a:p>
            <a:pPr marL="0" indent="0" algn="ctr">
              <a:buNone/>
            </a:pPr>
            <a:r>
              <a:rPr lang="de-DE" sz="7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1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pPr marL="684166" marR="4344" indent="-673849"/>
            <a:r>
              <a:rPr lang="de-AT" spc="-17" dirty="0">
                <a:latin typeface="Arial"/>
                <a:cs typeface="Arial"/>
              </a:rPr>
              <a:t>ISSI</a:t>
            </a:r>
            <a:r>
              <a:rPr lang="de-AT" spc="-13" dirty="0">
                <a:latin typeface="Arial"/>
                <a:cs typeface="Arial"/>
              </a:rPr>
              <a:t> </a:t>
            </a:r>
            <a:r>
              <a:rPr lang="de-AT" spc="-4" dirty="0">
                <a:latin typeface="Arial"/>
                <a:cs typeface="Arial"/>
              </a:rPr>
              <a:t>Struktur</a:t>
            </a:r>
            <a:r>
              <a:rPr lang="de-AT" spc="-9" dirty="0">
                <a:latin typeface="Arial"/>
                <a:cs typeface="Arial"/>
              </a:rPr>
              <a:t> </a:t>
            </a:r>
            <a:r>
              <a:rPr lang="de-AT" dirty="0">
                <a:latin typeface="Arial"/>
                <a:cs typeface="Arial"/>
              </a:rPr>
              <a:t>Feuerwehr</a:t>
            </a:r>
            <a:r>
              <a:rPr lang="de-AT" dirty="0">
                <a:latin typeface="Times New Roman"/>
                <a:cs typeface="Times New Roman"/>
              </a:rPr>
              <a:t> </a:t>
            </a:r>
            <a:r>
              <a:rPr lang="de-AT" spc="-4" dirty="0">
                <a:latin typeface="Arial"/>
                <a:cs typeface="Arial"/>
              </a:rPr>
              <a:t>Oberösterreich</a:t>
            </a:r>
            <a:endParaRPr lang="de-AT" dirty="0">
              <a:latin typeface="Arial"/>
              <a:cs typeface="Arial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1559496" y="1412776"/>
            <a:ext cx="9937104" cy="4819674"/>
          </a:xfrm>
        </p:spPr>
        <p:txBody>
          <a:bodyPr>
            <a:normAutofit/>
          </a:bodyPr>
          <a:lstStyle/>
          <a:p>
            <a:r>
              <a:rPr lang="de-AT" dirty="0"/>
              <a:t>Jedes Funkgerät hat eine im System eindeutige und nur einmal vergebene 8- stellig Rufnummer (ISSI).</a:t>
            </a:r>
          </a:p>
          <a:p>
            <a:r>
              <a:rPr lang="de-AT" sz="2800" dirty="0"/>
              <a:t>Aufkleber seitlich am Funkgerät:</a:t>
            </a:r>
          </a:p>
          <a:p>
            <a:pPr lvl="1"/>
            <a:r>
              <a:rPr lang="de-AT" sz="2400" dirty="0"/>
              <a:t>Zuordnung Fahrzeug/Leitstellentechnik</a:t>
            </a:r>
          </a:p>
          <a:p>
            <a:pPr lvl="1"/>
            <a:r>
              <a:rPr lang="de-AT" sz="2400" dirty="0"/>
              <a:t>Zuordnung bei Verlust/Missbrauch</a:t>
            </a:r>
          </a:p>
          <a:p>
            <a:pPr lvl="1"/>
            <a:r>
              <a:rPr lang="de-AT" sz="2400" dirty="0"/>
              <a:t>Einzelruf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 descr="Ein Bild, das Tastatur enthält.&#10;&#10;Automatisch generierte Beschreibung">
            <a:extLst>
              <a:ext uri="{FF2B5EF4-FFF2-40B4-BE49-F238E27FC236}">
                <a16:creationId xmlns:a16="http://schemas.microsoft.com/office/drawing/2014/main" id="{F62B4D29-EBC3-45D2-A283-4B5ED4728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852936"/>
            <a:ext cx="2936060" cy="1538844"/>
          </a:xfrm>
          <a:prstGeom prst="rect">
            <a:avLst/>
          </a:prstGeom>
        </p:spPr>
      </p:pic>
      <p:pic>
        <p:nvPicPr>
          <p:cNvPr id="11" name="Grafik 10" descr="Ein Bild, das Kamera enthält.&#10;&#10;Automatisch generierte Beschreibung">
            <a:extLst>
              <a:ext uri="{FF2B5EF4-FFF2-40B4-BE49-F238E27FC236}">
                <a16:creationId xmlns:a16="http://schemas.microsoft.com/office/drawing/2014/main" id="{57E1490A-400B-4B8A-9509-D91AB5266E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415498"/>
            <a:ext cx="3816424" cy="15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027506" y="1891571"/>
            <a:ext cx="7128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letzten beiden Stellen bezeichnen die Funkgeräteart: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711625" y="375048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AT" sz="2800" b="1" dirty="0"/>
              <a:t>ISSI Nummer: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3719736" y="3284984"/>
          <a:ext cx="3744416" cy="130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660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Fixstation (Florian)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00</a:t>
                      </a:r>
                      <a:r>
                        <a:rPr lang="de-AT" b="1" i="0" baseline="0" dirty="0">
                          <a:solidFill>
                            <a:schemeClr val="tx1"/>
                          </a:solidFill>
                        </a:rPr>
                        <a:t> bis 09</a:t>
                      </a:r>
                      <a:endParaRPr lang="de-AT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Mobilfunkgeräte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10 bis 49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Handfunkgeräte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de-AT" b="1" i="0" baseline="0" dirty="0">
                          <a:solidFill>
                            <a:schemeClr val="tx1"/>
                          </a:solidFill>
                        </a:rPr>
                        <a:t> bis 99</a:t>
                      </a:r>
                      <a:endParaRPr lang="de-AT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99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	Zwei Betriebsarten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559496" y="1412776"/>
            <a:ext cx="9793088" cy="4464496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sz="3300" b="1" dirty="0">
                <a:solidFill>
                  <a:srgbClr val="FF0000"/>
                </a:solidFill>
              </a:rPr>
              <a:t>TMO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trunked</a:t>
            </a:r>
            <a:r>
              <a:rPr lang="de-DE" dirty="0"/>
              <a:t> Mode - Netzmodus) </a:t>
            </a:r>
          </a:p>
          <a:p>
            <a:pPr marL="0" indent="0">
              <a:buNone/>
            </a:pPr>
            <a:r>
              <a:rPr lang="de-DE" dirty="0"/>
              <a:t>	Gerät ist im Funknetz eingebucht </a:t>
            </a:r>
          </a:p>
          <a:p>
            <a:pPr marL="0" indent="0">
              <a:buNone/>
            </a:pPr>
            <a:r>
              <a:rPr lang="de-DE" dirty="0"/>
              <a:t>	 = Normalbetrieb</a:t>
            </a:r>
          </a:p>
          <a:p>
            <a:endParaRPr lang="de-DE" dirty="0"/>
          </a:p>
          <a:p>
            <a:r>
              <a:rPr lang="de-DE" sz="3300" b="1" dirty="0">
                <a:solidFill>
                  <a:srgbClr val="00B050"/>
                </a:solidFill>
              </a:rPr>
              <a:t>DMO 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direct</a:t>
            </a:r>
            <a:r>
              <a:rPr lang="de-DE" dirty="0"/>
              <a:t> Mode - Direkt Modus)</a:t>
            </a:r>
          </a:p>
          <a:p>
            <a:pPr marL="0" indent="0">
              <a:buNone/>
            </a:pPr>
            <a:r>
              <a:rPr lang="de-DE" dirty="0"/>
              <a:t>	Kein Netz erforderlich !</a:t>
            </a:r>
            <a:br>
              <a:rPr lang="de-DE" dirty="0"/>
            </a:br>
            <a:r>
              <a:rPr lang="de-DE" dirty="0"/>
              <a:t>	(Funkbetrieb wie jetzt auf 2m Funk)</a:t>
            </a:r>
          </a:p>
        </p:txBody>
      </p:sp>
    </p:spTree>
    <p:extLst>
      <p:ext uri="{BB962C8B-B14F-4D97-AF65-F5344CB8AC3E}">
        <p14:creationId xmlns:p14="http://schemas.microsoft.com/office/powerpoint/2010/main" val="74836606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_LF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folie_LFV.pptx" id="{FC305946-9927-4027-9384-D8C97C78679D}" vid="{9AF721B5-53A6-423F-AD27-12F075CEEDB7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C895BA59E8BF4A9E043A3D72CDE0E8" ma:contentTypeVersion="2" ma:contentTypeDescription="Ein neues Dokument erstellen." ma:contentTypeScope="" ma:versionID="df207661686fa6e60d196c8e96163187">
  <xsd:schema xmlns:xsd="http://www.w3.org/2001/XMLSchema" xmlns:xs="http://www.w3.org/2001/XMLSchema" xmlns:p="http://schemas.microsoft.com/office/2006/metadata/properties" xmlns:ns2="eeacf9de-b60e-4bfe-956e-432fd0389af9" targetNamespace="http://schemas.microsoft.com/office/2006/metadata/properties" ma:root="true" ma:fieldsID="035258151923c33434b7d123cd23a133" ns2:_="">
    <xsd:import namespace="eeacf9de-b60e-4bfe-956e-432fd0389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cf9de-b60e-4bfe-956e-432fd0389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CB8A8B-2487-44BA-BB9E-AA8979E2E719}">
  <ds:schemaRefs>
    <ds:schemaRef ds:uri="http://purl.org/dc/elements/1.1/"/>
    <ds:schemaRef ds:uri="http://www.w3.org/XML/1998/namespace"/>
    <ds:schemaRef ds:uri="eeacf9de-b60e-4bfe-956e-432fd0389af9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3497C1-A108-47AD-A475-3CDA77CBB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DA59B-C9FE-4BCF-8D65-394A1B5EF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cf9de-b60e-4bfe-956e-432fd0389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2533</Words>
  <Application>Microsoft Office PowerPoint</Application>
  <PresentationFormat>Breitbild</PresentationFormat>
  <Paragraphs>499</Paragraphs>
  <Slides>62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62</vt:i4>
      </vt:variant>
    </vt:vector>
  </HeadingPairs>
  <TitlesOfParts>
    <vt:vector size="71" baseType="lpstr">
      <vt:lpstr>Arial</vt:lpstr>
      <vt:lpstr>Calibri</vt:lpstr>
      <vt:lpstr>Calibri Light</vt:lpstr>
      <vt:lpstr>Monotype Sorts</vt:lpstr>
      <vt:lpstr>Times New Roman</vt:lpstr>
      <vt:lpstr>Wingdings</vt:lpstr>
      <vt:lpstr>Masterfolie_LFV</vt:lpstr>
      <vt:lpstr>1_Benutzerdefiniertes Design</vt:lpstr>
      <vt:lpstr>Benutzerdefiniertes Design</vt:lpstr>
      <vt:lpstr>Digitaler Bündelfunk  BOS Austria Basics-Schulung Bezirk Grieskirchen</vt:lpstr>
      <vt:lpstr>BOS Austria in OÖ Ein Funknetz für alle BOS!</vt:lpstr>
      <vt:lpstr>Netzabdeckung</vt:lpstr>
      <vt:lpstr>Unterschiede analog/digital?</vt:lpstr>
      <vt:lpstr>Was kann ich damit machen?</vt:lpstr>
      <vt:lpstr>ISSI (Individual Short Subscriber Identity)  jedem Funkgerät ist eine eindeutige Nummer zugewiesen  (vergleichbar mit Telefonnummer beim Handy)</vt:lpstr>
      <vt:lpstr>ISSI Struktur Feuerwehr Oberösterreich</vt:lpstr>
      <vt:lpstr>PowerPoint-Präsentation</vt:lpstr>
      <vt:lpstr> Zwei Betriebsarten</vt:lpstr>
      <vt:lpstr>Netzmodus (TMO)  Möglichkeiten der Kommunikation </vt:lpstr>
      <vt:lpstr>Einzelruf: was ist zu beachten?</vt:lpstr>
      <vt:lpstr>Regeln zu Einzelruf</vt:lpstr>
      <vt:lpstr>SPRECHGRUPPEN</vt:lpstr>
      <vt:lpstr>Sprechgruppen im Hauptordner des Bezirkes</vt:lpstr>
      <vt:lpstr>Bundesweite „BOS“ Sprechgruppen:</vt:lpstr>
      <vt:lpstr>BOS Bundesland (20 Gruppen)</vt:lpstr>
      <vt:lpstr>GPS</vt:lpstr>
      <vt:lpstr>Status</vt:lpstr>
      <vt:lpstr>Status</vt:lpstr>
      <vt:lpstr>Sprechwunsch/Alarmierungsauftrag absenden</vt:lpstr>
      <vt:lpstr>Sprechwunsch und Alarmierungsauftrag</vt:lpstr>
      <vt:lpstr>Die Notruftaste im Netzmodus</vt:lpstr>
      <vt:lpstr>Notruftaste im DMO</vt:lpstr>
      <vt:lpstr>DMO    (Direktmodus - direct Mode)  Funken in unversorgten Bereichen </vt:lpstr>
      <vt:lpstr>DMO Modus</vt:lpstr>
      <vt:lpstr>DMO </vt:lpstr>
      <vt:lpstr>DMO Modus</vt:lpstr>
      <vt:lpstr>Gruppen im Ordner DMO</vt:lpstr>
      <vt:lpstr>Umschalten auf Direktmodus DMO</vt:lpstr>
      <vt:lpstr> Notfunk  DMO ersetzt   Analog-Funk </vt:lpstr>
      <vt:lpstr>NOTFUNK im DMO</vt:lpstr>
      <vt:lpstr>Vorgehensweise bei Ausfall des Funknetzes für die lokale Verbindungen</vt:lpstr>
      <vt:lpstr>Vorgehensweise bei Ausfall des Funknetzes  für die Kommunikation mit Florian LFK</vt:lpstr>
      <vt:lpstr>Richtlinien Funk inkl. Funksprechordnung</vt:lpstr>
      <vt:lpstr>Sprechgruppen im Einsatz</vt:lpstr>
      <vt:lpstr>Welche Ausweichgruppe ist zu Verwenden?</vt:lpstr>
      <vt:lpstr>Welche Ausweichgruppe ist zu Verwenden?</vt:lpstr>
      <vt:lpstr>Funkruf-namen</vt:lpstr>
      <vt:lpstr>Funkruf-namen</vt:lpstr>
      <vt:lpstr>Was es noch mit den neuen Digitalfunkgeräten einzuhalten gilt</vt:lpstr>
      <vt:lpstr>Verschleppung von Sprechgruppen</vt:lpstr>
      <vt:lpstr>Lauschen verboten!</vt:lpstr>
      <vt:lpstr>Geräteverlust</vt:lpstr>
      <vt:lpstr>Einsatztaktik Digitalfunk   Beispiel Brandeinsatz</vt:lpstr>
      <vt:lpstr>Einsatzablauf am WAS    WAS bleibt unverändert!</vt:lpstr>
      <vt:lpstr>Einsatzablauf  Digitalfunk</vt:lpstr>
      <vt:lpstr>Beispiel Brandeinsatz</vt:lpstr>
      <vt:lpstr>Beispiel Brandeinsatz</vt:lpstr>
      <vt:lpstr>Beispiel Brandeinsatz mit Einsatzabschnittsleiter (EAL)</vt:lpstr>
      <vt:lpstr>PowerPoint-Präsentation</vt:lpstr>
      <vt:lpstr>PowerPoint-Präsentation</vt:lpstr>
      <vt:lpstr>PowerPoint-Präsentation</vt:lpstr>
      <vt:lpstr>Display nach  dem ersten Einschalten:</vt:lpstr>
      <vt:lpstr>PowerPoint-Präsentation</vt:lpstr>
      <vt:lpstr>Tastensperre</vt:lpstr>
      <vt:lpstr>PowerPoint-Präsentation</vt:lpstr>
      <vt:lpstr>PowerPoint-Präsentation</vt:lpstr>
      <vt:lpstr>Sprechwunsch/Alarmierungsauftrag absenden – NUR IM TMO möglich!!!</vt:lpstr>
      <vt:lpstr>GPS Position am Funkgerät ablesen</vt:lpstr>
      <vt:lpstr>Einzelruf</vt:lpstr>
      <vt:lpstr>Weitere Informationen auf www.ooeflv.at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Digitaler Bündelfunk  BOS Austria Grundschulung Bezirk Gmunden</dc:title>
  <dc:creator>Gutjahr Bernhard</dc:creator>
  <cp:lastModifiedBy>Gutjahr Bernhard</cp:lastModifiedBy>
  <cp:revision>61</cp:revision>
  <dcterms:created xsi:type="dcterms:W3CDTF">2020-07-13T22:43:22Z</dcterms:created>
  <dcterms:modified xsi:type="dcterms:W3CDTF">2020-07-30T13:19:58Z</dcterms:modified>
</cp:coreProperties>
</file>